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2"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9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90" autoAdjust="0"/>
    <p:restoredTop sz="94660"/>
  </p:normalViewPr>
  <p:slideViewPr>
    <p:cSldViewPr snapToGrid="0">
      <p:cViewPr varScale="1">
        <p:scale>
          <a:sx n="43" d="100"/>
          <a:sy n="43" d="100"/>
        </p:scale>
        <p:origin x="65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AD7D437-FD46-480A-9356-61124F4552FB}" type="datetimeFigureOut">
              <a:rPr lang="es-CR" smtClean="0"/>
              <a:t>12/4/2019</a:t>
            </a:fld>
            <a:endParaRPr lang="es-CR" dirty="0"/>
          </a:p>
        </p:txBody>
      </p:sp>
      <p:sp>
        <p:nvSpPr>
          <p:cNvPr id="5" name="Footer Placeholder 4"/>
          <p:cNvSpPr>
            <a:spLocks noGrp="1"/>
          </p:cNvSpPr>
          <p:nvPr>
            <p:ph type="ftr" sz="quarter" idx="11"/>
          </p:nvPr>
        </p:nvSpPr>
        <p:spPr/>
        <p:txBody>
          <a:bodyPr/>
          <a:lstStyle/>
          <a:p>
            <a:endParaRPr lang="es-CR" dirty="0"/>
          </a:p>
        </p:txBody>
      </p:sp>
      <p:sp>
        <p:nvSpPr>
          <p:cNvPr id="6" name="Slide Number Placeholder 5"/>
          <p:cNvSpPr>
            <a:spLocks noGrp="1"/>
          </p:cNvSpPr>
          <p:nvPr>
            <p:ph type="sldNum" sz="quarter" idx="12"/>
          </p:nvPr>
        </p:nvSpPr>
        <p:spPr/>
        <p:txBody>
          <a:bodyPr/>
          <a:lstStyle/>
          <a:p>
            <a:fld id="{E6481750-A357-4195-BA57-63E41D5D5323}" type="slidenum">
              <a:rPr lang="es-CR" smtClean="0"/>
              <a:t>‹Nº›</a:t>
            </a:fld>
            <a:endParaRPr lang="es-CR" dirty="0"/>
          </a:p>
        </p:txBody>
      </p:sp>
    </p:spTree>
    <p:extLst>
      <p:ext uri="{BB962C8B-B14F-4D97-AF65-F5344CB8AC3E}">
        <p14:creationId xmlns:p14="http://schemas.microsoft.com/office/powerpoint/2010/main" val="4252169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AD7D437-FD46-480A-9356-61124F4552FB}" type="datetimeFigureOut">
              <a:rPr lang="es-CR" smtClean="0"/>
              <a:t>12/4/2019</a:t>
            </a:fld>
            <a:endParaRPr lang="es-CR" dirty="0"/>
          </a:p>
        </p:txBody>
      </p:sp>
      <p:sp>
        <p:nvSpPr>
          <p:cNvPr id="5" name="Footer Placeholder 4"/>
          <p:cNvSpPr>
            <a:spLocks noGrp="1"/>
          </p:cNvSpPr>
          <p:nvPr>
            <p:ph type="ftr" sz="quarter" idx="11"/>
          </p:nvPr>
        </p:nvSpPr>
        <p:spPr/>
        <p:txBody>
          <a:bodyPr/>
          <a:lstStyle/>
          <a:p>
            <a:endParaRPr lang="es-CR" dirty="0"/>
          </a:p>
        </p:txBody>
      </p:sp>
      <p:sp>
        <p:nvSpPr>
          <p:cNvPr id="6" name="Slide Number Placeholder 5"/>
          <p:cNvSpPr>
            <a:spLocks noGrp="1"/>
          </p:cNvSpPr>
          <p:nvPr>
            <p:ph type="sldNum" sz="quarter" idx="12"/>
          </p:nvPr>
        </p:nvSpPr>
        <p:spPr/>
        <p:txBody>
          <a:bodyPr/>
          <a:lstStyle/>
          <a:p>
            <a:fld id="{E6481750-A357-4195-BA57-63E41D5D5323}" type="slidenum">
              <a:rPr lang="es-CR" smtClean="0"/>
              <a:t>‹Nº›</a:t>
            </a:fld>
            <a:endParaRPr lang="es-CR" dirty="0"/>
          </a:p>
        </p:txBody>
      </p:sp>
    </p:spTree>
    <p:extLst>
      <p:ext uri="{BB962C8B-B14F-4D97-AF65-F5344CB8AC3E}">
        <p14:creationId xmlns:p14="http://schemas.microsoft.com/office/powerpoint/2010/main" val="1732281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AD7D437-FD46-480A-9356-61124F4552FB}" type="datetimeFigureOut">
              <a:rPr lang="es-CR" smtClean="0"/>
              <a:t>12/4/2019</a:t>
            </a:fld>
            <a:endParaRPr lang="es-CR" dirty="0"/>
          </a:p>
        </p:txBody>
      </p:sp>
      <p:sp>
        <p:nvSpPr>
          <p:cNvPr id="5" name="Footer Placeholder 4"/>
          <p:cNvSpPr>
            <a:spLocks noGrp="1"/>
          </p:cNvSpPr>
          <p:nvPr>
            <p:ph type="ftr" sz="quarter" idx="11"/>
          </p:nvPr>
        </p:nvSpPr>
        <p:spPr/>
        <p:txBody>
          <a:bodyPr/>
          <a:lstStyle/>
          <a:p>
            <a:endParaRPr lang="es-CR" dirty="0"/>
          </a:p>
        </p:txBody>
      </p:sp>
      <p:sp>
        <p:nvSpPr>
          <p:cNvPr id="6" name="Slide Number Placeholder 5"/>
          <p:cNvSpPr>
            <a:spLocks noGrp="1"/>
          </p:cNvSpPr>
          <p:nvPr>
            <p:ph type="sldNum" sz="quarter" idx="12"/>
          </p:nvPr>
        </p:nvSpPr>
        <p:spPr/>
        <p:txBody>
          <a:bodyPr/>
          <a:lstStyle/>
          <a:p>
            <a:fld id="{E6481750-A357-4195-BA57-63E41D5D5323}" type="slidenum">
              <a:rPr lang="es-CR" smtClean="0"/>
              <a:t>‹Nº›</a:t>
            </a:fld>
            <a:endParaRPr lang="es-CR" dirty="0"/>
          </a:p>
        </p:txBody>
      </p:sp>
    </p:spTree>
    <p:extLst>
      <p:ext uri="{BB962C8B-B14F-4D97-AF65-F5344CB8AC3E}">
        <p14:creationId xmlns:p14="http://schemas.microsoft.com/office/powerpoint/2010/main" val="94153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318B50D5-1F71-4279-81F8-C1D74F9BA71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029"/>
          <a:stretch/>
        </p:blipFill>
        <p:spPr>
          <a:xfrm>
            <a:off x="0" y="8272"/>
            <a:ext cx="12192000" cy="6849728"/>
          </a:xfrm>
          <a:prstGeom prst="rect">
            <a:avLst/>
          </a:prstGeom>
        </p:spPr>
      </p:pic>
    </p:spTree>
    <p:extLst>
      <p:ext uri="{BB962C8B-B14F-4D97-AF65-F5344CB8AC3E}">
        <p14:creationId xmlns:p14="http://schemas.microsoft.com/office/powerpoint/2010/main" val="3270884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AD7D437-FD46-480A-9356-61124F4552FB}" type="datetimeFigureOut">
              <a:rPr lang="es-CR" smtClean="0"/>
              <a:t>12/4/2019</a:t>
            </a:fld>
            <a:endParaRPr lang="es-CR" dirty="0"/>
          </a:p>
        </p:txBody>
      </p:sp>
      <p:sp>
        <p:nvSpPr>
          <p:cNvPr id="5" name="Footer Placeholder 4"/>
          <p:cNvSpPr>
            <a:spLocks noGrp="1"/>
          </p:cNvSpPr>
          <p:nvPr>
            <p:ph type="ftr" sz="quarter" idx="11"/>
          </p:nvPr>
        </p:nvSpPr>
        <p:spPr/>
        <p:txBody>
          <a:bodyPr/>
          <a:lstStyle/>
          <a:p>
            <a:endParaRPr lang="es-CR" dirty="0"/>
          </a:p>
        </p:txBody>
      </p:sp>
      <p:sp>
        <p:nvSpPr>
          <p:cNvPr id="6" name="Slide Number Placeholder 5"/>
          <p:cNvSpPr>
            <a:spLocks noGrp="1"/>
          </p:cNvSpPr>
          <p:nvPr>
            <p:ph type="sldNum" sz="quarter" idx="12"/>
          </p:nvPr>
        </p:nvSpPr>
        <p:spPr/>
        <p:txBody>
          <a:bodyPr/>
          <a:lstStyle/>
          <a:p>
            <a:fld id="{E6481750-A357-4195-BA57-63E41D5D5323}" type="slidenum">
              <a:rPr lang="es-CR" smtClean="0"/>
              <a:t>‹Nº›</a:t>
            </a:fld>
            <a:endParaRPr lang="es-CR" dirty="0"/>
          </a:p>
        </p:txBody>
      </p:sp>
    </p:spTree>
    <p:extLst>
      <p:ext uri="{BB962C8B-B14F-4D97-AF65-F5344CB8AC3E}">
        <p14:creationId xmlns:p14="http://schemas.microsoft.com/office/powerpoint/2010/main" val="1543853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1AD7D437-FD46-480A-9356-61124F4552FB}" type="datetimeFigureOut">
              <a:rPr lang="es-CR" smtClean="0"/>
              <a:t>12/4/2019</a:t>
            </a:fld>
            <a:endParaRPr lang="es-CR" dirty="0"/>
          </a:p>
        </p:txBody>
      </p:sp>
      <p:sp>
        <p:nvSpPr>
          <p:cNvPr id="5" name="Footer Placeholder 4"/>
          <p:cNvSpPr>
            <a:spLocks noGrp="1"/>
          </p:cNvSpPr>
          <p:nvPr>
            <p:ph type="ftr" sz="quarter" idx="11"/>
          </p:nvPr>
        </p:nvSpPr>
        <p:spPr/>
        <p:txBody>
          <a:bodyPr/>
          <a:lstStyle/>
          <a:p>
            <a:endParaRPr lang="es-CR" dirty="0"/>
          </a:p>
        </p:txBody>
      </p:sp>
      <p:sp>
        <p:nvSpPr>
          <p:cNvPr id="6" name="Slide Number Placeholder 5"/>
          <p:cNvSpPr>
            <a:spLocks noGrp="1"/>
          </p:cNvSpPr>
          <p:nvPr>
            <p:ph type="sldNum" sz="quarter" idx="12"/>
          </p:nvPr>
        </p:nvSpPr>
        <p:spPr/>
        <p:txBody>
          <a:bodyPr/>
          <a:lstStyle/>
          <a:p>
            <a:fld id="{E6481750-A357-4195-BA57-63E41D5D5323}" type="slidenum">
              <a:rPr lang="es-CR" smtClean="0"/>
              <a:t>‹Nº›</a:t>
            </a:fld>
            <a:endParaRPr lang="es-CR" dirty="0"/>
          </a:p>
        </p:txBody>
      </p:sp>
    </p:spTree>
    <p:extLst>
      <p:ext uri="{BB962C8B-B14F-4D97-AF65-F5344CB8AC3E}">
        <p14:creationId xmlns:p14="http://schemas.microsoft.com/office/powerpoint/2010/main" val="3280811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AD7D437-FD46-480A-9356-61124F4552FB}" type="datetimeFigureOut">
              <a:rPr lang="es-CR" smtClean="0"/>
              <a:t>12/4/2019</a:t>
            </a:fld>
            <a:endParaRPr lang="es-CR" dirty="0"/>
          </a:p>
        </p:txBody>
      </p:sp>
      <p:sp>
        <p:nvSpPr>
          <p:cNvPr id="6" name="Footer Placeholder 5"/>
          <p:cNvSpPr>
            <a:spLocks noGrp="1"/>
          </p:cNvSpPr>
          <p:nvPr>
            <p:ph type="ftr" sz="quarter" idx="11"/>
          </p:nvPr>
        </p:nvSpPr>
        <p:spPr/>
        <p:txBody>
          <a:bodyPr/>
          <a:lstStyle/>
          <a:p>
            <a:endParaRPr lang="es-CR" dirty="0"/>
          </a:p>
        </p:txBody>
      </p:sp>
      <p:sp>
        <p:nvSpPr>
          <p:cNvPr id="7" name="Slide Number Placeholder 6"/>
          <p:cNvSpPr>
            <a:spLocks noGrp="1"/>
          </p:cNvSpPr>
          <p:nvPr>
            <p:ph type="sldNum" sz="quarter" idx="12"/>
          </p:nvPr>
        </p:nvSpPr>
        <p:spPr/>
        <p:txBody>
          <a:bodyPr/>
          <a:lstStyle/>
          <a:p>
            <a:fld id="{E6481750-A357-4195-BA57-63E41D5D5323}" type="slidenum">
              <a:rPr lang="es-CR" smtClean="0"/>
              <a:t>‹Nº›</a:t>
            </a:fld>
            <a:endParaRPr lang="es-CR" dirty="0"/>
          </a:p>
        </p:txBody>
      </p:sp>
    </p:spTree>
    <p:extLst>
      <p:ext uri="{BB962C8B-B14F-4D97-AF65-F5344CB8AC3E}">
        <p14:creationId xmlns:p14="http://schemas.microsoft.com/office/powerpoint/2010/main" val="4095008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AD7D437-FD46-480A-9356-61124F4552FB}" type="datetimeFigureOut">
              <a:rPr lang="es-CR" smtClean="0"/>
              <a:t>12/4/2019</a:t>
            </a:fld>
            <a:endParaRPr lang="es-CR" dirty="0"/>
          </a:p>
        </p:txBody>
      </p:sp>
      <p:sp>
        <p:nvSpPr>
          <p:cNvPr id="8" name="Footer Placeholder 7"/>
          <p:cNvSpPr>
            <a:spLocks noGrp="1"/>
          </p:cNvSpPr>
          <p:nvPr>
            <p:ph type="ftr" sz="quarter" idx="11"/>
          </p:nvPr>
        </p:nvSpPr>
        <p:spPr/>
        <p:txBody>
          <a:bodyPr/>
          <a:lstStyle/>
          <a:p>
            <a:endParaRPr lang="es-CR" dirty="0"/>
          </a:p>
        </p:txBody>
      </p:sp>
      <p:sp>
        <p:nvSpPr>
          <p:cNvPr id="9" name="Slide Number Placeholder 8"/>
          <p:cNvSpPr>
            <a:spLocks noGrp="1"/>
          </p:cNvSpPr>
          <p:nvPr>
            <p:ph type="sldNum" sz="quarter" idx="12"/>
          </p:nvPr>
        </p:nvSpPr>
        <p:spPr/>
        <p:txBody>
          <a:bodyPr/>
          <a:lstStyle/>
          <a:p>
            <a:fld id="{E6481750-A357-4195-BA57-63E41D5D5323}" type="slidenum">
              <a:rPr lang="es-CR" smtClean="0"/>
              <a:t>‹Nº›</a:t>
            </a:fld>
            <a:endParaRPr lang="es-CR" dirty="0"/>
          </a:p>
        </p:txBody>
      </p:sp>
    </p:spTree>
    <p:extLst>
      <p:ext uri="{BB962C8B-B14F-4D97-AF65-F5344CB8AC3E}">
        <p14:creationId xmlns:p14="http://schemas.microsoft.com/office/powerpoint/2010/main" val="186559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AD7D437-FD46-480A-9356-61124F4552FB}" type="datetimeFigureOut">
              <a:rPr lang="es-CR" smtClean="0"/>
              <a:t>12/4/2019</a:t>
            </a:fld>
            <a:endParaRPr lang="es-CR" dirty="0"/>
          </a:p>
        </p:txBody>
      </p:sp>
      <p:sp>
        <p:nvSpPr>
          <p:cNvPr id="4" name="Footer Placeholder 3"/>
          <p:cNvSpPr>
            <a:spLocks noGrp="1"/>
          </p:cNvSpPr>
          <p:nvPr>
            <p:ph type="ftr" sz="quarter" idx="11"/>
          </p:nvPr>
        </p:nvSpPr>
        <p:spPr/>
        <p:txBody>
          <a:bodyPr/>
          <a:lstStyle/>
          <a:p>
            <a:endParaRPr lang="es-CR" dirty="0"/>
          </a:p>
        </p:txBody>
      </p:sp>
      <p:sp>
        <p:nvSpPr>
          <p:cNvPr id="5" name="Slide Number Placeholder 4"/>
          <p:cNvSpPr>
            <a:spLocks noGrp="1"/>
          </p:cNvSpPr>
          <p:nvPr>
            <p:ph type="sldNum" sz="quarter" idx="12"/>
          </p:nvPr>
        </p:nvSpPr>
        <p:spPr/>
        <p:txBody>
          <a:bodyPr/>
          <a:lstStyle/>
          <a:p>
            <a:fld id="{E6481750-A357-4195-BA57-63E41D5D5323}" type="slidenum">
              <a:rPr lang="es-CR" smtClean="0"/>
              <a:t>‹Nº›</a:t>
            </a:fld>
            <a:endParaRPr lang="es-CR" dirty="0"/>
          </a:p>
        </p:txBody>
      </p:sp>
    </p:spTree>
    <p:extLst>
      <p:ext uri="{BB962C8B-B14F-4D97-AF65-F5344CB8AC3E}">
        <p14:creationId xmlns:p14="http://schemas.microsoft.com/office/powerpoint/2010/main" val="2174042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D7D437-FD46-480A-9356-61124F4552FB}" type="datetimeFigureOut">
              <a:rPr lang="es-CR" smtClean="0"/>
              <a:t>12/4/2019</a:t>
            </a:fld>
            <a:endParaRPr lang="es-CR" dirty="0"/>
          </a:p>
        </p:txBody>
      </p:sp>
      <p:sp>
        <p:nvSpPr>
          <p:cNvPr id="3" name="Footer Placeholder 2"/>
          <p:cNvSpPr>
            <a:spLocks noGrp="1"/>
          </p:cNvSpPr>
          <p:nvPr>
            <p:ph type="ftr" sz="quarter" idx="11"/>
          </p:nvPr>
        </p:nvSpPr>
        <p:spPr/>
        <p:txBody>
          <a:bodyPr/>
          <a:lstStyle/>
          <a:p>
            <a:endParaRPr lang="es-CR" dirty="0"/>
          </a:p>
        </p:txBody>
      </p:sp>
      <p:sp>
        <p:nvSpPr>
          <p:cNvPr id="4" name="Slide Number Placeholder 3"/>
          <p:cNvSpPr>
            <a:spLocks noGrp="1"/>
          </p:cNvSpPr>
          <p:nvPr>
            <p:ph type="sldNum" sz="quarter" idx="12"/>
          </p:nvPr>
        </p:nvSpPr>
        <p:spPr/>
        <p:txBody>
          <a:bodyPr/>
          <a:lstStyle/>
          <a:p>
            <a:fld id="{E6481750-A357-4195-BA57-63E41D5D5323}" type="slidenum">
              <a:rPr lang="es-CR" smtClean="0"/>
              <a:t>‹Nº›</a:t>
            </a:fld>
            <a:endParaRPr lang="es-CR" dirty="0"/>
          </a:p>
        </p:txBody>
      </p:sp>
    </p:spTree>
    <p:extLst>
      <p:ext uri="{BB962C8B-B14F-4D97-AF65-F5344CB8AC3E}">
        <p14:creationId xmlns:p14="http://schemas.microsoft.com/office/powerpoint/2010/main" val="3783332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1AD7D437-FD46-480A-9356-61124F4552FB}" type="datetimeFigureOut">
              <a:rPr lang="es-CR" smtClean="0"/>
              <a:t>12/4/2019</a:t>
            </a:fld>
            <a:endParaRPr lang="es-CR" dirty="0"/>
          </a:p>
        </p:txBody>
      </p:sp>
      <p:sp>
        <p:nvSpPr>
          <p:cNvPr id="6" name="Footer Placeholder 5"/>
          <p:cNvSpPr>
            <a:spLocks noGrp="1"/>
          </p:cNvSpPr>
          <p:nvPr>
            <p:ph type="ftr" sz="quarter" idx="11"/>
          </p:nvPr>
        </p:nvSpPr>
        <p:spPr/>
        <p:txBody>
          <a:bodyPr/>
          <a:lstStyle/>
          <a:p>
            <a:endParaRPr lang="es-CR" dirty="0"/>
          </a:p>
        </p:txBody>
      </p:sp>
      <p:sp>
        <p:nvSpPr>
          <p:cNvPr id="7" name="Slide Number Placeholder 6"/>
          <p:cNvSpPr>
            <a:spLocks noGrp="1"/>
          </p:cNvSpPr>
          <p:nvPr>
            <p:ph type="sldNum" sz="quarter" idx="12"/>
          </p:nvPr>
        </p:nvSpPr>
        <p:spPr/>
        <p:txBody>
          <a:bodyPr/>
          <a:lstStyle/>
          <a:p>
            <a:fld id="{E6481750-A357-4195-BA57-63E41D5D5323}" type="slidenum">
              <a:rPr lang="es-CR" smtClean="0"/>
              <a:t>‹Nº›</a:t>
            </a:fld>
            <a:endParaRPr lang="es-CR" dirty="0"/>
          </a:p>
        </p:txBody>
      </p:sp>
    </p:spTree>
    <p:extLst>
      <p:ext uri="{BB962C8B-B14F-4D97-AF65-F5344CB8AC3E}">
        <p14:creationId xmlns:p14="http://schemas.microsoft.com/office/powerpoint/2010/main" val="3816552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1AD7D437-FD46-480A-9356-61124F4552FB}" type="datetimeFigureOut">
              <a:rPr lang="es-CR" smtClean="0"/>
              <a:t>12/4/2019</a:t>
            </a:fld>
            <a:endParaRPr lang="es-CR" dirty="0"/>
          </a:p>
        </p:txBody>
      </p:sp>
      <p:sp>
        <p:nvSpPr>
          <p:cNvPr id="6" name="Footer Placeholder 5"/>
          <p:cNvSpPr>
            <a:spLocks noGrp="1"/>
          </p:cNvSpPr>
          <p:nvPr>
            <p:ph type="ftr" sz="quarter" idx="11"/>
          </p:nvPr>
        </p:nvSpPr>
        <p:spPr/>
        <p:txBody>
          <a:bodyPr/>
          <a:lstStyle/>
          <a:p>
            <a:endParaRPr lang="es-CR" dirty="0"/>
          </a:p>
        </p:txBody>
      </p:sp>
      <p:sp>
        <p:nvSpPr>
          <p:cNvPr id="7" name="Slide Number Placeholder 6"/>
          <p:cNvSpPr>
            <a:spLocks noGrp="1"/>
          </p:cNvSpPr>
          <p:nvPr>
            <p:ph type="sldNum" sz="quarter" idx="12"/>
          </p:nvPr>
        </p:nvSpPr>
        <p:spPr/>
        <p:txBody>
          <a:bodyPr/>
          <a:lstStyle/>
          <a:p>
            <a:fld id="{E6481750-A357-4195-BA57-63E41D5D5323}" type="slidenum">
              <a:rPr lang="es-CR" smtClean="0"/>
              <a:t>‹Nº›</a:t>
            </a:fld>
            <a:endParaRPr lang="es-CR" dirty="0"/>
          </a:p>
        </p:txBody>
      </p:sp>
    </p:spTree>
    <p:extLst>
      <p:ext uri="{BB962C8B-B14F-4D97-AF65-F5344CB8AC3E}">
        <p14:creationId xmlns:p14="http://schemas.microsoft.com/office/powerpoint/2010/main" val="2318049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D7D437-FD46-480A-9356-61124F4552FB}" type="datetimeFigureOut">
              <a:rPr lang="es-CR" smtClean="0"/>
              <a:t>12/4/2019</a:t>
            </a:fld>
            <a:endParaRPr lang="es-CR"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481750-A357-4195-BA57-63E41D5D5323}" type="slidenum">
              <a:rPr lang="es-CR" smtClean="0"/>
              <a:t>‹Nº›</a:t>
            </a:fld>
            <a:endParaRPr lang="es-CR" dirty="0"/>
          </a:p>
        </p:txBody>
      </p:sp>
    </p:spTree>
    <p:extLst>
      <p:ext uri="{BB962C8B-B14F-4D97-AF65-F5344CB8AC3E}">
        <p14:creationId xmlns:p14="http://schemas.microsoft.com/office/powerpoint/2010/main" val="34691667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22.sv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24.svg"/></Relationships>
</file>

<file path=ppt/slides/_rels/slide1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28.svg"/></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30.sv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32.svg"/></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34.sv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36.sv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38.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8 CuadroTexto">
            <a:extLst>
              <a:ext uri="{FF2B5EF4-FFF2-40B4-BE49-F238E27FC236}">
                <a16:creationId xmlns:a16="http://schemas.microsoft.com/office/drawing/2014/main" id="{3449E04D-E2FC-9F42-AB09-FC80430097F0}"/>
              </a:ext>
            </a:extLst>
          </p:cNvPr>
          <p:cNvSpPr txBox="1"/>
          <p:nvPr/>
        </p:nvSpPr>
        <p:spPr>
          <a:xfrm>
            <a:off x="6199632" y="1844674"/>
            <a:ext cx="5208647" cy="1446550"/>
          </a:xfrm>
          <a:prstGeom prst="rect">
            <a:avLst/>
          </a:prstGeom>
          <a:noFill/>
        </p:spPr>
        <p:txBody>
          <a:bodyPr wrap="square">
            <a:spAutoFit/>
          </a:bodyPr>
          <a:lstStyle/>
          <a:p>
            <a:pPr algn="ctr" eaLnBrk="1" hangingPunct="1">
              <a:defRPr/>
            </a:pPr>
            <a:r>
              <a:rPr lang="es-CR" sz="4400" b="1" dirty="0">
                <a:solidFill>
                  <a:schemeClr val="accent1">
                    <a:lumMod val="75000"/>
                  </a:schemeClr>
                </a:solidFill>
                <a:latin typeface="Nexa Bold" panose="02000000000000000000" pitchFamily="2" charset="0"/>
                <a:cs typeface="Khmer MN" panose="02020600050405020304" pitchFamily="18" charset="0"/>
              </a:rPr>
              <a:t>Gestión de Becas</a:t>
            </a:r>
          </a:p>
          <a:p>
            <a:pPr algn="ctr" eaLnBrk="1" hangingPunct="1">
              <a:defRPr/>
            </a:pPr>
            <a:r>
              <a:rPr lang="es-CR" sz="4400" b="1" dirty="0">
                <a:solidFill>
                  <a:schemeClr val="accent1">
                    <a:lumMod val="75000"/>
                  </a:schemeClr>
                </a:solidFill>
                <a:latin typeface="Nexa Bold" panose="02000000000000000000" pitchFamily="2" charset="0"/>
                <a:cs typeface="Khmer MN" panose="02020600050405020304" pitchFamily="18" charset="0"/>
              </a:rPr>
              <a:t> y Capacitaciones</a:t>
            </a:r>
          </a:p>
        </p:txBody>
      </p:sp>
      <p:sp>
        <p:nvSpPr>
          <p:cNvPr id="7" name="9 CuadroTexto">
            <a:extLst>
              <a:ext uri="{FF2B5EF4-FFF2-40B4-BE49-F238E27FC236}">
                <a16:creationId xmlns:a16="http://schemas.microsoft.com/office/drawing/2014/main" id="{72E67DE6-A60E-5243-9A72-44442E339AFE}"/>
              </a:ext>
            </a:extLst>
          </p:cNvPr>
          <p:cNvSpPr txBox="1">
            <a:spLocks noChangeArrowheads="1"/>
          </p:cNvSpPr>
          <p:nvPr/>
        </p:nvSpPr>
        <p:spPr bwMode="auto">
          <a:xfrm>
            <a:off x="6319838" y="5013326"/>
            <a:ext cx="40560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s-CR" altLang="es-CR" sz="1600" b="1">
                <a:latin typeface="Nexa Light" panose="02000000000000000000" pitchFamily="2" charset="0"/>
              </a:rPr>
              <a:t>Lcda. Cheryl Bolaños M</a:t>
            </a:r>
            <a:r>
              <a:rPr lang="es-CR" altLang="es-CR" sz="1200" b="1">
                <a:latin typeface="Century Gothic" panose="020B0502020202020204" pitchFamily="34" charset="0"/>
              </a:rPr>
              <a:t>.</a:t>
            </a:r>
          </a:p>
          <a:p>
            <a:pPr algn="r" eaLnBrk="1" hangingPunct="1">
              <a:spcBef>
                <a:spcPct val="0"/>
              </a:spcBef>
              <a:buFontTx/>
              <a:buNone/>
            </a:pPr>
            <a:r>
              <a:rPr lang="es-MX" altLang="es-CR" sz="1200" b="1">
                <a:latin typeface="Nexa Bold" panose="02000000000000000000" pitchFamily="2" charset="0"/>
              </a:rPr>
              <a:t>G</a:t>
            </a:r>
            <a:r>
              <a:rPr lang="es-CR" altLang="es-CR" sz="1200" b="1">
                <a:latin typeface="Nexa Bold" panose="02000000000000000000" pitchFamily="2" charset="0"/>
              </a:rPr>
              <a:t>estión de la Capacitación</a:t>
            </a:r>
          </a:p>
          <a:p>
            <a:pPr algn="r" eaLnBrk="1" hangingPunct="1">
              <a:spcBef>
                <a:spcPct val="0"/>
              </a:spcBef>
              <a:buFontTx/>
              <a:buNone/>
            </a:pPr>
            <a:r>
              <a:rPr lang="es-CR" altLang="es-CR" sz="1200" b="1">
                <a:latin typeface="Nexa Bold" panose="02000000000000000000" pitchFamily="2" charset="0"/>
              </a:rPr>
              <a:t>Dirección de Gestión Humana</a:t>
            </a:r>
            <a:endParaRPr lang="es-CR" altLang="es-CR" sz="1200" b="1" dirty="0">
              <a:latin typeface="Nexa Bold" panose="02000000000000000000" pitchFamily="2" charset="0"/>
            </a:endParaRPr>
          </a:p>
        </p:txBody>
      </p:sp>
      <p:pic>
        <p:nvPicPr>
          <p:cNvPr id="11" name="Imagen 10" descr="Imagen que contiene transporte&#10;&#10;Descripción generada automáticamente">
            <a:extLst>
              <a:ext uri="{FF2B5EF4-FFF2-40B4-BE49-F238E27FC236}">
                <a16:creationId xmlns:a16="http://schemas.microsoft.com/office/drawing/2014/main" id="{D5357CB9-58C3-2442-8900-D27928E2BA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45" y="413705"/>
            <a:ext cx="6212645" cy="6212645"/>
          </a:xfrm>
          <a:prstGeom prst="rect">
            <a:avLst/>
          </a:prstGeom>
        </p:spPr>
      </p:pic>
    </p:spTree>
    <p:extLst>
      <p:ext uri="{BB962C8B-B14F-4D97-AF65-F5344CB8AC3E}">
        <p14:creationId xmlns:p14="http://schemas.microsoft.com/office/powerpoint/2010/main" val="3437355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F4F04C19-6A6F-A94A-A6AE-A66D9DAD25C6}"/>
              </a:ext>
            </a:extLst>
          </p:cNvPr>
          <p:cNvSpPr txBox="1">
            <a:spLocks/>
          </p:cNvSpPr>
          <p:nvPr/>
        </p:nvSpPr>
        <p:spPr>
          <a:xfrm>
            <a:off x="1456414" y="895631"/>
            <a:ext cx="8229600" cy="436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CR" altLang="es-ES" sz="3600" b="1" dirty="0">
                <a:solidFill>
                  <a:schemeClr val="accent1">
                    <a:lumMod val="75000"/>
                  </a:schemeClr>
                </a:solidFill>
                <a:latin typeface="Nexa Bold" panose="02000000000000000000" pitchFamily="2" charset="0"/>
                <a:ea typeface="+mn-ea"/>
                <a:cs typeface="Arial" charset="0"/>
              </a:rPr>
              <a:t>7. Registro</a:t>
            </a:r>
            <a:endParaRPr lang="es-ES" altLang="es-ES" sz="3600" b="1" dirty="0">
              <a:solidFill>
                <a:schemeClr val="accent1">
                  <a:lumMod val="75000"/>
                </a:schemeClr>
              </a:solidFill>
              <a:latin typeface="Nexa Bold" panose="02000000000000000000" pitchFamily="2" charset="0"/>
              <a:ea typeface="+mn-ea"/>
              <a:cs typeface="Arial" charset="0"/>
            </a:endParaRPr>
          </a:p>
        </p:txBody>
      </p:sp>
      <p:sp>
        <p:nvSpPr>
          <p:cNvPr id="4" name="Marcador de contenido 3">
            <a:extLst>
              <a:ext uri="{FF2B5EF4-FFF2-40B4-BE49-F238E27FC236}">
                <a16:creationId xmlns:a16="http://schemas.microsoft.com/office/drawing/2014/main" id="{04E0C657-343A-174F-AC31-BFC2E93E3927}"/>
              </a:ext>
            </a:extLst>
          </p:cNvPr>
          <p:cNvSpPr txBox="1">
            <a:spLocks/>
          </p:cNvSpPr>
          <p:nvPr/>
        </p:nvSpPr>
        <p:spPr>
          <a:xfrm>
            <a:off x="5515265" y="2779630"/>
            <a:ext cx="4038600" cy="2720689"/>
          </a:xfrm>
          <a:prstGeom prst="rect">
            <a:avLst/>
          </a:prstGeom>
        </p:spPr>
        <p:txBody>
          <a:bodyPr numCol="2"/>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indent="-357188">
              <a:buFont typeface="Wingdings" panose="05000000000000000000" pitchFamily="2" charset="2"/>
              <a:buChar char="ü"/>
              <a:defRPr/>
            </a:pPr>
            <a:r>
              <a:rPr lang="es-CR" altLang="es-ES" sz="1400" dirty="0">
                <a:latin typeface="Nexa Light" panose="02000000000000000000" pitchFamily="2" charset="0"/>
              </a:rPr>
              <a:t>Fecha Rige</a:t>
            </a:r>
          </a:p>
          <a:p>
            <a:pPr>
              <a:buFont typeface="Wingdings" panose="05000000000000000000" pitchFamily="2" charset="2"/>
              <a:buChar char="ü"/>
              <a:defRPr/>
            </a:pPr>
            <a:r>
              <a:rPr lang="es-CR" altLang="es-ES" sz="1400" dirty="0">
                <a:latin typeface="Nexa Light" panose="02000000000000000000" pitchFamily="2" charset="0"/>
              </a:rPr>
              <a:t>Fecha Vence</a:t>
            </a:r>
            <a:endParaRPr lang="es-CR" sz="1400" dirty="0">
              <a:latin typeface="Nexa Light" panose="02000000000000000000" pitchFamily="2" charset="0"/>
            </a:endParaRPr>
          </a:p>
          <a:p>
            <a:pPr>
              <a:buFont typeface="Wingdings" panose="05000000000000000000" pitchFamily="2" charset="2"/>
              <a:buChar char="ü"/>
              <a:defRPr/>
            </a:pPr>
            <a:r>
              <a:rPr lang="es-CR" sz="1400" dirty="0">
                <a:latin typeface="Nexa Light" panose="02000000000000000000" pitchFamily="2" charset="0"/>
              </a:rPr>
              <a:t>Tipo de Actividad</a:t>
            </a:r>
          </a:p>
          <a:p>
            <a:pPr>
              <a:buFont typeface="Wingdings" panose="05000000000000000000" pitchFamily="2" charset="2"/>
              <a:buChar char="ü"/>
              <a:defRPr/>
            </a:pPr>
            <a:r>
              <a:rPr lang="es-CR" sz="1400" dirty="0">
                <a:latin typeface="Nexa Light" panose="02000000000000000000" pitchFamily="2" charset="0"/>
              </a:rPr>
              <a:t>Nombre de Actividad</a:t>
            </a:r>
          </a:p>
          <a:p>
            <a:pPr>
              <a:buFont typeface="Wingdings" panose="05000000000000000000" pitchFamily="2" charset="2"/>
              <a:buChar char="ü"/>
              <a:defRPr/>
            </a:pPr>
            <a:r>
              <a:rPr lang="es-CR" sz="1400" dirty="0">
                <a:latin typeface="Nexa Light" panose="02000000000000000000" pitchFamily="2" charset="0"/>
              </a:rPr>
              <a:t>Institución (ente organizador)</a:t>
            </a:r>
          </a:p>
          <a:p>
            <a:pPr>
              <a:buFont typeface="Wingdings" panose="05000000000000000000" pitchFamily="2" charset="2"/>
              <a:buChar char="ü"/>
              <a:defRPr/>
            </a:pPr>
            <a:r>
              <a:rPr lang="es-CR" sz="1400" dirty="0">
                <a:latin typeface="Nexa Light" panose="02000000000000000000" pitchFamily="2" charset="0"/>
              </a:rPr>
              <a:t>Monto inicial solicitado</a:t>
            </a:r>
          </a:p>
          <a:p>
            <a:pPr>
              <a:buFont typeface="Wingdings" panose="05000000000000000000" pitchFamily="2" charset="2"/>
              <a:buChar char="ü"/>
              <a:defRPr/>
            </a:pPr>
            <a:r>
              <a:rPr lang="es-CR" sz="1400" dirty="0">
                <a:latin typeface="Nexa Light" panose="02000000000000000000" pitchFamily="2" charset="0"/>
              </a:rPr>
              <a:t>Monto Aprobado</a:t>
            </a:r>
          </a:p>
          <a:p>
            <a:pPr>
              <a:buFont typeface="Wingdings" panose="05000000000000000000" pitchFamily="2" charset="2"/>
              <a:buChar char="ü"/>
              <a:defRPr/>
            </a:pPr>
            <a:r>
              <a:rPr lang="es-CR" sz="1400" dirty="0">
                <a:latin typeface="Nexa Light" panose="02000000000000000000" pitchFamily="2" charset="0"/>
              </a:rPr>
              <a:t>Otros</a:t>
            </a:r>
          </a:p>
          <a:p>
            <a:pPr>
              <a:buFont typeface="Wingdings" panose="05000000000000000000" pitchFamily="2" charset="2"/>
              <a:buChar char="ü"/>
              <a:defRPr/>
            </a:pPr>
            <a:r>
              <a:rPr lang="es-CR" sz="1400" dirty="0">
                <a:latin typeface="Nexa Light" panose="02000000000000000000" pitchFamily="2" charset="0"/>
              </a:rPr>
              <a:t>Subpartida Presupuestaria</a:t>
            </a:r>
          </a:p>
          <a:p>
            <a:pPr>
              <a:buFont typeface="Wingdings" panose="05000000000000000000" pitchFamily="2" charset="2"/>
              <a:buChar char="ü"/>
              <a:defRPr/>
            </a:pPr>
            <a:r>
              <a:rPr lang="es-CR" sz="1400" dirty="0">
                <a:latin typeface="Nexa Light" panose="02000000000000000000" pitchFamily="2" charset="0"/>
              </a:rPr>
              <a:t>Clasificación (Beca / Capacitación)</a:t>
            </a:r>
          </a:p>
          <a:p>
            <a:pPr>
              <a:buFont typeface="Wingdings" panose="05000000000000000000" pitchFamily="2" charset="2"/>
              <a:buChar char="ü"/>
              <a:defRPr/>
            </a:pPr>
            <a:r>
              <a:rPr lang="es-CR" sz="1400" dirty="0">
                <a:latin typeface="Nexa Light" panose="02000000000000000000" pitchFamily="2" charset="0"/>
              </a:rPr>
              <a:t>Certificado</a:t>
            </a:r>
          </a:p>
          <a:p>
            <a:pPr>
              <a:buFont typeface="Wingdings" panose="05000000000000000000" pitchFamily="2" charset="2"/>
              <a:buChar char="ü"/>
              <a:defRPr/>
            </a:pPr>
            <a:r>
              <a:rPr lang="es-CR" sz="1400" dirty="0">
                <a:latin typeface="Nexa Light" panose="02000000000000000000" pitchFamily="2" charset="0"/>
              </a:rPr>
              <a:t>Informe</a:t>
            </a:r>
          </a:p>
        </p:txBody>
      </p:sp>
      <p:sp>
        <p:nvSpPr>
          <p:cNvPr id="5" name="Marcador de contenido 2">
            <a:extLst>
              <a:ext uri="{FF2B5EF4-FFF2-40B4-BE49-F238E27FC236}">
                <a16:creationId xmlns:a16="http://schemas.microsoft.com/office/drawing/2014/main" id="{007F7343-F610-7743-9988-BD694D6BB797}"/>
              </a:ext>
            </a:extLst>
          </p:cNvPr>
          <p:cNvSpPr txBox="1">
            <a:spLocks/>
          </p:cNvSpPr>
          <p:nvPr/>
        </p:nvSpPr>
        <p:spPr bwMode="auto">
          <a:xfrm>
            <a:off x="1702903" y="1589334"/>
            <a:ext cx="957999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just">
              <a:buNone/>
              <a:defRPr/>
            </a:pPr>
            <a:r>
              <a:rPr lang="es-CR" altLang="es-ES" sz="1600" dirty="0">
                <a:latin typeface="Nexa Light" panose="02000000000000000000" pitchFamily="2" charset="0"/>
              </a:rPr>
              <a:t>Actualmente, de las actividades que se tramitan en el Subproceso Gestión de la Capacitación, se cuenta con un </a:t>
            </a:r>
            <a:r>
              <a:rPr lang="es-CR" altLang="es-ES" sz="1600" b="1" dirty="0">
                <a:latin typeface="Nexa Light" panose="02000000000000000000" pitchFamily="2" charset="0"/>
              </a:rPr>
              <a:t>control del registro anual (documento de Excel) </a:t>
            </a:r>
            <a:r>
              <a:rPr lang="es-CR" altLang="es-ES" sz="1600" dirty="0">
                <a:latin typeface="Nexa Light" panose="02000000000000000000" pitchFamily="2" charset="0"/>
              </a:rPr>
              <a:t>de las personas que han sido seleccionadas por el Consejo Superior para participar en una actividad formativa, en el cual se detalla: </a:t>
            </a:r>
          </a:p>
          <a:p>
            <a:pPr algn="just">
              <a:defRPr/>
            </a:pPr>
            <a:endParaRPr lang="es-CR" altLang="es-ES" sz="1600" dirty="0">
              <a:latin typeface="Nexa Light" panose="02000000000000000000" pitchFamily="2" charset="0"/>
            </a:endParaRPr>
          </a:p>
        </p:txBody>
      </p:sp>
      <p:pic>
        <p:nvPicPr>
          <p:cNvPr id="6" name="Imagen 5">
            <a:extLst>
              <a:ext uri="{FF2B5EF4-FFF2-40B4-BE49-F238E27FC236}">
                <a16:creationId xmlns:a16="http://schemas.microsoft.com/office/drawing/2014/main" id="{78131C90-F9FC-8F4A-BB9F-1FAB42A4EC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927" y="5714544"/>
            <a:ext cx="1731262" cy="564938"/>
          </a:xfrm>
          <a:prstGeom prst="rect">
            <a:avLst/>
          </a:prstGeom>
        </p:spPr>
      </p:pic>
      <p:pic>
        <p:nvPicPr>
          <p:cNvPr id="8" name="Gráfico 7">
            <a:extLst>
              <a:ext uri="{FF2B5EF4-FFF2-40B4-BE49-F238E27FC236}">
                <a16:creationId xmlns:a16="http://schemas.microsoft.com/office/drawing/2014/main" id="{74ECA866-787A-9744-9F7C-2FF74B1C4F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48298" y="3131487"/>
            <a:ext cx="1611471" cy="1611471"/>
          </a:xfrm>
          <a:prstGeom prst="rect">
            <a:avLst/>
          </a:prstGeom>
        </p:spPr>
      </p:pic>
      <p:sp>
        <p:nvSpPr>
          <p:cNvPr id="3" name="2 Marcador de contenido">
            <a:extLst>
              <a:ext uri="{FF2B5EF4-FFF2-40B4-BE49-F238E27FC236}">
                <a16:creationId xmlns:a16="http://schemas.microsoft.com/office/drawing/2014/main" id="{44A507F9-A142-BD43-8A48-9F8D792C23C9}"/>
              </a:ext>
            </a:extLst>
          </p:cNvPr>
          <p:cNvSpPr txBox="1">
            <a:spLocks/>
          </p:cNvSpPr>
          <p:nvPr/>
        </p:nvSpPr>
        <p:spPr>
          <a:xfrm>
            <a:off x="1380214" y="2779630"/>
            <a:ext cx="4135051" cy="31281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9750" indent="-274638" algn="just">
              <a:buFont typeface="Wingdings" panose="05000000000000000000" pitchFamily="2" charset="2"/>
              <a:buChar char="ü"/>
              <a:defRPr/>
            </a:pPr>
            <a:r>
              <a:rPr lang="es-CR" altLang="es-ES" sz="1400" dirty="0">
                <a:latin typeface="Nexa Light" panose="02000000000000000000" pitchFamily="2" charset="0"/>
              </a:rPr>
              <a:t>Número de invitación</a:t>
            </a:r>
          </a:p>
          <a:p>
            <a:pPr marL="539750" indent="-274638" algn="just">
              <a:buFont typeface="Wingdings" panose="05000000000000000000" pitchFamily="2" charset="2"/>
              <a:buChar char="ü"/>
              <a:defRPr/>
            </a:pPr>
            <a:r>
              <a:rPr lang="es-CR" altLang="es-ES" sz="1400" dirty="0">
                <a:latin typeface="Nexa Light" panose="02000000000000000000" pitchFamily="2" charset="0"/>
              </a:rPr>
              <a:t>Nombre</a:t>
            </a:r>
          </a:p>
          <a:p>
            <a:pPr marL="539750" indent="-274638" algn="just">
              <a:buFont typeface="Wingdings" panose="05000000000000000000" pitchFamily="2" charset="2"/>
              <a:buChar char="ü"/>
              <a:defRPr/>
            </a:pPr>
            <a:r>
              <a:rPr lang="es-CR" altLang="es-ES" sz="1400" dirty="0">
                <a:latin typeface="Nexa Light" panose="02000000000000000000" pitchFamily="2" charset="0"/>
              </a:rPr>
              <a:t>Cédula</a:t>
            </a:r>
          </a:p>
          <a:p>
            <a:pPr marL="539750" indent="-274638" algn="just">
              <a:buFont typeface="Wingdings" panose="05000000000000000000" pitchFamily="2" charset="2"/>
              <a:buChar char="ü"/>
              <a:defRPr/>
            </a:pPr>
            <a:r>
              <a:rPr lang="es-CR" altLang="es-ES" sz="1400" dirty="0">
                <a:latin typeface="Nexa Light" panose="02000000000000000000" pitchFamily="2" charset="0"/>
              </a:rPr>
              <a:t>Sexo</a:t>
            </a:r>
          </a:p>
          <a:p>
            <a:pPr marL="539750" indent="-274638" algn="just">
              <a:buFont typeface="Wingdings" panose="05000000000000000000" pitchFamily="2" charset="2"/>
              <a:buChar char="ü"/>
              <a:defRPr/>
            </a:pPr>
            <a:r>
              <a:rPr lang="es-CR" altLang="es-ES" sz="1400" dirty="0">
                <a:latin typeface="Nexa Light" panose="02000000000000000000" pitchFamily="2" charset="0"/>
              </a:rPr>
              <a:t>Puesto</a:t>
            </a:r>
          </a:p>
          <a:p>
            <a:pPr marL="539750" indent="-274638" algn="just">
              <a:buFont typeface="Wingdings" panose="05000000000000000000" pitchFamily="2" charset="2"/>
              <a:buChar char="ü"/>
              <a:defRPr/>
            </a:pPr>
            <a:r>
              <a:rPr lang="es-CR" altLang="es-ES" sz="1400" dirty="0">
                <a:latin typeface="Nexa Light" panose="02000000000000000000" pitchFamily="2" charset="0"/>
              </a:rPr>
              <a:t>Condición</a:t>
            </a:r>
          </a:p>
          <a:p>
            <a:pPr marL="539750" indent="-274638" algn="just">
              <a:buFont typeface="Wingdings" panose="05000000000000000000" pitchFamily="2" charset="2"/>
              <a:buChar char="ü"/>
              <a:defRPr/>
            </a:pPr>
            <a:r>
              <a:rPr lang="es-CR" altLang="es-ES" sz="1400" dirty="0">
                <a:latin typeface="Nexa Light" panose="02000000000000000000" pitchFamily="2" charset="0"/>
              </a:rPr>
              <a:t>Acuerdo del Consejo de Personal</a:t>
            </a:r>
          </a:p>
          <a:p>
            <a:pPr marL="539750" indent="-274638" algn="just">
              <a:buFont typeface="Wingdings" panose="05000000000000000000" pitchFamily="2" charset="2"/>
              <a:buChar char="ü"/>
              <a:defRPr/>
            </a:pPr>
            <a:r>
              <a:rPr lang="es-CR" altLang="es-ES" sz="1400" dirty="0">
                <a:latin typeface="Nexa Light" panose="02000000000000000000" pitchFamily="2" charset="0"/>
              </a:rPr>
              <a:t>Acuerdo del Consejo Superior</a:t>
            </a:r>
          </a:p>
          <a:p>
            <a:pPr marL="539750" indent="-274638">
              <a:buFont typeface="Wingdings" panose="05000000000000000000" pitchFamily="2" charset="2"/>
              <a:buChar char="ü"/>
              <a:defRPr/>
            </a:pPr>
            <a:r>
              <a:rPr lang="es-CR" altLang="es-ES" sz="1400" dirty="0">
                <a:latin typeface="Nexa Light" panose="02000000000000000000" pitchFamily="2" charset="0"/>
              </a:rPr>
              <a:t>Acuerdo de Corte Plena (Únicamente si participan Magistradas o Magistrados</a:t>
            </a:r>
          </a:p>
          <a:p>
            <a:pPr marL="0" indent="0" algn="just">
              <a:buFont typeface="Arial" panose="020B0604020202020204" pitchFamily="34" charset="0"/>
              <a:buNone/>
              <a:defRPr/>
            </a:pPr>
            <a:endParaRPr lang="es-CR" altLang="es-ES" sz="1600" dirty="0">
              <a:latin typeface="Nexa Light" panose="02000000000000000000" pitchFamily="2" charset="0"/>
            </a:endParaRPr>
          </a:p>
          <a:p>
            <a:pPr marL="0" indent="0" algn="just">
              <a:buFont typeface="Arial" panose="020B0604020202020204" pitchFamily="34" charset="0"/>
              <a:buNone/>
              <a:defRPr/>
            </a:pPr>
            <a:endParaRPr lang="es-CR" altLang="es-ES" sz="1600" dirty="0">
              <a:latin typeface="Nexa Light" panose="02000000000000000000" pitchFamily="2" charset="0"/>
            </a:endParaRPr>
          </a:p>
        </p:txBody>
      </p:sp>
    </p:spTree>
    <p:extLst>
      <p:ext uri="{BB962C8B-B14F-4D97-AF65-F5344CB8AC3E}">
        <p14:creationId xmlns:p14="http://schemas.microsoft.com/office/powerpoint/2010/main" val="1046106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C1023586-40EA-1A4A-842D-FB18783B5165}"/>
              </a:ext>
            </a:extLst>
          </p:cNvPr>
          <p:cNvSpPr txBox="1">
            <a:spLocks/>
          </p:cNvSpPr>
          <p:nvPr/>
        </p:nvSpPr>
        <p:spPr>
          <a:xfrm>
            <a:off x="1190045" y="952714"/>
            <a:ext cx="8229600" cy="6318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CR" altLang="es-ES" sz="3600" b="1" dirty="0">
                <a:solidFill>
                  <a:schemeClr val="accent1">
                    <a:lumMod val="75000"/>
                  </a:schemeClr>
                </a:solidFill>
                <a:latin typeface="Nexa Bold" panose="02000000000000000000" pitchFamily="2" charset="0"/>
                <a:ea typeface="+mn-ea"/>
                <a:cs typeface="Arial" charset="0"/>
              </a:rPr>
              <a:t>8. Contratos </a:t>
            </a:r>
            <a:endParaRPr lang="es-ES" altLang="es-ES" sz="3600" b="1" dirty="0">
              <a:solidFill>
                <a:schemeClr val="accent1">
                  <a:lumMod val="75000"/>
                </a:schemeClr>
              </a:solidFill>
              <a:latin typeface="Nexa Bold" panose="02000000000000000000" pitchFamily="2" charset="0"/>
              <a:ea typeface="+mn-ea"/>
              <a:cs typeface="Arial" charset="0"/>
            </a:endParaRPr>
          </a:p>
        </p:txBody>
      </p:sp>
      <p:pic>
        <p:nvPicPr>
          <p:cNvPr id="4" name="Imagen 3">
            <a:extLst>
              <a:ext uri="{FF2B5EF4-FFF2-40B4-BE49-F238E27FC236}">
                <a16:creationId xmlns:a16="http://schemas.microsoft.com/office/drawing/2014/main" id="{01EEE36C-0138-A845-B1EA-1E41230C2B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927" y="5714544"/>
            <a:ext cx="1731262" cy="564938"/>
          </a:xfrm>
          <a:prstGeom prst="rect">
            <a:avLst/>
          </a:prstGeom>
        </p:spPr>
      </p:pic>
      <p:sp>
        <p:nvSpPr>
          <p:cNvPr id="3" name="2 Marcador de contenido">
            <a:extLst>
              <a:ext uri="{FF2B5EF4-FFF2-40B4-BE49-F238E27FC236}">
                <a16:creationId xmlns:a16="http://schemas.microsoft.com/office/drawing/2014/main" id="{01123966-205F-BA40-AC45-CA926AF1A512}"/>
              </a:ext>
            </a:extLst>
          </p:cNvPr>
          <p:cNvSpPr txBox="1">
            <a:spLocks/>
          </p:cNvSpPr>
          <p:nvPr/>
        </p:nvSpPr>
        <p:spPr>
          <a:xfrm>
            <a:off x="1671678" y="2296940"/>
            <a:ext cx="7543883" cy="39825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defRPr/>
            </a:pPr>
            <a:endParaRPr lang="es-CR" sz="1600" dirty="0">
              <a:latin typeface="Nexa Light" panose="02000000000000000000" pitchFamily="2" charset="0"/>
            </a:endParaRPr>
          </a:p>
          <a:p>
            <a:pPr marL="0" indent="0" algn="just">
              <a:buFont typeface="Arial" panose="020B0604020202020204" pitchFamily="34" charset="0"/>
              <a:buNone/>
              <a:defRPr/>
            </a:pPr>
            <a:r>
              <a:rPr lang="es-CR" sz="1600" dirty="0">
                <a:latin typeface="Nexa Light" panose="02000000000000000000" pitchFamily="2" charset="0"/>
              </a:rPr>
              <a:t>Una vez con el documento aprobado, se debe realizar lo siguiente:</a:t>
            </a:r>
            <a:endParaRPr lang="es-ES" sz="1600" dirty="0">
              <a:latin typeface="Nexa Light" panose="02000000000000000000" pitchFamily="2" charset="0"/>
            </a:endParaRPr>
          </a:p>
          <a:p>
            <a:pPr algn="just">
              <a:buFont typeface="Arial" charset="0"/>
              <a:buNone/>
              <a:defRPr/>
            </a:pPr>
            <a:endParaRPr lang="es-ES" sz="1600" dirty="0">
              <a:latin typeface="Nexa Light" panose="02000000000000000000" pitchFamily="2" charset="0"/>
            </a:endParaRPr>
          </a:p>
          <a:p>
            <a:pPr algn="just">
              <a:buFont typeface="Arial" charset="0"/>
              <a:buAutoNum type="arabicPeriod"/>
              <a:defRPr/>
            </a:pPr>
            <a:r>
              <a:rPr lang="es-CR" sz="1600" dirty="0">
                <a:latin typeface="Nexa Light" panose="02000000000000000000" pitchFamily="2" charset="0"/>
              </a:rPr>
              <a:t>Solicitar a las personas beneficiarias, mediante correo electrónico, los datos personales de la persona beneficiaria y de la persona fiadora.</a:t>
            </a:r>
          </a:p>
          <a:p>
            <a:pPr algn="just">
              <a:buFont typeface="Arial" charset="0"/>
              <a:buAutoNum type="arabicPeriod"/>
              <a:defRPr/>
            </a:pPr>
            <a:endParaRPr lang="es-CR" sz="1600" dirty="0">
              <a:latin typeface="Nexa Light" panose="02000000000000000000" pitchFamily="2" charset="0"/>
            </a:endParaRPr>
          </a:p>
          <a:p>
            <a:pPr algn="just">
              <a:buFont typeface="Arial" charset="0"/>
              <a:buAutoNum type="arabicPeriod"/>
              <a:defRPr/>
            </a:pPr>
            <a:r>
              <a:rPr lang="es-CR" sz="1600" dirty="0">
                <a:latin typeface="Nexa Light" panose="02000000000000000000" pitchFamily="2" charset="0"/>
              </a:rPr>
              <a:t>Iniciar un nuevo consecutivo para contratos, en Gestión Humana se utiliza las siguientes siglas: 000-AD-2019, (AD: Adiestramiento)</a:t>
            </a:r>
          </a:p>
          <a:p>
            <a:pPr algn="just">
              <a:buFont typeface="Arial" charset="0"/>
              <a:buAutoNum type="arabicPeriod"/>
              <a:defRPr/>
            </a:pPr>
            <a:endParaRPr lang="es-CR" sz="1600" dirty="0">
              <a:latin typeface="Nexa Light" panose="02000000000000000000" pitchFamily="2" charset="0"/>
            </a:endParaRPr>
          </a:p>
          <a:p>
            <a:pPr algn="just">
              <a:buFont typeface="Arial" charset="0"/>
              <a:buAutoNum type="arabicPeriod"/>
              <a:defRPr/>
            </a:pPr>
            <a:r>
              <a:rPr lang="es-CR" sz="1600" dirty="0">
                <a:latin typeface="Nexa Light" panose="02000000000000000000" pitchFamily="2" charset="0"/>
              </a:rPr>
              <a:t>Una vez digitada la información de las personas seleccionadas en los contratos, se procede a citarles para la firma correspondiente.</a:t>
            </a:r>
            <a:endParaRPr lang="es-ES" sz="1600" dirty="0">
              <a:latin typeface="Nexa Light" panose="02000000000000000000" pitchFamily="2" charset="0"/>
            </a:endParaRPr>
          </a:p>
          <a:p>
            <a:pPr>
              <a:buFont typeface="Arial" charset="0"/>
              <a:buAutoNum type="arabicPeriod"/>
              <a:defRPr/>
            </a:pPr>
            <a:endParaRPr lang="es-ES" sz="1800" dirty="0">
              <a:latin typeface="Nexa Light" panose="02000000000000000000" pitchFamily="2" charset="0"/>
            </a:endParaRPr>
          </a:p>
          <a:p>
            <a:pPr>
              <a:buFont typeface="Arial" charset="0"/>
              <a:buChar char="•"/>
              <a:defRPr/>
            </a:pPr>
            <a:endParaRPr lang="es-ES" dirty="0">
              <a:latin typeface="Nexa Light" panose="02000000000000000000" pitchFamily="2" charset="0"/>
            </a:endParaRPr>
          </a:p>
        </p:txBody>
      </p:sp>
      <p:pic>
        <p:nvPicPr>
          <p:cNvPr id="6" name="Gráfico 5">
            <a:extLst>
              <a:ext uri="{FF2B5EF4-FFF2-40B4-BE49-F238E27FC236}">
                <a16:creationId xmlns:a16="http://schemas.microsoft.com/office/drawing/2014/main" id="{E933874B-A138-C047-8C3A-4F26A4E8FC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70965" y="3037398"/>
            <a:ext cx="1833197" cy="1833197"/>
          </a:xfrm>
          <a:prstGeom prst="rect">
            <a:avLst/>
          </a:prstGeom>
        </p:spPr>
      </p:pic>
      <p:sp>
        <p:nvSpPr>
          <p:cNvPr id="7" name="CuadroTexto 6">
            <a:extLst>
              <a:ext uri="{FF2B5EF4-FFF2-40B4-BE49-F238E27FC236}">
                <a16:creationId xmlns:a16="http://schemas.microsoft.com/office/drawing/2014/main" id="{A012E82A-392D-8B4D-AA07-7ED70052EA0F}"/>
              </a:ext>
            </a:extLst>
          </p:cNvPr>
          <p:cNvSpPr txBox="1"/>
          <p:nvPr/>
        </p:nvSpPr>
        <p:spPr>
          <a:xfrm>
            <a:off x="1671678" y="1584539"/>
            <a:ext cx="9151951" cy="1107996"/>
          </a:xfrm>
          <a:prstGeom prst="rect">
            <a:avLst/>
          </a:prstGeom>
          <a:noFill/>
        </p:spPr>
        <p:txBody>
          <a:bodyPr wrap="square" rtlCol="0">
            <a:spAutoFit/>
          </a:bodyPr>
          <a:lstStyle/>
          <a:p>
            <a:r>
              <a:rPr lang="es-CR" sz="1600" dirty="0">
                <a:latin typeface="Nexa Light" panose="02000000000000000000" pitchFamily="2" charset="0"/>
              </a:rPr>
              <a:t>En caso de establecerse por parte del Consejo Superior la necesidad de que sea suscrito contrato de adiestramiento, es necesario realizar propuesta de contrato y remitirlo a la Dirección Jurídica para revisión. </a:t>
            </a:r>
          </a:p>
          <a:p>
            <a:endParaRPr lang="es-CR" sz="1600" dirty="0"/>
          </a:p>
        </p:txBody>
      </p:sp>
    </p:spTree>
    <p:extLst>
      <p:ext uri="{BB962C8B-B14F-4D97-AF65-F5344CB8AC3E}">
        <p14:creationId xmlns:p14="http://schemas.microsoft.com/office/powerpoint/2010/main" val="3700801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F713211C-03FA-0B41-AE54-1083D0DC8BA5}"/>
              </a:ext>
            </a:extLst>
          </p:cNvPr>
          <p:cNvSpPr txBox="1">
            <a:spLocks/>
          </p:cNvSpPr>
          <p:nvPr/>
        </p:nvSpPr>
        <p:spPr>
          <a:xfrm>
            <a:off x="1471170" y="2185985"/>
            <a:ext cx="7927272" cy="42370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mj-lt"/>
              <a:buAutoNum type="arabicPeriod" startAt="4"/>
              <a:defRPr/>
            </a:pPr>
            <a:r>
              <a:rPr lang="es-CR" sz="1800" dirty="0">
                <a:latin typeface="Nexa Light" panose="02000000000000000000" pitchFamily="2" charset="0"/>
              </a:rPr>
              <a:t>Una vez que los contratos se encuentren firmados por la persona beneficiaria y la persona fiadora, estos se trasladan a la Dirección de Gestión Humana para firma de la MBA. Roxana Arrieta Meléndez, Directora a.i. </a:t>
            </a:r>
          </a:p>
          <a:p>
            <a:pPr>
              <a:buFont typeface="+mj-lt"/>
              <a:buAutoNum type="arabicPeriod" startAt="4"/>
              <a:defRPr/>
            </a:pPr>
            <a:endParaRPr lang="es-CR" sz="1800" dirty="0">
              <a:latin typeface="Nexa Light" panose="02000000000000000000" pitchFamily="2" charset="0"/>
            </a:endParaRPr>
          </a:p>
          <a:p>
            <a:pPr>
              <a:buFont typeface="+mj-lt"/>
              <a:buAutoNum type="arabicPeriod" startAt="4"/>
              <a:defRPr/>
            </a:pPr>
            <a:r>
              <a:rPr lang="es-CR" sz="1800" dirty="0">
                <a:latin typeface="Nexa Light" panose="02000000000000000000" pitchFamily="2" charset="0"/>
              </a:rPr>
              <a:t>Cuando los contratos tengan las firmas de las tres personas, se escanean y se remiten de forma física y digital a la Unidad de Gestión Documental y Archivo para que se registre en el expediente digital de la persona beneficiaria. </a:t>
            </a:r>
          </a:p>
          <a:p>
            <a:pPr>
              <a:buFont typeface="+mj-lt"/>
              <a:buAutoNum type="arabicPeriod" startAt="4"/>
              <a:defRPr/>
            </a:pPr>
            <a:endParaRPr lang="es-CR" sz="1800" dirty="0">
              <a:latin typeface="Nexa Light" panose="02000000000000000000" pitchFamily="2" charset="0"/>
            </a:endParaRPr>
          </a:p>
          <a:p>
            <a:pPr marL="0" indent="0">
              <a:buFont typeface="Arial" panose="020B0604020202020204" pitchFamily="34" charset="0"/>
              <a:buNone/>
              <a:defRPr/>
            </a:pPr>
            <a:r>
              <a:rPr lang="es-CR" sz="1800" dirty="0">
                <a:latin typeface="Nexa Light" panose="02000000000000000000" pitchFamily="2" charset="0"/>
              </a:rPr>
              <a:t> </a:t>
            </a:r>
            <a:endParaRPr lang="es-ES" sz="1800" dirty="0">
              <a:latin typeface="Nexa Light" panose="02000000000000000000" pitchFamily="2" charset="0"/>
            </a:endParaRPr>
          </a:p>
        </p:txBody>
      </p:sp>
      <p:sp>
        <p:nvSpPr>
          <p:cNvPr id="3" name="Título 1">
            <a:extLst>
              <a:ext uri="{FF2B5EF4-FFF2-40B4-BE49-F238E27FC236}">
                <a16:creationId xmlns:a16="http://schemas.microsoft.com/office/drawing/2014/main" id="{6D3B368B-6FAF-944B-919D-CD5BD25E9FB7}"/>
              </a:ext>
            </a:extLst>
          </p:cNvPr>
          <p:cNvSpPr txBox="1">
            <a:spLocks/>
          </p:cNvSpPr>
          <p:nvPr/>
        </p:nvSpPr>
        <p:spPr>
          <a:xfrm>
            <a:off x="1145167" y="1178819"/>
            <a:ext cx="8520162" cy="5048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CR" altLang="es-ES" sz="3600" b="1" dirty="0">
                <a:solidFill>
                  <a:schemeClr val="accent1">
                    <a:lumMod val="75000"/>
                  </a:schemeClr>
                </a:solidFill>
                <a:latin typeface="Nexa Bold" panose="02000000000000000000" pitchFamily="2" charset="0"/>
                <a:cs typeface="Arial" charset="0"/>
              </a:rPr>
              <a:t>8. Contratos </a:t>
            </a:r>
            <a:endParaRPr lang="es-ES" sz="3600" b="1" dirty="0">
              <a:solidFill>
                <a:schemeClr val="accent1">
                  <a:lumMod val="75000"/>
                </a:schemeClr>
              </a:solidFill>
              <a:latin typeface="Nexa Bold" panose="02000000000000000000" pitchFamily="2" charset="0"/>
              <a:ea typeface="+mn-ea"/>
              <a:cs typeface="Arial" charset="0"/>
            </a:endParaRPr>
          </a:p>
        </p:txBody>
      </p:sp>
      <p:pic>
        <p:nvPicPr>
          <p:cNvPr id="5" name="Gráfico 4">
            <a:extLst>
              <a:ext uri="{FF2B5EF4-FFF2-40B4-BE49-F238E27FC236}">
                <a16:creationId xmlns:a16="http://schemas.microsoft.com/office/drawing/2014/main" id="{A95C5B4A-CBCF-3C4D-A02C-C02FFA97D6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50785" y="2294613"/>
            <a:ext cx="2030897" cy="2030897"/>
          </a:xfrm>
          <a:prstGeom prst="rect">
            <a:avLst/>
          </a:prstGeom>
        </p:spPr>
      </p:pic>
    </p:spTree>
    <p:extLst>
      <p:ext uri="{BB962C8B-B14F-4D97-AF65-F5344CB8AC3E}">
        <p14:creationId xmlns:p14="http://schemas.microsoft.com/office/powerpoint/2010/main" val="1789644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0B66F6-4233-B44C-A3B6-9909DFD5DA99}"/>
              </a:ext>
            </a:extLst>
          </p:cNvPr>
          <p:cNvSpPr txBox="1">
            <a:spLocks/>
          </p:cNvSpPr>
          <p:nvPr/>
        </p:nvSpPr>
        <p:spPr>
          <a:xfrm>
            <a:off x="1368950" y="1296013"/>
            <a:ext cx="8229600" cy="50323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CR" sz="3600" b="1" dirty="0">
                <a:solidFill>
                  <a:schemeClr val="accent1">
                    <a:lumMod val="75000"/>
                  </a:schemeClr>
                </a:solidFill>
                <a:latin typeface="Nexa Bold" panose="02000000000000000000" pitchFamily="2" charset="0"/>
                <a:ea typeface="+mn-ea"/>
                <a:cs typeface="Arial" charset="0"/>
              </a:rPr>
              <a:t>9. Seguimiento de contratos</a:t>
            </a:r>
            <a:endParaRPr lang="es-ES" sz="3600" b="1" dirty="0">
              <a:solidFill>
                <a:schemeClr val="accent1">
                  <a:lumMod val="75000"/>
                </a:schemeClr>
              </a:solidFill>
              <a:latin typeface="Nexa Bold" panose="02000000000000000000" pitchFamily="2" charset="0"/>
              <a:ea typeface="+mn-ea"/>
              <a:cs typeface="Arial" charset="0"/>
            </a:endParaRPr>
          </a:p>
        </p:txBody>
      </p:sp>
      <p:sp>
        <p:nvSpPr>
          <p:cNvPr id="3" name="Marcador de contenido 2">
            <a:extLst>
              <a:ext uri="{FF2B5EF4-FFF2-40B4-BE49-F238E27FC236}">
                <a16:creationId xmlns:a16="http://schemas.microsoft.com/office/drawing/2014/main" id="{DDCD7127-AB6A-2948-BA87-ABD3705403D1}"/>
              </a:ext>
            </a:extLst>
          </p:cNvPr>
          <p:cNvSpPr txBox="1">
            <a:spLocks/>
          </p:cNvSpPr>
          <p:nvPr/>
        </p:nvSpPr>
        <p:spPr>
          <a:xfrm>
            <a:off x="1368950" y="2293572"/>
            <a:ext cx="7639878" cy="44973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s-CR" sz="1600" b="1" dirty="0">
                <a:latin typeface="Nexa Light" panose="02000000000000000000" pitchFamily="2" charset="0"/>
              </a:rPr>
              <a:t>Sesión de Consejo Superior N° 08-14 del 30 de enero de 2014, artículo XLVI</a:t>
            </a:r>
          </a:p>
          <a:p>
            <a:pPr marL="0" indent="0" algn="just">
              <a:buFont typeface="Arial" panose="020B0604020202020204" pitchFamily="34" charset="0"/>
              <a:buNone/>
              <a:defRPr/>
            </a:pPr>
            <a:endParaRPr lang="es-CR" sz="1600" dirty="0">
              <a:latin typeface="Nexa Light" panose="02000000000000000000" pitchFamily="2" charset="0"/>
            </a:endParaRPr>
          </a:p>
          <a:p>
            <a:pPr marL="0" indent="0" algn="just">
              <a:buFont typeface="Arial" panose="020B0604020202020204" pitchFamily="34" charset="0"/>
              <a:buNone/>
              <a:defRPr/>
            </a:pPr>
            <a:r>
              <a:rPr lang="es-CR" sz="1600" dirty="0">
                <a:latin typeface="Nexa Light" panose="02000000000000000000" pitchFamily="2" charset="0"/>
              </a:rPr>
              <a:t>Se analizó el estudio de la Auditoría Judicial denominado “Contratos de adiestramiento para actividades de Capacitación que suscribe el Poder Judicial” y se acuerda: </a:t>
            </a:r>
          </a:p>
          <a:p>
            <a:pPr marL="0" indent="0" algn="just">
              <a:buFont typeface="Arial" panose="020B0604020202020204" pitchFamily="34" charset="0"/>
              <a:buNone/>
              <a:defRPr/>
            </a:pPr>
            <a:endParaRPr lang="es-CR" sz="1600" i="1" dirty="0">
              <a:latin typeface="Nexa Light" panose="02000000000000000000" pitchFamily="2" charset="0"/>
            </a:endParaRPr>
          </a:p>
          <a:p>
            <a:pPr marL="400050" lvl="1" indent="0" algn="just">
              <a:buFont typeface="Arial" panose="020B0604020202020204" pitchFamily="34" charset="0"/>
              <a:buNone/>
              <a:defRPr/>
            </a:pPr>
            <a:r>
              <a:rPr lang="es-CR" sz="1600" i="1" dirty="0">
                <a:latin typeface="Nexa Light" panose="02000000000000000000" pitchFamily="2" charset="0"/>
              </a:rPr>
              <a:t>“Comunicar a las Unidades de Capacitación que existen en el Poder Judicial su deber de llevar el control y seguimiento necesario, con el fin de que las personas beneficiadas con una beca cumplan con las cláusulas del contrato (…)”</a:t>
            </a:r>
          </a:p>
          <a:p>
            <a:pPr>
              <a:defRPr/>
            </a:pPr>
            <a:endParaRPr lang="es-ES" dirty="0">
              <a:latin typeface="Nexa Light" panose="02000000000000000000" pitchFamily="2" charset="0"/>
            </a:endParaRPr>
          </a:p>
        </p:txBody>
      </p:sp>
      <p:pic>
        <p:nvPicPr>
          <p:cNvPr id="4" name="Imagen 3">
            <a:extLst>
              <a:ext uri="{FF2B5EF4-FFF2-40B4-BE49-F238E27FC236}">
                <a16:creationId xmlns:a16="http://schemas.microsoft.com/office/drawing/2014/main" id="{7E83DCAA-A77C-C048-9FEF-A383579AC2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927" y="5714544"/>
            <a:ext cx="1731262" cy="564938"/>
          </a:xfrm>
          <a:prstGeom prst="rect">
            <a:avLst/>
          </a:prstGeom>
        </p:spPr>
      </p:pic>
      <p:pic>
        <p:nvPicPr>
          <p:cNvPr id="6" name="Gráfico 5">
            <a:extLst>
              <a:ext uri="{FF2B5EF4-FFF2-40B4-BE49-F238E27FC236}">
                <a16:creationId xmlns:a16="http://schemas.microsoft.com/office/drawing/2014/main" id="{83AF75FE-D671-E94E-A44C-7AE4E69735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79521" y="2393344"/>
            <a:ext cx="2041202" cy="2041202"/>
          </a:xfrm>
          <a:prstGeom prst="rect">
            <a:avLst/>
          </a:prstGeom>
        </p:spPr>
      </p:pic>
    </p:spTree>
    <p:extLst>
      <p:ext uri="{BB962C8B-B14F-4D97-AF65-F5344CB8AC3E}">
        <p14:creationId xmlns:p14="http://schemas.microsoft.com/office/powerpoint/2010/main" val="2382594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40077927-C6FE-B649-B273-1E42BD3C22B7}"/>
              </a:ext>
            </a:extLst>
          </p:cNvPr>
          <p:cNvSpPr txBox="1">
            <a:spLocks/>
          </p:cNvSpPr>
          <p:nvPr/>
        </p:nvSpPr>
        <p:spPr>
          <a:xfrm>
            <a:off x="1216550" y="1626719"/>
            <a:ext cx="9994789" cy="4425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s-CR" sz="1600" b="1" dirty="0">
                <a:latin typeface="Nexa Light" panose="02000000000000000000" pitchFamily="2" charset="0"/>
              </a:rPr>
              <a:t>Sesión de Consejo Superior N° 70-14 del 05 de agosto de 2014, artículo XII</a:t>
            </a:r>
            <a:endParaRPr lang="es-CR" sz="1600" dirty="0">
              <a:latin typeface="Nexa Light" panose="02000000000000000000" pitchFamily="2" charset="0"/>
            </a:endParaRPr>
          </a:p>
          <a:p>
            <a:pPr marL="0" indent="0">
              <a:buFont typeface="Arial" panose="020B0604020202020204" pitchFamily="34" charset="0"/>
              <a:buNone/>
              <a:defRPr/>
            </a:pPr>
            <a:endParaRPr lang="es-CR" sz="1600" b="1" dirty="0">
              <a:latin typeface="Nexa Light" panose="02000000000000000000" pitchFamily="2" charset="0"/>
            </a:endParaRPr>
          </a:p>
          <a:p>
            <a:pPr marL="0" indent="0" algn="just">
              <a:buFont typeface="Arial" panose="020B0604020202020204" pitchFamily="34" charset="0"/>
              <a:buNone/>
              <a:defRPr/>
            </a:pPr>
            <a:r>
              <a:rPr lang="es-CR" sz="1600" dirty="0">
                <a:latin typeface="Nexa Light" panose="02000000000000000000" pitchFamily="2" charset="0"/>
              </a:rPr>
              <a:t>Se analizó el informe de la Dirección de Planificación No. 693-PLA-2014 sobre el tema de contratos y se acordó:  </a:t>
            </a:r>
          </a:p>
          <a:p>
            <a:pPr marL="0" indent="0" algn="just">
              <a:buFont typeface="Arial" panose="020B0604020202020204" pitchFamily="34" charset="0"/>
              <a:buNone/>
              <a:defRPr/>
            </a:pPr>
            <a:endParaRPr lang="es-CR" sz="1600" i="1" dirty="0">
              <a:latin typeface="Nexa Light" panose="02000000000000000000" pitchFamily="2" charset="0"/>
            </a:endParaRPr>
          </a:p>
          <a:p>
            <a:pPr marL="0" indent="0" algn="just">
              <a:buFont typeface="Arial" panose="020B0604020202020204" pitchFamily="34" charset="0"/>
              <a:buNone/>
              <a:defRPr/>
            </a:pPr>
            <a:r>
              <a:rPr lang="es-CR" sz="1600" i="1" dirty="0">
                <a:latin typeface="Nexa Light" panose="02000000000000000000" pitchFamily="2" charset="0"/>
              </a:rPr>
              <a:t>“(…) el trabajo de control y seguimiento, debe atenderlo la unidad de capacitación de cada sector, de manera que se establezcan mecanismos de seguimiento de la ejecución de los contratos de becas y de capacitación de los servidores y servidoras judiciales, entre las instancias indicadas.”</a:t>
            </a:r>
          </a:p>
          <a:p>
            <a:pPr marL="0" indent="0">
              <a:buFont typeface="Arial" panose="020B0604020202020204" pitchFamily="34" charset="0"/>
              <a:buNone/>
              <a:defRPr/>
            </a:pPr>
            <a:endParaRPr lang="es-CR" sz="1600" b="1" dirty="0">
              <a:latin typeface="Nexa Light" panose="02000000000000000000" pitchFamily="2" charset="0"/>
            </a:endParaRPr>
          </a:p>
          <a:p>
            <a:pPr marL="0" indent="0">
              <a:buFont typeface="Arial" panose="020B0604020202020204" pitchFamily="34" charset="0"/>
              <a:buNone/>
              <a:defRPr/>
            </a:pPr>
            <a:r>
              <a:rPr lang="es-CR" sz="1600" b="1" dirty="0">
                <a:latin typeface="Nexa Light" panose="02000000000000000000" pitchFamily="2" charset="0"/>
              </a:rPr>
              <a:t>Oficio de la Auditoría Judicial No. 705-58-SAEE-2016 del 18 de julio de 2016</a:t>
            </a:r>
          </a:p>
          <a:p>
            <a:pPr marL="0" indent="0" algn="just">
              <a:buFont typeface="Arial" panose="020B0604020202020204" pitchFamily="34" charset="0"/>
              <a:buNone/>
              <a:defRPr/>
            </a:pPr>
            <a:endParaRPr lang="es-CR" sz="1600" dirty="0">
              <a:latin typeface="Nexa Light" panose="02000000000000000000" pitchFamily="2" charset="0"/>
            </a:endParaRPr>
          </a:p>
          <a:p>
            <a:pPr marL="0" indent="0" algn="just">
              <a:buFont typeface="Arial" panose="020B0604020202020204" pitchFamily="34" charset="0"/>
              <a:buNone/>
              <a:defRPr/>
            </a:pPr>
            <a:r>
              <a:rPr lang="es-CR" sz="1600" dirty="0">
                <a:latin typeface="Nexa Light" panose="02000000000000000000" pitchFamily="2" charset="0"/>
              </a:rPr>
              <a:t>Concluye: </a:t>
            </a:r>
            <a:r>
              <a:rPr lang="es-CR" sz="1600" i="1" dirty="0">
                <a:latin typeface="Nexa Light" panose="02000000000000000000" pitchFamily="2" charset="0"/>
              </a:rPr>
              <a:t>“(…) le corresponde a la Escuela Judicial al igual que al resto de unidades de capacitación, la responsabilidad de la vigilancia del cumplimiento de las cláusulas de los contratos (…)”</a:t>
            </a:r>
          </a:p>
          <a:p>
            <a:pPr>
              <a:defRPr/>
            </a:pPr>
            <a:endParaRPr lang="es-ES" dirty="0">
              <a:latin typeface="Nexa Light" panose="02000000000000000000" pitchFamily="2" charset="0"/>
            </a:endParaRPr>
          </a:p>
        </p:txBody>
      </p:sp>
      <p:sp>
        <p:nvSpPr>
          <p:cNvPr id="3" name="Título 1">
            <a:extLst>
              <a:ext uri="{FF2B5EF4-FFF2-40B4-BE49-F238E27FC236}">
                <a16:creationId xmlns:a16="http://schemas.microsoft.com/office/drawing/2014/main" id="{A2A7B91E-E0F7-B04B-A64E-11CA73DAF4CD}"/>
              </a:ext>
            </a:extLst>
          </p:cNvPr>
          <p:cNvSpPr txBox="1">
            <a:spLocks/>
          </p:cNvSpPr>
          <p:nvPr/>
        </p:nvSpPr>
        <p:spPr>
          <a:xfrm>
            <a:off x="1090654" y="931835"/>
            <a:ext cx="8229600" cy="5048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CR" sz="3200" b="1" dirty="0">
                <a:solidFill>
                  <a:schemeClr val="accent1">
                    <a:lumMod val="75000"/>
                  </a:schemeClr>
                </a:solidFill>
                <a:latin typeface="Nexa Bold" panose="02000000000000000000" pitchFamily="2" charset="0"/>
                <a:cs typeface="Arial" charset="0"/>
              </a:rPr>
              <a:t>9. Seguimiento de contratos</a:t>
            </a:r>
            <a:endParaRPr lang="es-ES" sz="3200" b="1" dirty="0">
              <a:solidFill>
                <a:schemeClr val="accent1">
                  <a:lumMod val="75000"/>
                </a:schemeClr>
              </a:solidFill>
              <a:latin typeface="Nexa Bold" panose="02000000000000000000" pitchFamily="2" charset="0"/>
              <a:ea typeface="+mn-ea"/>
              <a:cs typeface="Arial" charset="0"/>
            </a:endParaRPr>
          </a:p>
        </p:txBody>
      </p:sp>
      <p:pic>
        <p:nvPicPr>
          <p:cNvPr id="4" name="Imagen 3">
            <a:extLst>
              <a:ext uri="{FF2B5EF4-FFF2-40B4-BE49-F238E27FC236}">
                <a16:creationId xmlns:a16="http://schemas.microsoft.com/office/drawing/2014/main" id="{203F9681-FDC0-8844-992E-9453C8BC1A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927" y="5714544"/>
            <a:ext cx="1731262" cy="564938"/>
          </a:xfrm>
          <a:prstGeom prst="rect">
            <a:avLst/>
          </a:prstGeom>
        </p:spPr>
      </p:pic>
    </p:spTree>
    <p:extLst>
      <p:ext uri="{BB962C8B-B14F-4D97-AF65-F5344CB8AC3E}">
        <p14:creationId xmlns:p14="http://schemas.microsoft.com/office/powerpoint/2010/main" val="3630412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4699672C-70AF-8040-989D-7BFC6264121E}"/>
              </a:ext>
            </a:extLst>
          </p:cNvPr>
          <p:cNvSpPr txBox="1">
            <a:spLocks/>
          </p:cNvSpPr>
          <p:nvPr/>
        </p:nvSpPr>
        <p:spPr>
          <a:xfrm>
            <a:off x="1448463" y="2061781"/>
            <a:ext cx="7784326" cy="22320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s-CR" sz="1800" b="1" dirty="0">
                <a:latin typeface="Nexa Light" panose="02000000000000000000" pitchFamily="2" charset="0"/>
              </a:rPr>
              <a:t>Oficio de la Auditoría Judicial No. 21-01-SAEE-2017 del 13 d enero de 2017</a:t>
            </a:r>
          </a:p>
          <a:p>
            <a:pPr marL="0" indent="0">
              <a:buFont typeface="Arial" panose="020B0604020202020204" pitchFamily="34" charset="0"/>
              <a:buNone/>
              <a:defRPr/>
            </a:pPr>
            <a:endParaRPr lang="es-CR" sz="1800" dirty="0">
              <a:latin typeface="Nexa Light" panose="02000000000000000000" pitchFamily="2" charset="0"/>
            </a:endParaRPr>
          </a:p>
          <a:p>
            <a:pPr marL="0" indent="0">
              <a:buFont typeface="Arial" panose="020B0604020202020204" pitchFamily="34" charset="0"/>
              <a:buNone/>
              <a:defRPr/>
            </a:pPr>
            <a:r>
              <a:rPr lang="es-CR" sz="1800" dirty="0">
                <a:latin typeface="Nexa Light" panose="02000000000000000000" pitchFamily="2" charset="0"/>
              </a:rPr>
              <a:t>Concluye: </a:t>
            </a:r>
            <a:r>
              <a:rPr lang="es-CR" sz="1800" i="1" dirty="0">
                <a:latin typeface="Nexa Light" panose="02000000000000000000" pitchFamily="2" charset="0"/>
              </a:rPr>
              <a:t>“(…) en concordancia con lo aprobado por el Consejo Superior, esta Auditoría mantiene la posición de que la Escuela Judicial, al igual que el resto de Unidades de Capacitación del Poder Judicial, tiene como una de las responsabilidades, llevar un control y seguimiento del cumplimiento de las cláusulas de los contratos de becas.”</a:t>
            </a:r>
          </a:p>
          <a:p>
            <a:pPr>
              <a:defRPr/>
            </a:pPr>
            <a:endParaRPr lang="es-ES" sz="3200" dirty="0">
              <a:latin typeface="Nexa Light" panose="02000000000000000000" pitchFamily="2" charset="0"/>
            </a:endParaRPr>
          </a:p>
        </p:txBody>
      </p:sp>
      <p:sp>
        <p:nvSpPr>
          <p:cNvPr id="3" name="Título 1">
            <a:extLst>
              <a:ext uri="{FF2B5EF4-FFF2-40B4-BE49-F238E27FC236}">
                <a16:creationId xmlns:a16="http://schemas.microsoft.com/office/drawing/2014/main" id="{0C6DB444-DB8E-334E-8FED-088B0CBEC37A}"/>
              </a:ext>
            </a:extLst>
          </p:cNvPr>
          <p:cNvSpPr txBox="1">
            <a:spLocks/>
          </p:cNvSpPr>
          <p:nvPr/>
        </p:nvSpPr>
        <p:spPr>
          <a:xfrm>
            <a:off x="1003189" y="1044254"/>
            <a:ext cx="8229600" cy="5032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CR" sz="3600" b="1" dirty="0">
                <a:solidFill>
                  <a:schemeClr val="accent1">
                    <a:lumMod val="75000"/>
                  </a:schemeClr>
                </a:solidFill>
                <a:latin typeface="Nexa Bold" panose="02000000000000000000" pitchFamily="2" charset="0"/>
                <a:cs typeface="Arial" charset="0"/>
              </a:rPr>
              <a:t>9. Seguimiento de contratos</a:t>
            </a:r>
            <a:endParaRPr lang="es-ES" sz="3600" b="1" dirty="0">
              <a:solidFill>
                <a:schemeClr val="accent1">
                  <a:lumMod val="75000"/>
                </a:schemeClr>
              </a:solidFill>
              <a:latin typeface="Nexa Bold" panose="02000000000000000000" pitchFamily="2" charset="0"/>
              <a:ea typeface="+mn-ea"/>
              <a:cs typeface="Arial" charset="0"/>
            </a:endParaRPr>
          </a:p>
        </p:txBody>
      </p:sp>
      <p:pic>
        <p:nvPicPr>
          <p:cNvPr id="4" name="Imagen 3">
            <a:extLst>
              <a:ext uri="{FF2B5EF4-FFF2-40B4-BE49-F238E27FC236}">
                <a16:creationId xmlns:a16="http://schemas.microsoft.com/office/drawing/2014/main" id="{DF24F7E0-70EA-7745-B3E5-2435704214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927" y="5714544"/>
            <a:ext cx="1731262" cy="564938"/>
          </a:xfrm>
          <a:prstGeom prst="rect">
            <a:avLst/>
          </a:prstGeom>
        </p:spPr>
      </p:pic>
      <p:pic>
        <p:nvPicPr>
          <p:cNvPr id="6" name="Gráfico 5">
            <a:extLst>
              <a:ext uri="{FF2B5EF4-FFF2-40B4-BE49-F238E27FC236}">
                <a16:creationId xmlns:a16="http://schemas.microsoft.com/office/drawing/2014/main" id="{2EE60B3F-FD41-5444-A837-096C13316A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89422" y="2488721"/>
            <a:ext cx="2103194" cy="2103194"/>
          </a:xfrm>
          <a:prstGeom prst="rect">
            <a:avLst/>
          </a:prstGeom>
        </p:spPr>
      </p:pic>
    </p:spTree>
    <p:extLst>
      <p:ext uri="{BB962C8B-B14F-4D97-AF65-F5344CB8AC3E}">
        <p14:creationId xmlns:p14="http://schemas.microsoft.com/office/powerpoint/2010/main" val="1804180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61A303-89AB-EE44-A20E-E5BF19C6983E}"/>
              </a:ext>
            </a:extLst>
          </p:cNvPr>
          <p:cNvSpPr txBox="1">
            <a:spLocks/>
          </p:cNvSpPr>
          <p:nvPr/>
        </p:nvSpPr>
        <p:spPr>
          <a:xfrm>
            <a:off x="1639294" y="1139978"/>
            <a:ext cx="8229600" cy="685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CR" sz="3600" b="1" dirty="0">
                <a:solidFill>
                  <a:schemeClr val="accent1">
                    <a:lumMod val="75000"/>
                  </a:schemeClr>
                </a:solidFill>
                <a:latin typeface="Nexa Bold" panose="02000000000000000000" pitchFamily="2" charset="0"/>
                <a:ea typeface="+mn-ea"/>
                <a:cs typeface="Arial" charset="0"/>
              </a:rPr>
              <a:t>Informe de becas 2018</a:t>
            </a:r>
            <a:endParaRPr lang="es-ES" sz="3600" b="1" dirty="0">
              <a:solidFill>
                <a:schemeClr val="accent1">
                  <a:lumMod val="75000"/>
                </a:schemeClr>
              </a:solidFill>
              <a:latin typeface="Nexa Bold" panose="02000000000000000000" pitchFamily="2" charset="0"/>
              <a:ea typeface="+mn-ea"/>
              <a:cs typeface="Arial" charset="0"/>
            </a:endParaRPr>
          </a:p>
        </p:txBody>
      </p:sp>
      <p:graphicFrame>
        <p:nvGraphicFramePr>
          <p:cNvPr id="3" name="Tabla 2">
            <a:extLst>
              <a:ext uri="{FF2B5EF4-FFF2-40B4-BE49-F238E27FC236}">
                <a16:creationId xmlns:a16="http://schemas.microsoft.com/office/drawing/2014/main" id="{56F794AC-F7A4-DB4E-A4B2-02AD3817100F}"/>
              </a:ext>
            </a:extLst>
          </p:cNvPr>
          <p:cNvGraphicFramePr>
            <a:graphicFrameLocks noGrp="1"/>
          </p:cNvGraphicFramePr>
          <p:nvPr>
            <p:extLst>
              <p:ext uri="{D42A27DB-BD31-4B8C-83A1-F6EECF244321}">
                <p14:modId xmlns:p14="http://schemas.microsoft.com/office/powerpoint/2010/main" val="576657764"/>
              </p:ext>
            </p:extLst>
          </p:nvPr>
        </p:nvGraphicFramePr>
        <p:xfrm>
          <a:off x="1773141" y="2035819"/>
          <a:ext cx="6869927" cy="3468683"/>
        </p:xfrm>
        <a:graphic>
          <a:graphicData uri="http://schemas.openxmlformats.org/drawingml/2006/table">
            <a:tbl>
              <a:tblPr>
                <a:tableStyleId>{327F97BB-C833-4FB7-BDE5-3F7075034690}</a:tableStyleId>
              </a:tblPr>
              <a:tblGrid>
                <a:gridCol w="5703086">
                  <a:extLst>
                    <a:ext uri="{9D8B030D-6E8A-4147-A177-3AD203B41FA5}">
                      <a16:colId xmlns:a16="http://schemas.microsoft.com/office/drawing/2014/main" val="199531029"/>
                    </a:ext>
                  </a:extLst>
                </a:gridCol>
                <a:gridCol w="1166841">
                  <a:extLst>
                    <a:ext uri="{9D8B030D-6E8A-4147-A177-3AD203B41FA5}">
                      <a16:colId xmlns:a16="http://schemas.microsoft.com/office/drawing/2014/main" val="2429149606"/>
                    </a:ext>
                  </a:extLst>
                </a:gridCol>
              </a:tblGrid>
              <a:tr h="288502">
                <a:tc gridSpan="2">
                  <a:txBody>
                    <a:bodyPr/>
                    <a:lstStyle/>
                    <a:p>
                      <a:pPr algn="ctr" fontAlgn="ctr"/>
                      <a:r>
                        <a:rPr lang="es-CR" sz="1200" u="none" strike="noStrike" dirty="0">
                          <a:effectLst/>
                        </a:rPr>
                        <a:t>Personas becadas en el año 2018</a:t>
                      </a:r>
                      <a:endParaRPr lang="es-CR" sz="1200" b="1" i="0" u="none" strike="noStrike" dirty="0">
                        <a:effectLst/>
                        <a:latin typeface="Nexa Bold" panose="02000000000000000000" pitchFamily="2"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448062242"/>
                  </a:ext>
                </a:extLst>
              </a:tr>
              <a:tr h="288502">
                <a:tc>
                  <a:txBody>
                    <a:bodyPr/>
                    <a:lstStyle/>
                    <a:p>
                      <a:pPr marL="182563" lvl="1" indent="0" algn="l" fontAlgn="ctr">
                        <a:tabLst>
                          <a:tab pos="182563" algn="l"/>
                        </a:tabLst>
                      </a:pPr>
                      <a:r>
                        <a:rPr lang="es-ES" sz="1200" u="none" strike="noStrike" dirty="0">
                          <a:effectLst/>
                        </a:rPr>
                        <a:t>Mujeres </a:t>
                      </a:r>
                      <a:endParaRPr lang="es-ES" sz="1200" b="0" i="0" u="none" strike="noStrike" dirty="0">
                        <a:effectLst/>
                        <a:latin typeface="Nexa Light" panose="02000000000000000000" pitchFamily="2"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CR" sz="1000" u="none" strike="noStrike" dirty="0">
                          <a:effectLst/>
                        </a:rPr>
                        <a:t>5</a:t>
                      </a:r>
                      <a:r>
                        <a:rPr lang="es-ES" sz="1000" u="none" strike="noStrike" dirty="0">
                          <a:effectLst/>
                        </a:rPr>
                        <a:t>4</a:t>
                      </a:r>
                      <a:endParaRPr lang="es-ES" sz="1000" b="0" i="0" u="none" strike="noStrike" dirty="0">
                        <a:effectLst/>
                        <a:latin typeface="Century Gothic" panose="020B0502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17345889"/>
                  </a:ext>
                </a:extLst>
              </a:tr>
              <a:tr h="288502">
                <a:tc>
                  <a:txBody>
                    <a:bodyPr/>
                    <a:lstStyle/>
                    <a:p>
                      <a:pPr marL="182563" lvl="1" indent="0" algn="l" fontAlgn="ctr"/>
                      <a:r>
                        <a:rPr lang="es-ES" sz="1200" u="none" strike="noStrike" dirty="0">
                          <a:effectLst/>
                        </a:rPr>
                        <a:t>Hombres</a:t>
                      </a:r>
                      <a:endParaRPr lang="es-ES" sz="1200" b="0" i="0" u="none" strike="noStrike" dirty="0">
                        <a:effectLst/>
                        <a:latin typeface="Nexa Light" panose="02000000000000000000" pitchFamily="2"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CR" sz="1000" u="none" strike="noStrike" dirty="0">
                          <a:effectLst/>
                        </a:rPr>
                        <a:t>36</a:t>
                      </a:r>
                      <a:endParaRPr lang="es-ES" sz="1000" b="0" i="0" u="none" strike="noStrike" dirty="0">
                        <a:effectLst/>
                        <a:latin typeface="Century Gothic" panose="020B0502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83441033"/>
                  </a:ext>
                </a:extLst>
              </a:tr>
              <a:tr h="288502">
                <a:tc>
                  <a:txBody>
                    <a:bodyPr/>
                    <a:lstStyle/>
                    <a:p>
                      <a:pPr marL="182563" lvl="1" indent="0" algn="l" fontAlgn="ctr"/>
                      <a:r>
                        <a:rPr lang="es-ES" sz="1200" u="none" strike="noStrike" dirty="0">
                          <a:effectLst/>
                        </a:rPr>
                        <a:t>Total </a:t>
                      </a:r>
                      <a:endParaRPr lang="es-ES" sz="1200" b="0" i="0" u="none" strike="noStrike" dirty="0">
                        <a:effectLst/>
                        <a:latin typeface="Nexa Light" panose="02000000000000000000" pitchFamily="2"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ES" sz="1000" u="none" strike="noStrike" dirty="0">
                          <a:effectLst/>
                        </a:rPr>
                        <a:t>90</a:t>
                      </a:r>
                      <a:endParaRPr lang="es-ES" sz="1000" b="0" i="0" u="none" strike="noStrike" dirty="0">
                        <a:effectLst/>
                        <a:latin typeface="Century Gothic" panose="020B0502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68755394"/>
                  </a:ext>
                </a:extLst>
              </a:tr>
              <a:tr h="188636">
                <a:tc>
                  <a:txBody>
                    <a:bodyPr/>
                    <a:lstStyle/>
                    <a:p>
                      <a:pPr algn="l" fontAlgn="b"/>
                      <a:endParaRPr lang="es-ES" sz="1050" b="0" i="0" u="none" strike="noStrike" dirty="0">
                        <a:effectLst/>
                        <a:latin typeface="Nexa Light" panose="02000000000000000000" pitchFamily="2" charset="0"/>
                      </a:endParaRPr>
                    </a:p>
                  </a:txBody>
                  <a:tcPr marL="0" marR="0" marT="0" marB="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l" fontAlgn="b"/>
                      <a:endParaRPr lang="es-ES" sz="1000" b="0" i="0" u="none" strike="noStrike" dirty="0">
                        <a:effectLst/>
                        <a:latin typeface="Century Gothic" panose="020B0502020202020204" pitchFamily="34" charset="0"/>
                      </a:endParaRPr>
                    </a:p>
                  </a:txBody>
                  <a:tcPr marL="0" marR="0" marT="0" marB="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78244039"/>
                  </a:ext>
                </a:extLst>
              </a:tr>
              <a:tr h="310695">
                <a:tc gridSpan="2">
                  <a:txBody>
                    <a:bodyPr/>
                    <a:lstStyle/>
                    <a:p>
                      <a:pPr algn="ctr" fontAlgn="ctr"/>
                      <a:r>
                        <a:rPr lang="es-CR" sz="1400" u="none" strike="noStrike" dirty="0">
                          <a:effectLst/>
                        </a:rPr>
                        <a:t>Cantidad de personas becadas por programa presupuestario</a:t>
                      </a:r>
                      <a:endParaRPr lang="es-CR" sz="1400" b="1" i="0" u="none" strike="noStrike" dirty="0">
                        <a:effectLst/>
                        <a:latin typeface="Nexa Bold" panose="02000000000000000000" pitchFamily="2"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108643760"/>
                  </a:ext>
                </a:extLst>
              </a:tr>
              <a:tr h="288502">
                <a:tc>
                  <a:txBody>
                    <a:bodyPr/>
                    <a:lstStyle/>
                    <a:p>
                      <a:pPr marL="0" indent="182563" algn="l" fontAlgn="ctr"/>
                      <a:r>
                        <a:rPr lang="es-CR" sz="1200" u="none" strike="noStrike" dirty="0">
                          <a:effectLst/>
                        </a:rPr>
                        <a:t>Programa 926 (Dirección y Administración) </a:t>
                      </a:r>
                      <a:endParaRPr lang="es-CR" sz="1200" b="0" i="0" u="none" strike="noStrike" dirty="0">
                        <a:effectLst/>
                        <a:latin typeface="Nexa Light" panose="02000000000000000000" pitchFamily="2"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CR" sz="1000" u="none" strike="noStrike" dirty="0">
                          <a:effectLst/>
                        </a:rPr>
                        <a:t>9</a:t>
                      </a:r>
                      <a:endParaRPr lang="es-ES" sz="1000" b="0" i="0" u="none" strike="noStrike" dirty="0">
                        <a:effectLst/>
                        <a:latin typeface="Century Gothic" panose="020B0502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7331698"/>
                  </a:ext>
                </a:extLst>
              </a:tr>
              <a:tr h="288502">
                <a:tc>
                  <a:txBody>
                    <a:bodyPr/>
                    <a:lstStyle/>
                    <a:p>
                      <a:pPr marL="0" indent="182563" algn="l" fontAlgn="ctr"/>
                      <a:r>
                        <a:rPr lang="es-ES" sz="1200" u="none" strike="noStrike" dirty="0">
                          <a:effectLst/>
                        </a:rPr>
                        <a:t>Programa 927 (Judicatura)</a:t>
                      </a:r>
                      <a:endParaRPr lang="es-ES" sz="1200" b="0" i="0" u="none" strike="noStrike" dirty="0">
                        <a:effectLst/>
                        <a:latin typeface="Nexa Light" panose="02000000000000000000" pitchFamily="2"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CR" sz="1000" u="none" strike="noStrike" dirty="0">
                          <a:effectLst/>
                        </a:rPr>
                        <a:t>40</a:t>
                      </a:r>
                      <a:endParaRPr lang="es-ES" sz="1000" b="0" i="0" u="none" strike="noStrike" dirty="0">
                        <a:effectLst/>
                        <a:latin typeface="Century Gothic" panose="020B0502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99030930"/>
                  </a:ext>
                </a:extLst>
              </a:tr>
              <a:tr h="288502">
                <a:tc>
                  <a:txBody>
                    <a:bodyPr/>
                    <a:lstStyle/>
                    <a:p>
                      <a:pPr marL="0" indent="182563" algn="l" fontAlgn="ctr"/>
                      <a:r>
                        <a:rPr lang="es-CR" sz="1200" u="none" strike="noStrike" dirty="0">
                          <a:effectLst/>
                        </a:rPr>
                        <a:t>Programa 928 (Organismo de Investigación Judicial)</a:t>
                      </a:r>
                      <a:endParaRPr lang="es-CR" sz="1200" b="0" i="0" u="none" strike="noStrike" dirty="0">
                        <a:effectLst/>
                        <a:latin typeface="Nexa Light" panose="02000000000000000000" pitchFamily="2"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CR" sz="1000" u="none" strike="noStrike" dirty="0">
                          <a:effectLst/>
                        </a:rPr>
                        <a:t>3</a:t>
                      </a:r>
                      <a:endParaRPr lang="es-ES" sz="1000" b="0" i="0" u="none" strike="noStrike" dirty="0">
                        <a:effectLst/>
                        <a:latin typeface="Century Gothic" panose="020B0502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06519373"/>
                  </a:ext>
                </a:extLst>
              </a:tr>
              <a:tr h="288502">
                <a:tc>
                  <a:txBody>
                    <a:bodyPr/>
                    <a:lstStyle/>
                    <a:p>
                      <a:pPr marL="0" indent="182563" algn="l" fontAlgn="ctr"/>
                      <a:r>
                        <a:rPr lang="es-ES" sz="1200" u="none" strike="noStrike" dirty="0">
                          <a:effectLst/>
                        </a:rPr>
                        <a:t>Programa 929 (Ministerio Público)</a:t>
                      </a:r>
                      <a:endParaRPr lang="es-ES" sz="1200" b="0" i="0" u="none" strike="noStrike" dirty="0">
                        <a:effectLst/>
                        <a:latin typeface="Nexa Light" panose="02000000000000000000" pitchFamily="2"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CR" sz="1000" u="none" strike="noStrike" dirty="0">
                          <a:effectLst/>
                        </a:rPr>
                        <a:t>4</a:t>
                      </a:r>
                      <a:endParaRPr lang="es-ES" sz="1000" b="0" i="0" u="none" strike="noStrike" dirty="0">
                        <a:effectLst/>
                        <a:latin typeface="Century Gothic" panose="020B0502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32294703"/>
                  </a:ext>
                </a:extLst>
              </a:tr>
              <a:tr h="288502">
                <a:tc>
                  <a:txBody>
                    <a:bodyPr/>
                    <a:lstStyle/>
                    <a:p>
                      <a:pPr marL="0" indent="182563" algn="l" fontAlgn="ctr"/>
                      <a:r>
                        <a:rPr lang="es-ES" sz="1200" u="none" strike="noStrike" dirty="0">
                          <a:effectLst/>
                        </a:rPr>
                        <a:t>Programa 930 (Defensa Pública)</a:t>
                      </a:r>
                      <a:endParaRPr lang="es-ES" sz="1200" b="0" i="0" u="none" strike="noStrike" dirty="0">
                        <a:effectLst/>
                        <a:latin typeface="Nexa Light" panose="02000000000000000000" pitchFamily="2"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CR" sz="1000" u="none" strike="noStrike" dirty="0">
                          <a:effectLst/>
                        </a:rPr>
                        <a:t>33</a:t>
                      </a:r>
                      <a:endParaRPr lang="es-ES" sz="1000" b="0" i="0" u="none" strike="noStrike" dirty="0">
                        <a:effectLst/>
                        <a:latin typeface="Century Gothic" panose="020B0502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03834357"/>
                  </a:ext>
                </a:extLst>
              </a:tr>
              <a:tr h="372834">
                <a:tc>
                  <a:txBody>
                    <a:bodyPr/>
                    <a:lstStyle/>
                    <a:p>
                      <a:pPr marL="0" indent="182563" algn="l" fontAlgn="ctr"/>
                      <a:r>
                        <a:rPr lang="es-CR" sz="1200" u="none" strike="noStrike" dirty="0">
                          <a:effectLst/>
                        </a:rPr>
                        <a:t>Programa 950 (Oficina de Atención y Protección a la Víctima) </a:t>
                      </a:r>
                      <a:endParaRPr lang="es-CR" sz="1200" b="0" i="0" u="none" strike="noStrike" dirty="0">
                        <a:effectLst/>
                        <a:latin typeface="Nexa Light" panose="02000000000000000000" pitchFamily="2"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CR" sz="1000" u="none" strike="noStrike" dirty="0">
                          <a:effectLst/>
                        </a:rPr>
                        <a:t>1</a:t>
                      </a:r>
                      <a:endParaRPr lang="es-ES" sz="1000" b="0" i="0" u="none" strike="noStrike" dirty="0">
                        <a:effectLst/>
                        <a:latin typeface="Century Gothic" panose="020B0502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91599455"/>
                  </a:ext>
                </a:extLst>
              </a:tr>
            </a:tbl>
          </a:graphicData>
        </a:graphic>
      </p:graphicFrame>
      <p:pic>
        <p:nvPicPr>
          <p:cNvPr id="4" name="Imagen 3">
            <a:extLst>
              <a:ext uri="{FF2B5EF4-FFF2-40B4-BE49-F238E27FC236}">
                <a16:creationId xmlns:a16="http://schemas.microsoft.com/office/drawing/2014/main" id="{7A597C76-225B-024E-BC96-89B306EC40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927" y="5714544"/>
            <a:ext cx="1731262" cy="564938"/>
          </a:xfrm>
          <a:prstGeom prst="rect">
            <a:avLst/>
          </a:prstGeom>
        </p:spPr>
      </p:pic>
      <p:pic>
        <p:nvPicPr>
          <p:cNvPr id="6" name="Gráfico 5">
            <a:extLst>
              <a:ext uri="{FF2B5EF4-FFF2-40B4-BE49-F238E27FC236}">
                <a16:creationId xmlns:a16="http://schemas.microsoft.com/office/drawing/2014/main" id="{0E141D00-4768-7749-A8FE-A2B134263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99779" y="2743149"/>
            <a:ext cx="2054024" cy="2054024"/>
          </a:xfrm>
          <a:prstGeom prst="rect">
            <a:avLst/>
          </a:prstGeom>
        </p:spPr>
      </p:pic>
    </p:spTree>
    <p:extLst>
      <p:ext uri="{BB962C8B-B14F-4D97-AF65-F5344CB8AC3E}">
        <p14:creationId xmlns:p14="http://schemas.microsoft.com/office/powerpoint/2010/main" val="2959703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D20F5D9F-2987-BD47-9FCB-ACB2303EAB76}"/>
              </a:ext>
            </a:extLst>
          </p:cNvPr>
          <p:cNvGraphicFramePr>
            <a:graphicFrameLocks noGrp="1"/>
          </p:cNvGraphicFramePr>
          <p:nvPr>
            <p:extLst>
              <p:ext uri="{D42A27DB-BD31-4B8C-83A1-F6EECF244321}">
                <p14:modId xmlns:p14="http://schemas.microsoft.com/office/powerpoint/2010/main" val="3757205746"/>
              </p:ext>
            </p:extLst>
          </p:nvPr>
        </p:nvGraphicFramePr>
        <p:xfrm>
          <a:off x="934775" y="1796996"/>
          <a:ext cx="10077782" cy="3848433"/>
        </p:xfrm>
        <a:graphic>
          <a:graphicData uri="http://schemas.openxmlformats.org/drawingml/2006/table">
            <a:tbl>
              <a:tblPr>
                <a:tableStyleId>{327F97BB-C833-4FB7-BDE5-3F7075034690}</a:tableStyleId>
              </a:tblPr>
              <a:tblGrid>
                <a:gridCol w="2268592">
                  <a:extLst>
                    <a:ext uri="{9D8B030D-6E8A-4147-A177-3AD203B41FA5}">
                      <a16:colId xmlns:a16="http://schemas.microsoft.com/office/drawing/2014/main" val="1999605916"/>
                    </a:ext>
                  </a:extLst>
                </a:gridCol>
                <a:gridCol w="5293380">
                  <a:extLst>
                    <a:ext uri="{9D8B030D-6E8A-4147-A177-3AD203B41FA5}">
                      <a16:colId xmlns:a16="http://schemas.microsoft.com/office/drawing/2014/main" val="2270282538"/>
                    </a:ext>
                  </a:extLst>
                </a:gridCol>
                <a:gridCol w="2515810">
                  <a:extLst>
                    <a:ext uri="{9D8B030D-6E8A-4147-A177-3AD203B41FA5}">
                      <a16:colId xmlns:a16="http://schemas.microsoft.com/office/drawing/2014/main" val="2756799956"/>
                    </a:ext>
                  </a:extLst>
                </a:gridCol>
              </a:tblGrid>
              <a:tr h="348761">
                <a:tc>
                  <a:txBody>
                    <a:bodyPr/>
                    <a:lstStyle/>
                    <a:p>
                      <a:pPr algn="ctr" fontAlgn="ctr"/>
                      <a:r>
                        <a:rPr lang="es-ES" sz="1600" b="1" i="0" u="none" strike="noStrike" dirty="0">
                          <a:effectLst/>
                          <a:latin typeface="Nexa Bold" panose="02000000000000000000" pitchFamily="2" charset="0"/>
                        </a:rPr>
                        <a:t>Nombre del Proyecto</a:t>
                      </a:r>
                      <a:endParaRPr lang="es-ES" sz="1600" b="1" i="0" u="none" strike="noStrike" dirty="0">
                        <a:solidFill>
                          <a:schemeClr val="tx1"/>
                        </a:solidFill>
                        <a:effectLst/>
                        <a:latin typeface="Nexa Bold" panose="02000000000000000000" pitchFamily="2"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ES" sz="1600" b="1" i="0" u="none" strike="noStrike" dirty="0">
                          <a:effectLst/>
                          <a:latin typeface="Nexa Bold" panose="02000000000000000000" pitchFamily="2" charset="0"/>
                        </a:rPr>
                        <a:t>Objetivos</a:t>
                      </a:r>
                      <a:endParaRPr lang="es-ES" sz="1600" b="1" i="0" u="none" strike="noStrike" dirty="0">
                        <a:solidFill>
                          <a:schemeClr val="tx1"/>
                        </a:solidFill>
                        <a:effectLst/>
                        <a:latin typeface="Nexa Bold" panose="02000000000000000000" pitchFamily="2"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ES" sz="1600" b="1" i="0" u="none" strike="noStrike" dirty="0">
                          <a:effectLst/>
                          <a:latin typeface="Nexa Bold" panose="02000000000000000000" pitchFamily="2" charset="0"/>
                        </a:rPr>
                        <a:t>Logros del proyecto </a:t>
                      </a:r>
                      <a:endParaRPr lang="es-ES" sz="1600" b="1" i="0" u="none" strike="noStrike" dirty="0">
                        <a:solidFill>
                          <a:schemeClr val="tx1"/>
                        </a:solidFill>
                        <a:effectLst/>
                        <a:latin typeface="Nexa Bold" panose="02000000000000000000" pitchFamily="2"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72369232"/>
                  </a:ext>
                </a:extLst>
              </a:tr>
              <a:tr h="815670">
                <a:tc>
                  <a:txBody>
                    <a:bodyPr/>
                    <a:lstStyle/>
                    <a:p>
                      <a:pPr marL="92075" indent="0" algn="l" fontAlgn="ctr"/>
                      <a:r>
                        <a:rPr lang="es-ES" sz="1400" b="0" i="0" u="none" strike="noStrike" dirty="0">
                          <a:effectLst/>
                          <a:latin typeface="Nexa Light" panose="02000000000000000000" pitchFamily="2" charset="0"/>
                        </a:rPr>
                        <a:t>Becas internacionales</a:t>
                      </a:r>
                      <a:endParaRPr lang="es-ES" sz="1400" b="0" i="0" u="none" strike="noStrike" dirty="0">
                        <a:solidFill>
                          <a:schemeClr val="tx1"/>
                        </a:solidFill>
                        <a:effectLst/>
                        <a:latin typeface="Nexa Light" panose="02000000000000000000" pitchFamily="2"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rowSpan="4">
                  <a:txBody>
                    <a:bodyPr/>
                    <a:lstStyle/>
                    <a:p>
                      <a:pPr marL="92075" indent="0" algn="l" fontAlgn="ctr">
                        <a:tabLst>
                          <a:tab pos="4124325" algn="l"/>
                          <a:tab pos="4214813" algn="l"/>
                        </a:tabLst>
                      </a:pPr>
                      <a:r>
                        <a:rPr lang="es-CR" sz="1200" b="0" i="0" u="none" strike="noStrike" dirty="0">
                          <a:effectLst/>
                          <a:latin typeface="Nexa Light" panose="02000000000000000000" pitchFamily="2" charset="0"/>
                        </a:rPr>
                        <a:t>1) Incentivar el mejoramiento de la condición profesional del personal y su identificación con los objetivos del Poder Judicial.</a:t>
                      </a:r>
                      <a:br>
                        <a:rPr lang="es-CR" sz="1200" b="0" i="0" u="none" strike="noStrike" dirty="0">
                          <a:effectLst/>
                          <a:latin typeface="Nexa Light" panose="02000000000000000000" pitchFamily="2" charset="0"/>
                        </a:rPr>
                      </a:br>
                      <a:br>
                        <a:rPr lang="es-CR" sz="1200" b="0" i="0" u="none" strike="noStrike" dirty="0">
                          <a:effectLst/>
                          <a:latin typeface="Nexa Light" panose="02000000000000000000" pitchFamily="2" charset="0"/>
                        </a:rPr>
                      </a:br>
                      <a:r>
                        <a:rPr lang="es-CR" sz="1200" b="0" i="0" u="none" strike="noStrike" dirty="0">
                          <a:effectLst/>
                          <a:latin typeface="Nexa Light" panose="02000000000000000000" pitchFamily="2" charset="0"/>
                        </a:rPr>
                        <a:t>2) Ofrecer a los servidores oportunidades de capacitación con el fin de que el Poder Judicial pueda configurar un cuadro de personal técnico altamente capacitado para atender cada día mejor las actividades encomendadas al Poder Judicial.</a:t>
                      </a:r>
                      <a:br>
                        <a:rPr lang="es-CR" sz="1200" b="0" i="0" u="none" strike="noStrike" dirty="0">
                          <a:effectLst/>
                          <a:latin typeface="Nexa Light" panose="02000000000000000000" pitchFamily="2" charset="0"/>
                        </a:rPr>
                      </a:br>
                      <a:br>
                        <a:rPr lang="es-CR" sz="1200" b="0" i="0" u="none" strike="noStrike" dirty="0">
                          <a:effectLst/>
                          <a:latin typeface="Nexa Light" panose="02000000000000000000" pitchFamily="2" charset="0"/>
                        </a:rPr>
                      </a:br>
                      <a:r>
                        <a:rPr lang="es-CR" sz="1200" b="0" i="0" u="none" strike="noStrike" dirty="0">
                          <a:effectLst/>
                          <a:latin typeface="Nexa Light" panose="02000000000000000000" pitchFamily="2" charset="0"/>
                        </a:rPr>
                        <a:t>3) Mejorar las actividades del personal ante las condiciones que modifican el medio institucional, logrando su disposición para aceptar y propiciar los cambios que induce la dinámica del Poder Judicial.</a:t>
                      </a:r>
                      <a:br>
                        <a:rPr lang="es-CR" sz="1200" b="0" i="0" u="none" strike="noStrike" dirty="0">
                          <a:effectLst/>
                          <a:latin typeface="Nexa Light" panose="02000000000000000000" pitchFamily="2" charset="0"/>
                        </a:rPr>
                      </a:br>
                      <a:br>
                        <a:rPr lang="es-CR" sz="1200" b="0" i="0" u="none" strike="noStrike" dirty="0">
                          <a:effectLst/>
                          <a:latin typeface="Nexa Light" panose="02000000000000000000" pitchFamily="2" charset="0"/>
                        </a:rPr>
                      </a:br>
                      <a:r>
                        <a:rPr lang="es-CR" sz="1200" b="0" i="0" u="none" strike="noStrike" dirty="0">
                          <a:effectLst/>
                          <a:latin typeface="Nexa Light" panose="02000000000000000000" pitchFamily="2" charset="0"/>
                        </a:rPr>
                        <a:t>4) Fomentar la motivación y creatividad del personal a través del estímulo hacia el sentido de responsabilidad, la dedicación y la eficiencia en el desempeño de sus labores.</a:t>
                      </a:r>
                      <a:endParaRPr lang="es-CR" sz="1200" b="0" i="0" u="none" strike="noStrike" dirty="0">
                        <a:solidFill>
                          <a:schemeClr val="tx1"/>
                        </a:solidFill>
                        <a:effectLst/>
                        <a:latin typeface="Nexa Light" panose="02000000000000000000" pitchFamily="2"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92075" indent="0" algn="l" fontAlgn="ctr"/>
                      <a:r>
                        <a:rPr lang="es-ES" sz="1200" b="0" i="0" u="none" strike="noStrike" dirty="0">
                          <a:effectLst/>
                          <a:latin typeface="Nexa Light" panose="02000000000000000000" pitchFamily="2" charset="0"/>
                        </a:rPr>
                        <a:t>23 personas becadas</a:t>
                      </a:r>
                      <a:endParaRPr lang="es-ES" sz="1200" b="0" i="0" u="none" strike="noStrike" dirty="0">
                        <a:solidFill>
                          <a:schemeClr val="tx1"/>
                        </a:solidFill>
                        <a:effectLst/>
                        <a:latin typeface="Nexa Light" panose="02000000000000000000" pitchFamily="2"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46509884"/>
                  </a:ext>
                </a:extLst>
              </a:tr>
              <a:tr h="815670">
                <a:tc>
                  <a:txBody>
                    <a:bodyPr/>
                    <a:lstStyle/>
                    <a:p>
                      <a:pPr marL="92075" indent="0" algn="l" fontAlgn="ctr"/>
                      <a:r>
                        <a:rPr lang="es-ES" sz="1400" b="0" i="0" u="none" strike="noStrike" dirty="0">
                          <a:effectLst/>
                          <a:latin typeface="Nexa Light" panose="02000000000000000000" pitchFamily="2" charset="0"/>
                        </a:rPr>
                        <a:t>Capacitaciones internacionales</a:t>
                      </a:r>
                      <a:endParaRPr lang="es-ES" sz="1400" b="0" i="0" u="none" strike="noStrike" dirty="0">
                        <a:solidFill>
                          <a:schemeClr val="tx1"/>
                        </a:solidFill>
                        <a:effectLst/>
                        <a:latin typeface="Nexa Light" panose="02000000000000000000" pitchFamily="2"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vMerge="1">
                  <a:txBody>
                    <a:bodyPr/>
                    <a:lstStyle/>
                    <a:p>
                      <a:endParaRPr lang="es-ES"/>
                    </a:p>
                  </a:txBody>
                  <a:tcPr/>
                </a:tc>
                <a:tc>
                  <a:txBody>
                    <a:bodyPr/>
                    <a:lstStyle/>
                    <a:p>
                      <a:pPr marL="92075" indent="0" algn="l" fontAlgn="ctr"/>
                      <a:r>
                        <a:rPr lang="es-ES" sz="1200" b="0" i="0" u="none" strike="noStrike" dirty="0">
                          <a:effectLst/>
                          <a:latin typeface="Nexa Light" panose="02000000000000000000" pitchFamily="2" charset="0"/>
                        </a:rPr>
                        <a:t>22 personas beneficiarias</a:t>
                      </a:r>
                      <a:endParaRPr lang="es-ES" sz="1200" b="0" i="0" u="none" strike="noStrike" dirty="0">
                        <a:solidFill>
                          <a:schemeClr val="tx1"/>
                        </a:solidFill>
                        <a:effectLst/>
                        <a:latin typeface="Nexa Light" panose="02000000000000000000" pitchFamily="2"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25904024"/>
                  </a:ext>
                </a:extLst>
              </a:tr>
              <a:tr h="815670">
                <a:tc>
                  <a:txBody>
                    <a:bodyPr/>
                    <a:lstStyle/>
                    <a:p>
                      <a:pPr marL="92075" indent="0" algn="l" fontAlgn="ctr"/>
                      <a:r>
                        <a:rPr lang="es-ES" sz="1400" b="0" i="0" u="none" strike="noStrike" dirty="0">
                          <a:effectLst/>
                          <a:latin typeface="Nexa Light" panose="02000000000000000000" pitchFamily="2" charset="0"/>
                        </a:rPr>
                        <a:t>Becas nacionales</a:t>
                      </a:r>
                      <a:endParaRPr lang="es-ES" sz="1400" b="0" i="0" u="none" strike="noStrike" dirty="0">
                        <a:solidFill>
                          <a:schemeClr val="tx1"/>
                        </a:solidFill>
                        <a:effectLst/>
                        <a:latin typeface="Nexa Light" panose="02000000000000000000" pitchFamily="2"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vMerge="1">
                  <a:txBody>
                    <a:bodyPr/>
                    <a:lstStyle/>
                    <a:p>
                      <a:endParaRPr lang="es-ES"/>
                    </a:p>
                  </a:txBody>
                  <a:tcPr/>
                </a:tc>
                <a:tc>
                  <a:txBody>
                    <a:bodyPr/>
                    <a:lstStyle/>
                    <a:p>
                      <a:pPr marL="92075" indent="0" algn="l" fontAlgn="ctr"/>
                      <a:r>
                        <a:rPr lang="es-ES" sz="1200" b="0" i="0" u="none" strike="noStrike" dirty="0">
                          <a:effectLst/>
                          <a:latin typeface="Nexa Light" panose="02000000000000000000" pitchFamily="2" charset="0"/>
                        </a:rPr>
                        <a:t>17 personas becadas</a:t>
                      </a:r>
                      <a:endParaRPr lang="es-ES" sz="1200" b="0" i="0" u="none" strike="noStrike" dirty="0">
                        <a:solidFill>
                          <a:schemeClr val="tx1"/>
                        </a:solidFill>
                        <a:effectLst/>
                        <a:latin typeface="Nexa Light" panose="02000000000000000000" pitchFamily="2"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63317485"/>
                  </a:ext>
                </a:extLst>
              </a:tr>
              <a:tr h="1052662">
                <a:tc>
                  <a:txBody>
                    <a:bodyPr/>
                    <a:lstStyle/>
                    <a:p>
                      <a:pPr marL="92075" indent="0" algn="l" fontAlgn="ctr"/>
                      <a:r>
                        <a:rPr lang="es-ES" sz="1400" b="0" i="0" u="none" strike="noStrike" dirty="0">
                          <a:effectLst/>
                          <a:latin typeface="Nexa Light" panose="02000000000000000000" pitchFamily="2" charset="0"/>
                        </a:rPr>
                        <a:t>Capacitaciones nacionales</a:t>
                      </a:r>
                      <a:endParaRPr lang="es-ES" sz="1400" b="0" i="0" u="none" strike="noStrike" dirty="0">
                        <a:solidFill>
                          <a:schemeClr val="tx1"/>
                        </a:solidFill>
                        <a:effectLst/>
                        <a:latin typeface="Nexa Light" panose="02000000000000000000" pitchFamily="2"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vMerge="1">
                  <a:txBody>
                    <a:bodyPr/>
                    <a:lstStyle/>
                    <a:p>
                      <a:endParaRPr lang="es-ES"/>
                    </a:p>
                  </a:txBody>
                  <a:tcPr/>
                </a:tc>
                <a:tc>
                  <a:txBody>
                    <a:bodyPr/>
                    <a:lstStyle/>
                    <a:p>
                      <a:pPr marL="92075" indent="0" algn="l" fontAlgn="ctr"/>
                      <a:r>
                        <a:rPr lang="es-ES" sz="1200" b="0" i="0" u="none" strike="noStrike" dirty="0">
                          <a:effectLst/>
                          <a:latin typeface="Nexa Light" panose="02000000000000000000" pitchFamily="2" charset="0"/>
                        </a:rPr>
                        <a:t>28 personas beneficiarias</a:t>
                      </a:r>
                      <a:endParaRPr lang="es-ES" sz="1200" b="0" i="0" u="none" strike="noStrike" dirty="0">
                        <a:solidFill>
                          <a:schemeClr val="tx1"/>
                        </a:solidFill>
                        <a:effectLst/>
                        <a:latin typeface="Nexa Light" panose="02000000000000000000" pitchFamily="2"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2458179"/>
                  </a:ext>
                </a:extLst>
              </a:tr>
            </a:tbl>
          </a:graphicData>
        </a:graphic>
      </p:graphicFrame>
      <p:sp>
        <p:nvSpPr>
          <p:cNvPr id="3" name="Título 1">
            <a:extLst>
              <a:ext uri="{FF2B5EF4-FFF2-40B4-BE49-F238E27FC236}">
                <a16:creationId xmlns:a16="http://schemas.microsoft.com/office/drawing/2014/main" id="{2FB07B4A-5301-3D43-9D8D-DA46B0FB6A74}"/>
              </a:ext>
            </a:extLst>
          </p:cNvPr>
          <p:cNvSpPr txBox="1">
            <a:spLocks/>
          </p:cNvSpPr>
          <p:nvPr/>
        </p:nvSpPr>
        <p:spPr>
          <a:xfrm>
            <a:off x="934775" y="960954"/>
            <a:ext cx="8229600" cy="5032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CR" sz="3600" b="1" dirty="0">
                <a:solidFill>
                  <a:schemeClr val="accent1">
                    <a:lumMod val="75000"/>
                  </a:schemeClr>
                </a:solidFill>
                <a:latin typeface="Nexa Bold" panose="02000000000000000000" pitchFamily="2" charset="0"/>
                <a:ea typeface="+mn-ea"/>
                <a:cs typeface="Arial" charset="0"/>
              </a:rPr>
              <a:t>Informe de becas 2018</a:t>
            </a:r>
            <a:endParaRPr lang="es-ES" sz="3600" b="1" dirty="0">
              <a:solidFill>
                <a:schemeClr val="accent1">
                  <a:lumMod val="75000"/>
                </a:schemeClr>
              </a:solidFill>
              <a:latin typeface="Nexa Bold" panose="02000000000000000000" pitchFamily="2" charset="0"/>
              <a:ea typeface="+mn-ea"/>
              <a:cs typeface="Arial" charset="0"/>
            </a:endParaRPr>
          </a:p>
        </p:txBody>
      </p:sp>
      <p:pic>
        <p:nvPicPr>
          <p:cNvPr id="4" name="Imagen 3">
            <a:extLst>
              <a:ext uri="{FF2B5EF4-FFF2-40B4-BE49-F238E27FC236}">
                <a16:creationId xmlns:a16="http://schemas.microsoft.com/office/drawing/2014/main" id="{C713CD88-2DD2-7647-B710-B6E95A89BF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927" y="5714544"/>
            <a:ext cx="1731262" cy="564938"/>
          </a:xfrm>
          <a:prstGeom prst="rect">
            <a:avLst/>
          </a:prstGeom>
        </p:spPr>
      </p:pic>
    </p:spTree>
    <p:extLst>
      <p:ext uri="{BB962C8B-B14F-4D97-AF65-F5344CB8AC3E}">
        <p14:creationId xmlns:p14="http://schemas.microsoft.com/office/powerpoint/2010/main" val="1044082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724E2D-41D9-344B-9311-4B79D1112F27}"/>
              </a:ext>
            </a:extLst>
          </p:cNvPr>
          <p:cNvSpPr txBox="1">
            <a:spLocks/>
          </p:cNvSpPr>
          <p:nvPr/>
        </p:nvSpPr>
        <p:spPr>
          <a:xfrm>
            <a:off x="1170165" y="991190"/>
            <a:ext cx="8229600" cy="5810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CR" sz="3600" b="1" dirty="0">
                <a:solidFill>
                  <a:schemeClr val="accent1">
                    <a:lumMod val="75000"/>
                  </a:schemeClr>
                </a:solidFill>
                <a:latin typeface="Nexa Bold" panose="02000000000000000000" pitchFamily="2" charset="0"/>
                <a:ea typeface="+mn-ea"/>
                <a:cs typeface="Arial" charset="0"/>
              </a:rPr>
              <a:t>Labores de becas para el año 2019</a:t>
            </a:r>
            <a:endParaRPr lang="es-ES" sz="3600" b="1" dirty="0">
              <a:solidFill>
                <a:schemeClr val="accent1">
                  <a:lumMod val="75000"/>
                </a:schemeClr>
              </a:solidFill>
              <a:latin typeface="Nexa Bold" panose="02000000000000000000" pitchFamily="2" charset="0"/>
              <a:ea typeface="+mn-ea"/>
              <a:cs typeface="Arial" charset="0"/>
            </a:endParaRPr>
          </a:p>
        </p:txBody>
      </p:sp>
      <p:pic>
        <p:nvPicPr>
          <p:cNvPr id="4" name="Imagen 3">
            <a:extLst>
              <a:ext uri="{FF2B5EF4-FFF2-40B4-BE49-F238E27FC236}">
                <a16:creationId xmlns:a16="http://schemas.microsoft.com/office/drawing/2014/main" id="{F60D2E9D-DE6B-574A-BE9B-3EAB40728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927" y="5714544"/>
            <a:ext cx="1731262" cy="564938"/>
          </a:xfrm>
          <a:prstGeom prst="rect">
            <a:avLst/>
          </a:prstGeom>
        </p:spPr>
      </p:pic>
      <p:pic>
        <p:nvPicPr>
          <p:cNvPr id="6" name="Gráfico 5">
            <a:extLst>
              <a:ext uri="{FF2B5EF4-FFF2-40B4-BE49-F238E27FC236}">
                <a16:creationId xmlns:a16="http://schemas.microsoft.com/office/drawing/2014/main" id="{02970827-EEDB-0C4F-91EE-001EB03282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16650" y="2629894"/>
            <a:ext cx="1757238" cy="1757238"/>
          </a:xfrm>
          <a:prstGeom prst="rect">
            <a:avLst/>
          </a:prstGeom>
        </p:spPr>
      </p:pic>
      <p:sp>
        <p:nvSpPr>
          <p:cNvPr id="3" name="Marcador de contenido 2">
            <a:extLst>
              <a:ext uri="{FF2B5EF4-FFF2-40B4-BE49-F238E27FC236}">
                <a16:creationId xmlns:a16="http://schemas.microsoft.com/office/drawing/2014/main" id="{E0F52544-CE1D-A549-8249-6B52BEA0B51B}"/>
              </a:ext>
            </a:extLst>
          </p:cNvPr>
          <p:cNvSpPr txBox="1">
            <a:spLocks/>
          </p:cNvSpPr>
          <p:nvPr/>
        </p:nvSpPr>
        <p:spPr>
          <a:xfrm>
            <a:off x="1225824" y="1709630"/>
            <a:ext cx="8013590" cy="43529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R" altLang="es-CR" sz="1600" dirty="0">
                <a:latin typeface="Nexa Light" panose="02000000000000000000" pitchFamily="2" charset="0"/>
              </a:rPr>
              <a:t>Actualización de convenio entre la Universidad Nacional y el Poder Judicial</a:t>
            </a:r>
          </a:p>
          <a:p>
            <a:r>
              <a:rPr lang="es-CR" altLang="es-CR" sz="1600" dirty="0">
                <a:latin typeface="Nexa Light" panose="02000000000000000000" pitchFamily="2" charset="0"/>
              </a:rPr>
              <a:t>Actualización del Reglamento de Becas – en conjunto con la Dirección Jurídica</a:t>
            </a:r>
          </a:p>
          <a:p>
            <a:r>
              <a:rPr lang="es-CR" altLang="es-CR" sz="1600" dirty="0">
                <a:latin typeface="Nexa Light" panose="02000000000000000000" pitchFamily="2" charset="0"/>
              </a:rPr>
              <a:t>Sistema de becas – en conjunto con la Dirección de Tecnología de la Información</a:t>
            </a:r>
          </a:p>
          <a:p>
            <a:r>
              <a:rPr lang="es-CR" altLang="es-CR" sz="1600" dirty="0">
                <a:latin typeface="Nexa Light" panose="02000000000000000000" pitchFamily="2" charset="0"/>
              </a:rPr>
              <a:t>Seguimiento de contratos de adiestramiento </a:t>
            </a:r>
          </a:p>
          <a:p>
            <a:pPr marL="0" indent="0">
              <a:buNone/>
            </a:pPr>
            <a:endParaRPr lang="es-CR" altLang="es-CR" sz="1600" dirty="0">
              <a:latin typeface="Nexa Light" panose="02000000000000000000" pitchFamily="2" charset="0"/>
            </a:endParaRPr>
          </a:p>
          <a:p>
            <a:pPr lvl="1"/>
            <a:r>
              <a:rPr lang="es-CR" altLang="es-CR" sz="1400" dirty="0">
                <a:latin typeface="Nexa Light" panose="02000000000000000000" pitchFamily="2" charset="0"/>
              </a:rPr>
              <a:t>Se da el seguimiento a los contratos de adiestramiento suscritos por personas que pertenecen al programa 926 (Dirección y Administración). Para este seguimiento se realiza un cuadro resumen de los compromisos adquiridos por las personas, se revisar el cumplimiento de estos en el expediente y si cuenta con compromisos pendientes por cumplir, se remite un correo electrónico.</a:t>
            </a:r>
          </a:p>
          <a:p>
            <a:pPr lvl="1"/>
            <a:r>
              <a:rPr lang="es-CR" altLang="es-CR" sz="1400" dirty="0">
                <a:latin typeface="Nexa Light" panose="02000000000000000000" pitchFamily="2" charset="0"/>
              </a:rPr>
              <a:t>Se presentan obstáculos al solicitar informe de seguimiento de contratos de adiestramiento a las diferentes Unidades de Capacitación y Escuela Judicial.</a:t>
            </a:r>
          </a:p>
          <a:p>
            <a:pPr lvl="1"/>
            <a:r>
              <a:rPr lang="es-CR" altLang="es-CR" sz="1400" dirty="0">
                <a:latin typeface="Nexa Light" panose="02000000000000000000" pitchFamily="2" charset="0"/>
              </a:rPr>
              <a:t>Contratos de adiestramiento suscritos por las personas becadas para cursar la Maestría en Administración de Justicia de la Universidad Nacional. De igual forma se realiza el cuadro resumen de los compromisos adquiridos y a las personas que no cuentan con el título, se le solicita justificar la situación. </a:t>
            </a:r>
          </a:p>
          <a:p>
            <a:pPr lvl="1"/>
            <a:endParaRPr lang="es-CR" altLang="es-CR" sz="1200" dirty="0">
              <a:latin typeface="Nexa Light" panose="02000000000000000000" pitchFamily="2" charset="0"/>
            </a:endParaRPr>
          </a:p>
          <a:p>
            <a:pPr lvl="1"/>
            <a:endParaRPr lang="es-CR" altLang="es-CR" sz="1200" dirty="0">
              <a:latin typeface="Nexa Light" panose="02000000000000000000" pitchFamily="2" charset="0"/>
            </a:endParaRPr>
          </a:p>
          <a:p>
            <a:endParaRPr lang="es-CR" altLang="es-CR" sz="1600" dirty="0">
              <a:latin typeface="Nexa Light" panose="02000000000000000000" pitchFamily="2" charset="0"/>
            </a:endParaRPr>
          </a:p>
          <a:p>
            <a:endParaRPr lang="es-ES" altLang="es-CR" sz="1600" dirty="0">
              <a:latin typeface="Nexa Light" panose="02000000000000000000" pitchFamily="2" charset="0"/>
            </a:endParaRPr>
          </a:p>
        </p:txBody>
      </p:sp>
    </p:spTree>
    <p:extLst>
      <p:ext uri="{BB962C8B-B14F-4D97-AF65-F5344CB8AC3E}">
        <p14:creationId xmlns:p14="http://schemas.microsoft.com/office/powerpoint/2010/main" val="1060838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E5A3F3BD-CA21-9C44-A900-8C0326F7CCEE}"/>
              </a:ext>
            </a:extLst>
          </p:cNvPr>
          <p:cNvSpPr txBox="1">
            <a:spLocks/>
          </p:cNvSpPr>
          <p:nvPr/>
        </p:nvSpPr>
        <p:spPr>
          <a:xfrm>
            <a:off x="1162217" y="2295207"/>
            <a:ext cx="8101053" cy="43799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R" altLang="es-CR" sz="1900" dirty="0">
                <a:latin typeface="Nexa Light" panose="02000000000000000000" pitchFamily="2" charset="0"/>
              </a:rPr>
              <a:t>Divulgación de actividades que cuentan con recursos presupuestarios</a:t>
            </a:r>
          </a:p>
          <a:p>
            <a:r>
              <a:rPr lang="es-CR" altLang="es-CR" sz="1900" dirty="0">
                <a:latin typeface="Nexa Light" panose="02000000000000000000" pitchFamily="2" charset="0"/>
              </a:rPr>
              <a:t>Liderar y gestionar la formulación presupuestaria de becas y capacitaciones para el año 2020 de la Escuela Judicial y las Unidades de Capacitación del MP, OIJ, DP y OAPVD.</a:t>
            </a:r>
          </a:p>
          <a:p>
            <a:r>
              <a:rPr lang="es-CR" altLang="es-CR" sz="1900" dirty="0">
                <a:latin typeface="Nexa Light" panose="02000000000000000000" pitchFamily="2" charset="0"/>
              </a:rPr>
              <a:t>Formular el presupuesto de becas del programa 926 para el Ámbito Administrativo.</a:t>
            </a:r>
          </a:p>
          <a:p>
            <a:endParaRPr lang="es-ES" altLang="es-ES" sz="1900" dirty="0">
              <a:latin typeface="Nexa Light" panose="02000000000000000000" pitchFamily="2" charset="0"/>
            </a:endParaRPr>
          </a:p>
        </p:txBody>
      </p:sp>
      <p:sp>
        <p:nvSpPr>
          <p:cNvPr id="3" name="Título 1">
            <a:extLst>
              <a:ext uri="{FF2B5EF4-FFF2-40B4-BE49-F238E27FC236}">
                <a16:creationId xmlns:a16="http://schemas.microsoft.com/office/drawing/2014/main" id="{F76CD8F8-62E5-414F-A5A7-4B9520DF0D04}"/>
              </a:ext>
            </a:extLst>
          </p:cNvPr>
          <p:cNvSpPr txBox="1">
            <a:spLocks/>
          </p:cNvSpPr>
          <p:nvPr/>
        </p:nvSpPr>
        <p:spPr>
          <a:xfrm>
            <a:off x="1269558" y="1328069"/>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CR" sz="3600" b="1" dirty="0">
                <a:solidFill>
                  <a:schemeClr val="accent1">
                    <a:lumMod val="75000"/>
                  </a:schemeClr>
                </a:solidFill>
                <a:latin typeface="Nexa Bold" panose="02000000000000000000" pitchFamily="2" charset="0"/>
                <a:ea typeface="+mn-ea"/>
                <a:cs typeface="Arial" charset="0"/>
              </a:rPr>
              <a:t>Labores</a:t>
            </a:r>
            <a:r>
              <a:rPr lang="es-CR" sz="3200" b="1" dirty="0">
                <a:solidFill>
                  <a:schemeClr val="accent1">
                    <a:lumMod val="75000"/>
                  </a:schemeClr>
                </a:solidFill>
                <a:latin typeface="Nexa Bold" panose="02000000000000000000" pitchFamily="2" charset="0"/>
                <a:ea typeface="+mn-ea"/>
                <a:cs typeface="Arial" charset="0"/>
              </a:rPr>
              <a:t> de becas para el año 2019</a:t>
            </a:r>
            <a:endParaRPr lang="es-ES" sz="3200" b="1" dirty="0">
              <a:solidFill>
                <a:schemeClr val="accent1">
                  <a:lumMod val="75000"/>
                </a:schemeClr>
              </a:solidFill>
              <a:latin typeface="Nexa Bold" panose="02000000000000000000" pitchFamily="2" charset="0"/>
              <a:ea typeface="+mn-ea"/>
              <a:cs typeface="Arial" charset="0"/>
            </a:endParaRPr>
          </a:p>
        </p:txBody>
      </p:sp>
      <p:pic>
        <p:nvPicPr>
          <p:cNvPr id="4" name="Imagen 3">
            <a:extLst>
              <a:ext uri="{FF2B5EF4-FFF2-40B4-BE49-F238E27FC236}">
                <a16:creationId xmlns:a16="http://schemas.microsoft.com/office/drawing/2014/main" id="{013D105D-295D-A34E-9412-5B48C77010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927" y="5714544"/>
            <a:ext cx="1731262" cy="564938"/>
          </a:xfrm>
          <a:prstGeom prst="rect">
            <a:avLst/>
          </a:prstGeom>
        </p:spPr>
      </p:pic>
      <p:pic>
        <p:nvPicPr>
          <p:cNvPr id="6" name="Gráfico 5">
            <a:extLst>
              <a:ext uri="{FF2B5EF4-FFF2-40B4-BE49-F238E27FC236}">
                <a16:creationId xmlns:a16="http://schemas.microsoft.com/office/drawing/2014/main" id="{858B5069-8109-594E-B575-226D92EE97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63270" y="2471069"/>
            <a:ext cx="1827540" cy="1827540"/>
          </a:xfrm>
          <a:prstGeom prst="rect">
            <a:avLst/>
          </a:prstGeom>
        </p:spPr>
      </p:pic>
    </p:spTree>
    <p:extLst>
      <p:ext uri="{BB962C8B-B14F-4D97-AF65-F5344CB8AC3E}">
        <p14:creationId xmlns:p14="http://schemas.microsoft.com/office/powerpoint/2010/main" val="293031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a 1">
            <a:extLst>
              <a:ext uri="{FF2B5EF4-FFF2-40B4-BE49-F238E27FC236}">
                <a16:creationId xmlns:a16="http://schemas.microsoft.com/office/drawing/2014/main" id="{E31EF549-37DA-FB44-B036-B32843670109}"/>
              </a:ext>
            </a:extLst>
          </p:cNvPr>
          <p:cNvPicPr>
            <a:picLocks noChangeArrowheads="1"/>
          </p:cNvPicPr>
          <p:nvPr/>
        </p:nvPicPr>
        <p:blipFill>
          <a:blip r:embed="rId2">
            <a:extLst>
              <a:ext uri="{28A0092B-C50C-407E-A947-70E740481C1C}">
                <a14:useLocalDpi xmlns:a14="http://schemas.microsoft.com/office/drawing/2010/main" val="0"/>
              </a:ext>
            </a:extLst>
          </a:blip>
          <a:srcRect t="-7730" b="-7867"/>
          <a:stretch>
            <a:fillRect/>
          </a:stretch>
        </p:blipFill>
        <p:spPr bwMode="auto">
          <a:xfrm>
            <a:off x="3060290" y="2253688"/>
            <a:ext cx="5638800" cy="3743325"/>
          </a:xfrm>
          <a:prstGeom prst="rect">
            <a:avLst/>
          </a:prstGeom>
          <a:noFill/>
          <a:ln>
            <a:noFill/>
          </a:ln>
          <a:effectLst>
            <a:glow rad="38100">
              <a:schemeClr val="accent5">
                <a:lumMod val="50000"/>
                <a:alpha val="48000"/>
              </a:schemeClr>
            </a:glow>
            <a:outerShdw blurRad="266700" dist="50800" dir="5400000" sx="109000" sy="109000" algn="ctr" rotWithShape="0">
              <a:schemeClr val="accent1">
                <a:lumMod val="40000"/>
                <a:lumOff val="60000"/>
              </a:schemeClr>
            </a:outerShdw>
            <a:reflection endPos="0" dir="5400000" sy="-100000" algn="bl" rotWithShape="0"/>
            <a:softEdge rad="0"/>
          </a:effectLst>
          <a:scene3d>
            <a:camera prst="orthographicFront"/>
            <a:lightRig rig="threePt" dir="t"/>
          </a:scene3d>
          <a:sp3d contourW="12700">
            <a:contourClr>
              <a:schemeClr val="accent1">
                <a:lumMod val="60000"/>
                <a:lumOff val="40000"/>
              </a:schemeClr>
            </a:contourClr>
          </a:sp3d>
        </p:spPr>
      </p:pic>
      <p:pic>
        <p:nvPicPr>
          <p:cNvPr id="4" name="Imagen 3">
            <a:extLst>
              <a:ext uri="{FF2B5EF4-FFF2-40B4-BE49-F238E27FC236}">
                <a16:creationId xmlns:a16="http://schemas.microsoft.com/office/drawing/2014/main" id="{14F95065-7933-C946-8B38-0924DF9AD2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927" y="5714544"/>
            <a:ext cx="1731262" cy="564938"/>
          </a:xfrm>
          <a:prstGeom prst="rect">
            <a:avLst/>
          </a:prstGeom>
        </p:spPr>
      </p:pic>
      <p:sp>
        <p:nvSpPr>
          <p:cNvPr id="2" name="Título 1">
            <a:extLst>
              <a:ext uri="{FF2B5EF4-FFF2-40B4-BE49-F238E27FC236}">
                <a16:creationId xmlns:a16="http://schemas.microsoft.com/office/drawing/2014/main" id="{82259280-C5BD-7E48-86C6-F69B2A296250}"/>
              </a:ext>
            </a:extLst>
          </p:cNvPr>
          <p:cNvSpPr txBox="1">
            <a:spLocks/>
          </p:cNvSpPr>
          <p:nvPr/>
        </p:nvSpPr>
        <p:spPr>
          <a:xfrm>
            <a:off x="1370648" y="1121728"/>
            <a:ext cx="9903904"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CR" sz="3600" b="1" dirty="0">
                <a:solidFill>
                  <a:schemeClr val="accent1">
                    <a:lumMod val="75000"/>
                  </a:schemeClr>
                </a:solidFill>
                <a:latin typeface="Nexa Bold" panose="02000000000000000000" pitchFamily="2" charset="0"/>
                <a:ea typeface="+mn-ea"/>
                <a:cs typeface="Arial" charset="0"/>
              </a:rPr>
              <a:t>Procedimiento para gestionar una actividad formativa</a:t>
            </a:r>
            <a:endParaRPr lang="es-ES" sz="3600" b="1" dirty="0">
              <a:solidFill>
                <a:schemeClr val="accent1">
                  <a:lumMod val="75000"/>
                </a:schemeClr>
              </a:solidFill>
              <a:latin typeface="Nexa Bold" panose="02000000000000000000" pitchFamily="2" charset="0"/>
              <a:ea typeface="+mn-ea"/>
              <a:cs typeface="Arial" charset="0"/>
            </a:endParaRPr>
          </a:p>
        </p:txBody>
      </p:sp>
      <p:pic>
        <p:nvPicPr>
          <p:cNvPr id="6" name="Gráfico 5">
            <a:extLst>
              <a:ext uri="{FF2B5EF4-FFF2-40B4-BE49-F238E27FC236}">
                <a16:creationId xmlns:a16="http://schemas.microsoft.com/office/drawing/2014/main" id="{9290F2A2-67EB-7241-A6C6-CDD3512DF3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9800589" y="3252654"/>
            <a:ext cx="1473963" cy="1473963"/>
          </a:xfrm>
          <a:prstGeom prst="rect">
            <a:avLst/>
          </a:prstGeom>
        </p:spPr>
      </p:pic>
    </p:spTree>
    <p:extLst>
      <p:ext uri="{BB962C8B-B14F-4D97-AF65-F5344CB8AC3E}">
        <p14:creationId xmlns:p14="http://schemas.microsoft.com/office/powerpoint/2010/main" val="382578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AFE2541-39B4-5049-A505-841E37E8D7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927" y="5714544"/>
            <a:ext cx="1731262" cy="564938"/>
          </a:xfrm>
          <a:prstGeom prst="rect">
            <a:avLst/>
          </a:prstGeom>
        </p:spPr>
      </p:pic>
      <p:pic>
        <p:nvPicPr>
          <p:cNvPr id="9" name="Gráfico 8">
            <a:extLst>
              <a:ext uri="{FF2B5EF4-FFF2-40B4-BE49-F238E27FC236}">
                <a16:creationId xmlns:a16="http://schemas.microsoft.com/office/drawing/2014/main" id="{603864D1-A842-AD4E-B169-C75B2C9F9D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10918" y="1367624"/>
            <a:ext cx="4846458" cy="4846458"/>
          </a:xfrm>
          <a:prstGeom prst="rect">
            <a:avLst/>
          </a:prstGeom>
        </p:spPr>
      </p:pic>
      <p:sp>
        <p:nvSpPr>
          <p:cNvPr id="10" name="Rectángulo redondeado 9">
            <a:extLst>
              <a:ext uri="{FF2B5EF4-FFF2-40B4-BE49-F238E27FC236}">
                <a16:creationId xmlns:a16="http://schemas.microsoft.com/office/drawing/2014/main" id="{9086AE3D-9091-5F4C-BEB6-C7BF554180FB}"/>
              </a:ext>
            </a:extLst>
          </p:cNvPr>
          <p:cNvSpPr/>
          <p:nvPr/>
        </p:nvSpPr>
        <p:spPr>
          <a:xfrm>
            <a:off x="3686686" y="2121057"/>
            <a:ext cx="4094922" cy="2387336"/>
          </a:xfrm>
          <a:prstGeom prst="roundRect">
            <a:avLst>
              <a:gd name="adj" fmla="val 25184"/>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CR"/>
          </a:p>
        </p:txBody>
      </p:sp>
      <p:sp>
        <p:nvSpPr>
          <p:cNvPr id="4" name="1 Título">
            <a:extLst>
              <a:ext uri="{FF2B5EF4-FFF2-40B4-BE49-F238E27FC236}">
                <a16:creationId xmlns:a16="http://schemas.microsoft.com/office/drawing/2014/main" id="{5EF01033-420F-3A4D-BD49-01080ED5E7E7}"/>
              </a:ext>
            </a:extLst>
          </p:cNvPr>
          <p:cNvSpPr txBox="1">
            <a:spLocks/>
          </p:cNvSpPr>
          <p:nvPr/>
        </p:nvSpPr>
        <p:spPr>
          <a:xfrm>
            <a:off x="3752388" y="2500340"/>
            <a:ext cx="3963517" cy="13620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s-CR" sz="5400" dirty="0">
                <a:solidFill>
                  <a:schemeClr val="accent1">
                    <a:lumMod val="75000"/>
                  </a:schemeClr>
                </a:solidFill>
                <a:latin typeface="Nexa Light" panose="02000000000000000000" pitchFamily="2" charset="0"/>
              </a:rPr>
              <a:t>¡Muchas gracias!</a:t>
            </a:r>
            <a:endParaRPr lang="es-ES" sz="5400" dirty="0">
              <a:solidFill>
                <a:schemeClr val="accent1">
                  <a:lumMod val="75000"/>
                </a:schemeClr>
              </a:solidFill>
              <a:latin typeface="Nexa Light" panose="02000000000000000000" pitchFamily="2" charset="0"/>
            </a:endParaRPr>
          </a:p>
        </p:txBody>
      </p:sp>
    </p:spTree>
    <p:extLst>
      <p:ext uri="{BB962C8B-B14F-4D97-AF65-F5344CB8AC3E}">
        <p14:creationId xmlns:p14="http://schemas.microsoft.com/office/powerpoint/2010/main" val="218519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5F772EC6-23DD-D045-B538-FCB2E5F86400}"/>
              </a:ext>
            </a:extLst>
          </p:cNvPr>
          <p:cNvSpPr txBox="1">
            <a:spLocks/>
          </p:cNvSpPr>
          <p:nvPr/>
        </p:nvSpPr>
        <p:spPr>
          <a:xfrm>
            <a:off x="978408" y="1181291"/>
            <a:ext cx="10570464"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47675" indent="-447675">
              <a:defRPr/>
            </a:pPr>
            <a:r>
              <a:rPr lang="es-CR" altLang="es-ES" sz="3600" b="1" dirty="0">
                <a:solidFill>
                  <a:schemeClr val="accent1">
                    <a:lumMod val="75000"/>
                  </a:schemeClr>
                </a:solidFill>
                <a:latin typeface="Nexa Bold" panose="02000000000000000000" pitchFamily="2" charset="0"/>
                <a:ea typeface="+mn-ea"/>
                <a:cs typeface="Arial" charset="0"/>
              </a:rPr>
              <a:t>1. Recepción de la invitación por parte del ente organizador </a:t>
            </a:r>
            <a:endParaRPr lang="es-ES" altLang="es-ES" sz="3600" b="1" dirty="0">
              <a:solidFill>
                <a:schemeClr val="accent1">
                  <a:lumMod val="75000"/>
                </a:schemeClr>
              </a:solidFill>
              <a:latin typeface="Nexa Bold" panose="02000000000000000000" pitchFamily="2" charset="0"/>
              <a:ea typeface="+mn-ea"/>
              <a:cs typeface="Arial" charset="0"/>
            </a:endParaRPr>
          </a:p>
        </p:txBody>
      </p:sp>
      <p:sp>
        <p:nvSpPr>
          <p:cNvPr id="3" name="2 Marcador de contenido">
            <a:extLst>
              <a:ext uri="{FF2B5EF4-FFF2-40B4-BE49-F238E27FC236}">
                <a16:creationId xmlns:a16="http://schemas.microsoft.com/office/drawing/2014/main" id="{AA23D9BE-1B99-8B47-B03D-D01660ECA701}"/>
              </a:ext>
            </a:extLst>
          </p:cNvPr>
          <p:cNvSpPr txBox="1">
            <a:spLocks/>
          </p:cNvSpPr>
          <p:nvPr/>
        </p:nvSpPr>
        <p:spPr>
          <a:xfrm>
            <a:off x="1269558" y="2485782"/>
            <a:ext cx="7636371" cy="391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r>
              <a:rPr lang="es-CR" altLang="es-ES" sz="1900" dirty="0">
                <a:latin typeface="Nexa Light" panose="02000000000000000000" pitchFamily="2" charset="0"/>
              </a:rPr>
              <a:t>Se debe investigar la atinencia del tema con las labores de la población a la cual se encuentra dirigida la actividad, se valora con las diferentes Unidades de Capacitación o Escuela Judicial </a:t>
            </a:r>
          </a:p>
          <a:p>
            <a:pPr marL="0" indent="0" algn="just">
              <a:buFont typeface="Arial" panose="020B0604020202020204" pitchFamily="34" charset="0"/>
              <a:buNone/>
              <a:defRPr/>
            </a:pPr>
            <a:endParaRPr lang="es-ES" altLang="es-ES" sz="1900" dirty="0">
              <a:latin typeface="Nexa Light" panose="02000000000000000000" pitchFamily="2" charset="0"/>
            </a:endParaRPr>
          </a:p>
          <a:p>
            <a:pPr algn="just">
              <a:defRPr/>
            </a:pPr>
            <a:r>
              <a:rPr lang="es-CR" altLang="es-ES" sz="1900" dirty="0">
                <a:latin typeface="Nexa Light" panose="02000000000000000000" pitchFamily="2" charset="0"/>
              </a:rPr>
              <a:t>En caso de ser de interés, se investiga el procedimiento de inscripción, requisitos y detalles que las personas interesadas requerirán para su matrícula</a:t>
            </a:r>
          </a:p>
          <a:p>
            <a:pPr marL="0" indent="0" algn="just">
              <a:buFont typeface="Arial" panose="020B0604020202020204" pitchFamily="34" charset="0"/>
              <a:buNone/>
              <a:defRPr/>
            </a:pPr>
            <a:endParaRPr lang="es-ES" altLang="es-ES" sz="1900" dirty="0">
              <a:latin typeface="Nexa Light" panose="02000000000000000000" pitchFamily="2" charset="0"/>
            </a:endParaRPr>
          </a:p>
          <a:p>
            <a:pPr algn="just">
              <a:defRPr/>
            </a:pPr>
            <a:r>
              <a:rPr lang="es-CR" altLang="es-ES" sz="1900" dirty="0">
                <a:latin typeface="Nexa Light" panose="02000000000000000000" pitchFamily="2" charset="0"/>
              </a:rPr>
              <a:t>Constatar si se cuenta con presupuesto para brindar algún tipo de beneficio</a:t>
            </a:r>
            <a:endParaRPr lang="es-ES" altLang="es-ES" sz="1900" dirty="0">
              <a:latin typeface="Nexa Light" panose="02000000000000000000" pitchFamily="2" charset="0"/>
            </a:endParaRPr>
          </a:p>
        </p:txBody>
      </p:sp>
      <p:pic>
        <p:nvPicPr>
          <p:cNvPr id="4" name="Imagen 3">
            <a:extLst>
              <a:ext uri="{FF2B5EF4-FFF2-40B4-BE49-F238E27FC236}">
                <a16:creationId xmlns:a16="http://schemas.microsoft.com/office/drawing/2014/main" id="{042B5A6D-56A5-3C47-A45D-9CDB5B1CB5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927" y="5714544"/>
            <a:ext cx="1731262" cy="564938"/>
          </a:xfrm>
          <a:prstGeom prst="rect">
            <a:avLst/>
          </a:prstGeom>
        </p:spPr>
      </p:pic>
      <p:pic>
        <p:nvPicPr>
          <p:cNvPr id="9" name="Gráfico 8">
            <a:extLst>
              <a:ext uri="{FF2B5EF4-FFF2-40B4-BE49-F238E27FC236}">
                <a16:creationId xmlns:a16="http://schemas.microsoft.com/office/drawing/2014/main" id="{2E138637-D171-C945-B917-397B5345AB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43101" y="3006826"/>
            <a:ext cx="1905002" cy="1905002"/>
          </a:xfrm>
          <a:prstGeom prst="rect">
            <a:avLst/>
          </a:prstGeom>
        </p:spPr>
      </p:pic>
    </p:spTree>
    <p:extLst>
      <p:ext uri="{BB962C8B-B14F-4D97-AF65-F5344CB8AC3E}">
        <p14:creationId xmlns:p14="http://schemas.microsoft.com/office/powerpoint/2010/main" val="1979453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77FA7A28-072F-7E4C-96CB-7AC147E132D9}"/>
              </a:ext>
            </a:extLst>
          </p:cNvPr>
          <p:cNvSpPr txBox="1">
            <a:spLocks/>
          </p:cNvSpPr>
          <p:nvPr/>
        </p:nvSpPr>
        <p:spPr>
          <a:xfrm>
            <a:off x="1033583" y="1180583"/>
            <a:ext cx="8229600" cy="4889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CR" altLang="es-ES" sz="3600" b="1" dirty="0">
                <a:solidFill>
                  <a:schemeClr val="accent1">
                    <a:lumMod val="75000"/>
                  </a:schemeClr>
                </a:solidFill>
                <a:latin typeface="Nexa Bold" panose="02000000000000000000" pitchFamily="2" charset="0"/>
                <a:ea typeface="+mn-ea"/>
                <a:cs typeface="Arial" charset="0"/>
              </a:rPr>
              <a:t>2. Permiso de divulgación</a:t>
            </a:r>
            <a:endParaRPr lang="es-ES" altLang="es-ES" sz="3600" b="1" dirty="0">
              <a:solidFill>
                <a:schemeClr val="accent1">
                  <a:lumMod val="75000"/>
                </a:schemeClr>
              </a:solidFill>
              <a:latin typeface="Nexa Bold" panose="02000000000000000000" pitchFamily="2" charset="0"/>
              <a:ea typeface="+mn-ea"/>
              <a:cs typeface="Arial" charset="0"/>
            </a:endParaRPr>
          </a:p>
        </p:txBody>
      </p:sp>
      <p:sp>
        <p:nvSpPr>
          <p:cNvPr id="3" name="2 Marcador de contenido">
            <a:extLst>
              <a:ext uri="{FF2B5EF4-FFF2-40B4-BE49-F238E27FC236}">
                <a16:creationId xmlns:a16="http://schemas.microsoft.com/office/drawing/2014/main" id="{04F54F9B-11E7-7D4C-98DA-ECB2287A96BE}"/>
              </a:ext>
            </a:extLst>
          </p:cNvPr>
          <p:cNvSpPr txBox="1">
            <a:spLocks/>
          </p:cNvSpPr>
          <p:nvPr/>
        </p:nvSpPr>
        <p:spPr>
          <a:xfrm>
            <a:off x="1377712" y="2162175"/>
            <a:ext cx="7885471" cy="2795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r>
              <a:rPr lang="es-CR" altLang="es-ES" sz="1900" dirty="0">
                <a:latin typeface="Nexa Light" panose="02000000000000000000" pitchFamily="2" charset="0"/>
              </a:rPr>
              <a:t>Se realiza un oficio con el fin de solicitar al Consejo Superior el permiso para divulgar la actividad, en el cual se incluyen los detalles de la convocatoria que sean de interés para el análisis y establecimiento de beneficios de acuerdo con las necesidades que se señalen por parte de la Escuela Judicial o Unidades de Capacitación. </a:t>
            </a:r>
          </a:p>
          <a:p>
            <a:pPr marL="0" indent="0" algn="just">
              <a:buFont typeface="Arial" panose="020B0604020202020204" pitchFamily="34" charset="0"/>
              <a:buNone/>
              <a:defRPr/>
            </a:pPr>
            <a:endParaRPr lang="es-CR" altLang="es-ES" sz="1900" dirty="0">
              <a:latin typeface="Nexa Light" panose="02000000000000000000" pitchFamily="2" charset="0"/>
            </a:endParaRPr>
          </a:p>
          <a:p>
            <a:pPr algn="just">
              <a:defRPr/>
            </a:pPr>
            <a:r>
              <a:rPr lang="es-CR" altLang="es-ES" sz="1900" dirty="0">
                <a:latin typeface="Nexa Light" panose="02000000000000000000" pitchFamily="2" charset="0"/>
              </a:rPr>
              <a:t>Si la actividad cuenta con presupuesto previamente aprobado, solamente se solicita el permiso de divulgación.</a:t>
            </a:r>
          </a:p>
        </p:txBody>
      </p:sp>
      <p:pic>
        <p:nvPicPr>
          <p:cNvPr id="4" name="Imagen 3">
            <a:extLst>
              <a:ext uri="{FF2B5EF4-FFF2-40B4-BE49-F238E27FC236}">
                <a16:creationId xmlns:a16="http://schemas.microsoft.com/office/drawing/2014/main" id="{3957E04B-B289-5D45-A459-53EAEB663A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927" y="5714544"/>
            <a:ext cx="1731262" cy="564938"/>
          </a:xfrm>
          <a:prstGeom prst="rect">
            <a:avLst/>
          </a:prstGeom>
        </p:spPr>
      </p:pic>
      <p:pic>
        <p:nvPicPr>
          <p:cNvPr id="6" name="Gráfico 5">
            <a:extLst>
              <a:ext uri="{FF2B5EF4-FFF2-40B4-BE49-F238E27FC236}">
                <a16:creationId xmlns:a16="http://schemas.microsoft.com/office/drawing/2014/main" id="{1B736CC4-8E31-2247-8E8D-B7A0035C13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66784" y="2566219"/>
            <a:ext cx="2064775" cy="2064775"/>
          </a:xfrm>
          <a:prstGeom prst="rect">
            <a:avLst/>
          </a:prstGeom>
        </p:spPr>
      </p:pic>
    </p:spTree>
    <p:extLst>
      <p:ext uri="{BB962C8B-B14F-4D97-AF65-F5344CB8AC3E}">
        <p14:creationId xmlns:p14="http://schemas.microsoft.com/office/powerpoint/2010/main" val="283091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1FDA8B3A-699C-794C-9AFC-A925F37B97FD}"/>
              </a:ext>
            </a:extLst>
          </p:cNvPr>
          <p:cNvSpPr txBox="1">
            <a:spLocks/>
          </p:cNvSpPr>
          <p:nvPr/>
        </p:nvSpPr>
        <p:spPr>
          <a:xfrm>
            <a:off x="1292942" y="1742938"/>
            <a:ext cx="8229600" cy="7858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CR" altLang="es-ES" sz="3600" b="1" dirty="0">
                <a:solidFill>
                  <a:schemeClr val="accent1">
                    <a:lumMod val="75000"/>
                  </a:schemeClr>
                </a:solidFill>
                <a:latin typeface="Nexa Bold" panose="02000000000000000000" pitchFamily="2" charset="0"/>
                <a:ea typeface="+mn-ea"/>
                <a:cs typeface="Arial" charset="0"/>
              </a:rPr>
              <a:t>3. Divulgación</a:t>
            </a:r>
            <a:endParaRPr lang="es-ES" altLang="es-ES" sz="3600" b="1" dirty="0">
              <a:solidFill>
                <a:schemeClr val="accent1">
                  <a:lumMod val="75000"/>
                </a:schemeClr>
              </a:solidFill>
              <a:latin typeface="Nexa Bold" panose="02000000000000000000" pitchFamily="2" charset="0"/>
              <a:ea typeface="+mn-ea"/>
              <a:cs typeface="Arial" charset="0"/>
            </a:endParaRPr>
          </a:p>
        </p:txBody>
      </p:sp>
      <p:sp>
        <p:nvSpPr>
          <p:cNvPr id="3" name="5 Marcador de contenido">
            <a:extLst>
              <a:ext uri="{FF2B5EF4-FFF2-40B4-BE49-F238E27FC236}">
                <a16:creationId xmlns:a16="http://schemas.microsoft.com/office/drawing/2014/main" id="{58AADD29-2296-BB46-AF63-AC493A1259E1}"/>
              </a:ext>
            </a:extLst>
          </p:cNvPr>
          <p:cNvSpPr txBox="1">
            <a:spLocks/>
          </p:cNvSpPr>
          <p:nvPr/>
        </p:nvSpPr>
        <p:spPr>
          <a:xfrm>
            <a:off x="1627240" y="2528751"/>
            <a:ext cx="7572419" cy="36718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r>
              <a:rPr lang="es-CR" altLang="es-ES" sz="1900" dirty="0">
                <a:latin typeface="Nexa Light" panose="02000000000000000000" pitchFamily="2" charset="0"/>
              </a:rPr>
              <a:t>Una vez que el Consejo Superior apruebe la divulgación de la actividad y defina los beneficios a otorgar, se procede a realizar la divulgación, para lo cual primeramente se realiza la invitación mediante el </a:t>
            </a:r>
            <a:r>
              <a:rPr lang="es-CR" altLang="es-ES" sz="1900" i="1" dirty="0">
                <a:latin typeface="Nexa Light" panose="02000000000000000000" pitchFamily="2" charset="0"/>
              </a:rPr>
              <a:t>Administrador de Becas</a:t>
            </a:r>
            <a:r>
              <a:rPr lang="es-CR" altLang="es-ES" sz="1900" dirty="0">
                <a:latin typeface="Nexa Light" panose="02000000000000000000" pitchFamily="2" charset="0"/>
              </a:rPr>
              <a:t>, posteriormente se divulga por medio de Protocolo y Relaciones Públicas. </a:t>
            </a:r>
          </a:p>
          <a:p>
            <a:pPr marL="0" indent="0" algn="just">
              <a:buFont typeface="Arial" panose="020B0604020202020204" pitchFamily="34" charset="0"/>
              <a:buNone/>
              <a:defRPr/>
            </a:pPr>
            <a:endParaRPr lang="es-CR" altLang="es-ES" sz="2000" dirty="0">
              <a:latin typeface="Century Gothic" panose="020B0502020202020204" pitchFamily="34" charset="0"/>
            </a:endParaRPr>
          </a:p>
          <a:p>
            <a:pPr algn="just">
              <a:buFont typeface="Arial" panose="020B0604020202020204" pitchFamily="34" charset="0"/>
              <a:buNone/>
              <a:defRPr/>
            </a:pPr>
            <a:endParaRPr lang="es-CR" altLang="es-ES" sz="2400" dirty="0"/>
          </a:p>
          <a:p>
            <a:pPr algn="just">
              <a:buFont typeface="Arial" panose="020B0604020202020204" pitchFamily="34" charset="0"/>
              <a:buNone/>
              <a:defRPr/>
            </a:pPr>
            <a:endParaRPr lang="es-ES" altLang="es-ES" sz="2400" dirty="0"/>
          </a:p>
        </p:txBody>
      </p:sp>
      <p:pic>
        <p:nvPicPr>
          <p:cNvPr id="4" name="Imagen 3">
            <a:extLst>
              <a:ext uri="{FF2B5EF4-FFF2-40B4-BE49-F238E27FC236}">
                <a16:creationId xmlns:a16="http://schemas.microsoft.com/office/drawing/2014/main" id="{35F721CB-EBD8-8F4A-A572-53D2F4D81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927" y="5714544"/>
            <a:ext cx="1731262" cy="564938"/>
          </a:xfrm>
          <a:prstGeom prst="rect">
            <a:avLst/>
          </a:prstGeom>
        </p:spPr>
      </p:pic>
      <p:pic>
        <p:nvPicPr>
          <p:cNvPr id="6" name="Gráfico 5">
            <a:extLst>
              <a:ext uri="{FF2B5EF4-FFF2-40B4-BE49-F238E27FC236}">
                <a16:creationId xmlns:a16="http://schemas.microsoft.com/office/drawing/2014/main" id="{9A85568B-80E6-984A-8E97-C221849E6D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56505" y="2483857"/>
            <a:ext cx="1880838" cy="1880838"/>
          </a:xfrm>
          <a:prstGeom prst="rect">
            <a:avLst/>
          </a:prstGeom>
        </p:spPr>
      </p:pic>
    </p:spTree>
    <p:extLst>
      <p:ext uri="{BB962C8B-B14F-4D97-AF65-F5344CB8AC3E}">
        <p14:creationId xmlns:p14="http://schemas.microsoft.com/office/powerpoint/2010/main" val="2808357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98534059-7A07-AE48-A829-AD63F795865C}"/>
              </a:ext>
            </a:extLst>
          </p:cNvPr>
          <p:cNvSpPr txBox="1">
            <a:spLocks/>
          </p:cNvSpPr>
          <p:nvPr/>
        </p:nvSpPr>
        <p:spPr>
          <a:xfrm>
            <a:off x="916549" y="1185194"/>
            <a:ext cx="943656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CR" altLang="es-ES" sz="3600" b="1" dirty="0">
                <a:solidFill>
                  <a:schemeClr val="accent1">
                    <a:lumMod val="75000"/>
                  </a:schemeClr>
                </a:solidFill>
                <a:latin typeface="Nexa Bold" panose="02000000000000000000" pitchFamily="2" charset="0"/>
                <a:ea typeface="+mn-ea"/>
                <a:cs typeface="Arial" charset="0"/>
              </a:rPr>
              <a:t>4. Inscripción de las personas participantes</a:t>
            </a:r>
            <a:endParaRPr lang="es-ES" altLang="es-ES" sz="3600" b="1" dirty="0">
              <a:solidFill>
                <a:schemeClr val="accent1">
                  <a:lumMod val="75000"/>
                </a:schemeClr>
              </a:solidFill>
              <a:latin typeface="Nexa Bold" panose="02000000000000000000" pitchFamily="2" charset="0"/>
              <a:ea typeface="+mn-ea"/>
              <a:cs typeface="Arial" charset="0"/>
            </a:endParaRPr>
          </a:p>
        </p:txBody>
      </p:sp>
      <p:sp>
        <p:nvSpPr>
          <p:cNvPr id="3" name="3 Marcador de texto">
            <a:extLst>
              <a:ext uri="{FF2B5EF4-FFF2-40B4-BE49-F238E27FC236}">
                <a16:creationId xmlns:a16="http://schemas.microsoft.com/office/drawing/2014/main" id="{CF0C0721-E5A9-1F49-9B9D-94AF44F5CF29}"/>
              </a:ext>
            </a:extLst>
          </p:cNvPr>
          <p:cNvSpPr txBox="1">
            <a:spLocks/>
          </p:cNvSpPr>
          <p:nvPr/>
        </p:nvSpPr>
        <p:spPr>
          <a:xfrm>
            <a:off x="1195928" y="1992974"/>
            <a:ext cx="4040187" cy="4603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R" altLang="es-ES" sz="2400" b="1" dirty="0">
                <a:solidFill>
                  <a:schemeClr val="accent2"/>
                </a:solidFill>
                <a:latin typeface="Avenir Heavy" panose="02000503020000020003" pitchFamily="2" charset="0"/>
              </a:rPr>
              <a:t>Interna</a:t>
            </a:r>
            <a:endParaRPr lang="es-ES" altLang="es-ES" sz="2400" b="1" dirty="0">
              <a:solidFill>
                <a:schemeClr val="accent2"/>
              </a:solidFill>
              <a:latin typeface="Avenir Heavy" panose="02000503020000020003" pitchFamily="2" charset="0"/>
            </a:endParaRPr>
          </a:p>
        </p:txBody>
      </p:sp>
      <p:sp>
        <p:nvSpPr>
          <p:cNvPr id="4" name="4 Marcador de contenido">
            <a:extLst>
              <a:ext uri="{FF2B5EF4-FFF2-40B4-BE49-F238E27FC236}">
                <a16:creationId xmlns:a16="http://schemas.microsoft.com/office/drawing/2014/main" id="{43B10448-A179-F345-A8D2-F87962663AE4}"/>
              </a:ext>
            </a:extLst>
          </p:cNvPr>
          <p:cNvSpPr txBox="1">
            <a:spLocks/>
          </p:cNvSpPr>
          <p:nvPr/>
        </p:nvSpPr>
        <p:spPr>
          <a:xfrm>
            <a:off x="1206130" y="2453349"/>
            <a:ext cx="3925888" cy="39512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900" indent="0" algn="just">
              <a:buFont typeface="Arial" panose="020B0604020202020204" pitchFamily="34" charset="0"/>
              <a:buNone/>
            </a:pPr>
            <a:r>
              <a:rPr lang="es-CR" altLang="es-ES" sz="1600" dirty="0">
                <a:latin typeface="Nexa Light" panose="02000000000000000000" pitchFamily="2" charset="0"/>
              </a:rPr>
              <a:t>El registro de personas interesadas es realizado por el Subproceso Gestión de la Capacitación. El registro debe contener los datos básicos de las personas interesadas en participar (nombre, apellidos, cédula), una vez finalizada la fecha límite de inscripción se debe proceder a confeccionar la nómina.</a:t>
            </a:r>
            <a:endParaRPr lang="es-ES" altLang="es-ES" sz="1600" dirty="0">
              <a:latin typeface="Nexa Light" panose="02000000000000000000" pitchFamily="2" charset="0"/>
            </a:endParaRPr>
          </a:p>
        </p:txBody>
      </p:sp>
      <p:sp>
        <p:nvSpPr>
          <p:cNvPr id="5" name="5 Marcador de texto">
            <a:extLst>
              <a:ext uri="{FF2B5EF4-FFF2-40B4-BE49-F238E27FC236}">
                <a16:creationId xmlns:a16="http://schemas.microsoft.com/office/drawing/2014/main" id="{101BDBFC-0730-5F4B-8F14-0E259FDC1070}"/>
              </a:ext>
            </a:extLst>
          </p:cNvPr>
          <p:cNvSpPr txBox="1">
            <a:spLocks/>
          </p:cNvSpPr>
          <p:nvPr/>
        </p:nvSpPr>
        <p:spPr>
          <a:xfrm>
            <a:off x="5349582" y="2006073"/>
            <a:ext cx="4041775" cy="4603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R" altLang="es-ES" sz="2400" b="1">
                <a:solidFill>
                  <a:schemeClr val="accent2"/>
                </a:solidFill>
                <a:latin typeface="Avenir Heavy" panose="02000503020000020003" pitchFamily="2" charset="0"/>
              </a:rPr>
              <a:t>Externa</a:t>
            </a:r>
            <a:endParaRPr lang="es-ES" altLang="es-ES" sz="2400" b="1">
              <a:solidFill>
                <a:schemeClr val="accent2"/>
              </a:solidFill>
              <a:latin typeface="Avenir Heavy" panose="02000503020000020003" pitchFamily="2" charset="0"/>
            </a:endParaRPr>
          </a:p>
        </p:txBody>
      </p:sp>
      <p:sp>
        <p:nvSpPr>
          <p:cNvPr id="6" name="6 Marcador de contenido">
            <a:extLst>
              <a:ext uri="{FF2B5EF4-FFF2-40B4-BE49-F238E27FC236}">
                <a16:creationId xmlns:a16="http://schemas.microsoft.com/office/drawing/2014/main" id="{B6E64CAF-6794-AF4E-82E8-EF0B0CA9A939}"/>
              </a:ext>
            </a:extLst>
          </p:cNvPr>
          <p:cNvSpPr txBox="1">
            <a:spLocks/>
          </p:cNvSpPr>
          <p:nvPr/>
        </p:nvSpPr>
        <p:spPr>
          <a:xfrm>
            <a:off x="5444985" y="2466448"/>
            <a:ext cx="4041775" cy="49291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900" indent="0" algn="just">
              <a:buFont typeface="Arial" panose="020B0604020202020204" pitchFamily="34" charset="0"/>
              <a:buNone/>
            </a:pPr>
            <a:r>
              <a:rPr lang="es-CR" altLang="es-ES" sz="1600" dirty="0">
                <a:latin typeface="Nexa Light" panose="02000000000000000000" pitchFamily="2" charset="0"/>
              </a:rPr>
              <a:t>La inscripción se realiza directamente con el ente organizador, generalmente vía internet. Se debe solicitar a las personas servidoras judiciales interesadas que informen a este Subproceso cuando se les comunique que han sido aceptadas. En caso de no recibir la información por parte de las personas interesadas, una vez finalizada la inscripción se debe solicitar al ente organizador el nombre de las personas que fueron admitidas o seleccionadas, a partir de la lista que se proporcione se genera la nómina.</a:t>
            </a:r>
            <a:endParaRPr lang="es-ES" altLang="es-ES" sz="1600" dirty="0">
              <a:latin typeface="Nexa Light" panose="02000000000000000000" pitchFamily="2" charset="0"/>
            </a:endParaRPr>
          </a:p>
        </p:txBody>
      </p:sp>
      <p:pic>
        <p:nvPicPr>
          <p:cNvPr id="7" name="Imagen 6">
            <a:extLst>
              <a:ext uri="{FF2B5EF4-FFF2-40B4-BE49-F238E27FC236}">
                <a16:creationId xmlns:a16="http://schemas.microsoft.com/office/drawing/2014/main" id="{7079A0BC-3435-1341-9BB0-F55DD8946A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927" y="5714544"/>
            <a:ext cx="1731262" cy="564938"/>
          </a:xfrm>
          <a:prstGeom prst="rect">
            <a:avLst/>
          </a:prstGeom>
        </p:spPr>
      </p:pic>
      <p:pic>
        <p:nvPicPr>
          <p:cNvPr id="9" name="Gráfico 8">
            <a:extLst>
              <a:ext uri="{FF2B5EF4-FFF2-40B4-BE49-F238E27FC236}">
                <a16:creationId xmlns:a16="http://schemas.microsoft.com/office/drawing/2014/main" id="{F5E8D82F-ED3A-7C42-AE90-8A002FDC3E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71736" y="2790907"/>
            <a:ext cx="1850605" cy="1850605"/>
          </a:xfrm>
          <a:prstGeom prst="rect">
            <a:avLst/>
          </a:prstGeom>
        </p:spPr>
      </p:pic>
    </p:spTree>
    <p:extLst>
      <p:ext uri="{BB962C8B-B14F-4D97-AF65-F5344CB8AC3E}">
        <p14:creationId xmlns:p14="http://schemas.microsoft.com/office/powerpoint/2010/main" val="2461564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E2DB2BF6-7BCA-6841-AAAB-ABD395DFDC38}"/>
              </a:ext>
            </a:extLst>
          </p:cNvPr>
          <p:cNvSpPr txBox="1">
            <a:spLocks/>
          </p:cNvSpPr>
          <p:nvPr/>
        </p:nvSpPr>
        <p:spPr>
          <a:xfrm>
            <a:off x="1150288" y="1077138"/>
            <a:ext cx="8229600" cy="5699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CR" altLang="es-ES" sz="3600" b="1" dirty="0">
                <a:solidFill>
                  <a:schemeClr val="accent1">
                    <a:lumMod val="75000"/>
                  </a:schemeClr>
                </a:solidFill>
                <a:latin typeface="Nexa Bold" panose="02000000000000000000" pitchFamily="2" charset="0"/>
                <a:ea typeface="+mn-ea"/>
                <a:cs typeface="Arial" charset="0"/>
              </a:rPr>
              <a:t>5. Nómina</a:t>
            </a:r>
            <a:endParaRPr lang="es-ES" altLang="es-ES" sz="3600" b="1" dirty="0">
              <a:solidFill>
                <a:schemeClr val="accent1">
                  <a:lumMod val="75000"/>
                </a:schemeClr>
              </a:solidFill>
              <a:latin typeface="Nexa Bold" panose="02000000000000000000" pitchFamily="2" charset="0"/>
              <a:ea typeface="+mn-ea"/>
              <a:cs typeface="Arial" charset="0"/>
            </a:endParaRPr>
          </a:p>
        </p:txBody>
      </p:sp>
      <p:sp>
        <p:nvSpPr>
          <p:cNvPr id="3" name="2 Marcador de contenido">
            <a:extLst>
              <a:ext uri="{FF2B5EF4-FFF2-40B4-BE49-F238E27FC236}">
                <a16:creationId xmlns:a16="http://schemas.microsoft.com/office/drawing/2014/main" id="{25D04435-E6ED-464A-B799-2C9539D30390}"/>
              </a:ext>
            </a:extLst>
          </p:cNvPr>
          <p:cNvSpPr txBox="1">
            <a:spLocks/>
          </p:cNvSpPr>
          <p:nvPr/>
        </p:nvSpPr>
        <p:spPr>
          <a:xfrm>
            <a:off x="1458113" y="1753520"/>
            <a:ext cx="7351932" cy="45259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r>
              <a:rPr lang="es-CR" altLang="es-ES" sz="1800" dirty="0">
                <a:latin typeface="Nexa Light" panose="02000000000000000000" pitchFamily="2" charset="0"/>
              </a:rPr>
              <a:t>En la nómina se deben incluir todas las personas interesadas en participar que cumplan con los requisitos establecidos en el artículo 16 del </a:t>
            </a:r>
            <a:r>
              <a:rPr lang="es-CR" altLang="es-ES" sz="1800" i="1" dirty="0">
                <a:latin typeface="Nexa Light" panose="02000000000000000000" pitchFamily="2" charset="0"/>
              </a:rPr>
              <a:t>Reglamento de Becas y permisos de estudio para el personal del Poder Judicial </a:t>
            </a:r>
            <a:r>
              <a:rPr lang="es-CR" altLang="es-ES" sz="1800" dirty="0">
                <a:latin typeface="Nexa Light" panose="02000000000000000000" pitchFamily="2" charset="0"/>
              </a:rPr>
              <a:t>y que pertenezcan al programa presupuestario que cuente con recursos asignados</a:t>
            </a:r>
            <a:endParaRPr lang="es-CR" altLang="es-ES" sz="1800" i="1" dirty="0">
              <a:latin typeface="Nexa Light" panose="02000000000000000000" pitchFamily="2" charset="0"/>
            </a:endParaRPr>
          </a:p>
          <a:p>
            <a:pPr marL="0" indent="0" algn="just">
              <a:buFont typeface="Arial" panose="020B0604020202020204" pitchFamily="34" charset="0"/>
              <a:buNone/>
              <a:defRPr/>
            </a:pPr>
            <a:endParaRPr lang="es-CR" altLang="es-ES" sz="1800" i="1" dirty="0">
              <a:latin typeface="Nexa Light" panose="02000000000000000000" pitchFamily="2" charset="0"/>
            </a:endParaRPr>
          </a:p>
          <a:p>
            <a:pPr algn="just">
              <a:defRPr/>
            </a:pPr>
            <a:r>
              <a:rPr lang="es-CR" altLang="es-ES" sz="1800" dirty="0">
                <a:latin typeface="Nexa Light" panose="02000000000000000000" pitchFamily="2" charset="0"/>
              </a:rPr>
              <a:t>La nómina la elabora este Subproceso y se incluyen los siguientes datos para cada persona. </a:t>
            </a:r>
          </a:p>
          <a:p>
            <a:pPr algn="just">
              <a:defRPr/>
            </a:pPr>
            <a:endParaRPr lang="es-CR" altLang="es-ES" sz="1600" dirty="0">
              <a:latin typeface="Century Gothic" panose="020B0502020202020204" pitchFamily="34" charset="0"/>
            </a:endParaRPr>
          </a:p>
          <a:p>
            <a:pPr marL="0" indent="0" algn="just">
              <a:buFont typeface="Arial" panose="020B0604020202020204" pitchFamily="34" charset="0"/>
              <a:buNone/>
              <a:defRPr/>
            </a:pPr>
            <a:endParaRPr lang="es-CR" altLang="es-ES" sz="1600" dirty="0">
              <a:latin typeface="Century Gothic" panose="020B0502020202020204" pitchFamily="34" charset="0"/>
            </a:endParaRPr>
          </a:p>
          <a:p>
            <a:pPr marL="0" indent="0" algn="just">
              <a:buFont typeface="Arial" panose="020B0604020202020204" pitchFamily="34" charset="0"/>
              <a:buNone/>
              <a:defRPr/>
            </a:pPr>
            <a:endParaRPr lang="es-CR" altLang="es-ES" sz="1600" dirty="0">
              <a:latin typeface="Century Gothic" panose="020B0502020202020204" pitchFamily="34" charset="0"/>
            </a:endParaRPr>
          </a:p>
          <a:p>
            <a:pPr marL="0" indent="0" algn="just">
              <a:buFont typeface="Arial" panose="020B0604020202020204" pitchFamily="34" charset="0"/>
              <a:buNone/>
              <a:defRPr/>
            </a:pPr>
            <a:endParaRPr lang="es-CR" altLang="es-ES" sz="1600" dirty="0">
              <a:latin typeface="Century Gothic" panose="020B0502020202020204" pitchFamily="34" charset="0"/>
            </a:endParaRPr>
          </a:p>
          <a:p>
            <a:pPr marL="0" indent="0" algn="just">
              <a:buFont typeface="Arial" panose="020B0604020202020204" pitchFamily="34" charset="0"/>
              <a:buNone/>
              <a:defRPr/>
            </a:pPr>
            <a:endParaRPr lang="es-CR" altLang="es-ES" sz="1600" dirty="0">
              <a:latin typeface="Century Gothic" panose="020B0502020202020204" pitchFamily="34" charset="0"/>
            </a:endParaRPr>
          </a:p>
          <a:p>
            <a:pPr>
              <a:buFont typeface="Arial" panose="020B0604020202020204" pitchFamily="34" charset="0"/>
              <a:buNone/>
              <a:defRPr/>
            </a:pPr>
            <a:endParaRPr lang="es-ES" altLang="es-ES" sz="1800" dirty="0">
              <a:latin typeface="Century Gothic" panose="020B0502020202020204" pitchFamily="34" charset="0"/>
            </a:endParaRPr>
          </a:p>
          <a:p>
            <a:pPr>
              <a:defRPr/>
            </a:pPr>
            <a:endParaRPr lang="es-ES" altLang="es-ES" dirty="0"/>
          </a:p>
        </p:txBody>
      </p:sp>
      <p:graphicFrame>
        <p:nvGraphicFramePr>
          <p:cNvPr id="4" name="Tabla 3">
            <a:extLst>
              <a:ext uri="{FF2B5EF4-FFF2-40B4-BE49-F238E27FC236}">
                <a16:creationId xmlns:a16="http://schemas.microsoft.com/office/drawing/2014/main" id="{B0D278FF-F543-8C48-97CD-638E12131599}"/>
              </a:ext>
            </a:extLst>
          </p:cNvPr>
          <p:cNvGraphicFramePr>
            <a:graphicFrameLocks noGrp="1"/>
          </p:cNvGraphicFramePr>
          <p:nvPr>
            <p:extLst>
              <p:ext uri="{D42A27DB-BD31-4B8C-83A1-F6EECF244321}">
                <p14:modId xmlns:p14="http://schemas.microsoft.com/office/powerpoint/2010/main" val="2164425048"/>
              </p:ext>
            </p:extLst>
          </p:nvPr>
        </p:nvGraphicFramePr>
        <p:xfrm>
          <a:off x="1777895" y="4366592"/>
          <a:ext cx="9210806" cy="1131888"/>
        </p:xfrm>
        <a:graphic>
          <a:graphicData uri="http://schemas.openxmlformats.org/drawingml/2006/table">
            <a:tbl>
              <a:tblPr>
                <a:effectLst>
                  <a:outerShdw blurRad="50800" dist="38100" dir="5400000" algn="t" rotWithShape="0">
                    <a:prstClr val="black">
                      <a:alpha val="40000"/>
                    </a:prstClr>
                  </a:outerShdw>
                </a:effectLst>
                <a:tableStyleId>{327F97BB-C833-4FB7-BDE5-3F7075034690}</a:tableStyleId>
              </a:tblPr>
              <a:tblGrid>
                <a:gridCol w="822592">
                  <a:extLst>
                    <a:ext uri="{9D8B030D-6E8A-4147-A177-3AD203B41FA5}">
                      <a16:colId xmlns:a16="http://schemas.microsoft.com/office/drawing/2014/main" val="3837309326"/>
                    </a:ext>
                  </a:extLst>
                </a:gridCol>
                <a:gridCol w="707465">
                  <a:extLst>
                    <a:ext uri="{9D8B030D-6E8A-4147-A177-3AD203B41FA5}">
                      <a16:colId xmlns:a16="http://schemas.microsoft.com/office/drawing/2014/main" val="4147379859"/>
                    </a:ext>
                  </a:extLst>
                </a:gridCol>
                <a:gridCol w="921690">
                  <a:extLst>
                    <a:ext uri="{9D8B030D-6E8A-4147-A177-3AD203B41FA5}">
                      <a16:colId xmlns:a16="http://schemas.microsoft.com/office/drawing/2014/main" val="1214917750"/>
                    </a:ext>
                  </a:extLst>
                </a:gridCol>
                <a:gridCol w="844882">
                  <a:extLst>
                    <a:ext uri="{9D8B030D-6E8A-4147-A177-3AD203B41FA5}">
                      <a16:colId xmlns:a16="http://schemas.microsoft.com/office/drawing/2014/main" val="339809295"/>
                    </a:ext>
                  </a:extLst>
                </a:gridCol>
                <a:gridCol w="614460">
                  <a:extLst>
                    <a:ext uri="{9D8B030D-6E8A-4147-A177-3AD203B41FA5}">
                      <a16:colId xmlns:a16="http://schemas.microsoft.com/office/drawing/2014/main" val="3858446256"/>
                    </a:ext>
                  </a:extLst>
                </a:gridCol>
                <a:gridCol w="691268">
                  <a:extLst>
                    <a:ext uri="{9D8B030D-6E8A-4147-A177-3AD203B41FA5}">
                      <a16:colId xmlns:a16="http://schemas.microsoft.com/office/drawing/2014/main" val="1490926021"/>
                    </a:ext>
                  </a:extLst>
                </a:gridCol>
                <a:gridCol w="921690">
                  <a:extLst>
                    <a:ext uri="{9D8B030D-6E8A-4147-A177-3AD203B41FA5}">
                      <a16:colId xmlns:a16="http://schemas.microsoft.com/office/drawing/2014/main" val="4031815759"/>
                    </a:ext>
                  </a:extLst>
                </a:gridCol>
                <a:gridCol w="1075305">
                  <a:extLst>
                    <a:ext uri="{9D8B030D-6E8A-4147-A177-3AD203B41FA5}">
                      <a16:colId xmlns:a16="http://schemas.microsoft.com/office/drawing/2014/main" val="1308473870"/>
                    </a:ext>
                  </a:extLst>
                </a:gridCol>
                <a:gridCol w="1020882">
                  <a:extLst>
                    <a:ext uri="{9D8B030D-6E8A-4147-A177-3AD203B41FA5}">
                      <a16:colId xmlns:a16="http://schemas.microsoft.com/office/drawing/2014/main" val="4203993323"/>
                    </a:ext>
                  </a:extLst>
                </a:gridCol>
                <a:gridCol w="1590572">
                  <a:extLst>
                    <a:ext uri="{9D8B030D-6E8A-4147-A177-3AD203B41FA5}">
                      <a16:colId xmlns:a16="http://schemas.microsoft.com/office/drawing/2014/main" val="2465596919"/>
                    </a:ext>
                  </a:extLst>
                </a:gridCol>
              </a:tblGrid>
              <a:tr h="1131888">
                <a:tc>
                  <a:txBody>
                    <a:bodyPr/>
                    <a:lstStyle/>
                    <a:p>
                      <a:pPr algn="ctr" fontAlgn="ctr"/>
                      <a:r>
                        <a:rPr lang="es-ES" sz="1100" u="none" strike="noStrike" dirty="0">
                          <a:effectLst/>
                          <a:latin typeface="Nexa Light" panose="02000000000000000000" pitchFamily="2" charset="0"/>
                        </a:rPr>
                        <a:t>Nombre</a:t>
                      </a:r>
                      <a:endParaRPr lang="es-ES" sz="1100" b="1" i="0" u="none" strike="noStrike" dirty="0">
                        <a:solidFill>
                          <a:srgbClr val="000000"/>
                        </a:solidFill>
                        <a:effectLst/>
                        <a:latin typeface="Nexa Light" panose="02000000000000000000" pitchFamily="2" charset="0"/>
                      </a:endParaRPr>
                    </a:p>
                  </a:txBody>
                  <a:tcPr marL="4263" marR="4263" marT="4266"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ES" sz="1100" u="none" strike="noStrike" dirty="0">
                          <a:effectLst/>
                          <a:latin typeface="Nexa Light" panose="02000000000000000000" pitchFamily="2" charset="0"/>
                        </a:rPr>
                        <a:t>Cédula</a:t>
                      </a:r>
                      <a:endParaRPr lang="es-ES" sz="1100" b="1" i="0" u="none" strike="noStrike" dirty="0">
                        <a:solidFill>
                          <a:srgbClr val="000000"/>
                        </a:solidFill>
                        <a:effectLst/>
                        <a:latin typeface="Nexa Light" panose="02000000000000000000" pitchFamily="2" charset="0"/>
                      </a:endParaRPr>
                    </a:p>
                  </a:txBody>
                  <a:tcPr marL="4263" marR="4263" marT="4266"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ES" sz="1100" u="none" strike="noStrike" dirty="0">
                          <a:effectLst/>
                          <a:latin typeface="Nexa Light" panose="02000000000000000000" pitchFamily="2" charset="0"/>
                        </a:rPr>
                        <a:t>Puesto en Propiedad</a:t>
                      </a:r>
                      <a:endParaRPr lang="es-ES" sz="1100" b="1" i="0" u="none" strike="noStrike" dirty="0">
                        <a:solidFill>
                          <a:srgbClr val="000000"/>
                        </a:solidFill>
                        <a:effectLst/>
                        <a:latin typeface="Nexa Light" panose="02000000000000000000" pitchFamily="2" charset="0"/>
                      </a:endParaRPr>
                    </a:p>
                  </a:txBody>
                  <a:tcPr marL="4263" marR="4263" marT="4266"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CR" sz="1100" u="none" strike="noStrike" dirty="0">
                          <a:effectLst/>
                          <a:latin typeface="Nexa Light" panose="02000000000000000000" pitchFamily="2" charset="0"/>
                        </a:rPr>
                        <a:t>Oficina Judicial Puesto En Propiedad</a:t>
                      </a:r>
                      <a:endParaRPr lang="es-CR" sz="1100" b="1" i="0" u="none" strike="noStrike" dirty="0">
                        <a:solidFill>
                          <a:srgbClr val="000000"/>
                        </a:solidFill>
                        <a:effectLst/>
                        <a:latin typeface="Nexa Light" panose="02000000000000000000" pitchFamily="2" charset="0"/>
                      </a:endParaRPr>
                    </a:p>
                  </a:txBody>
                  <a:tcPr marL="4263" marR="4263" marT="4266"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ES" sz="1100" u="none" strike="noStrike" dirty="0">
                          <a:effectLst/>
                          <a:latin typeface="Nexa Light" panose="02000000000000000000" pitchFamily="2" charset="0"/>
                        </a:rPr>
                        <a:t>Puesto Actual</a:t>
                      </a:r>
                      <a:endParaRPr lang="es-ES" sz="1100" b="1" i="0" u="none" strike="noStrike" dirty="0">
                        <a:solidFill>
                          <a:srgbClr val="000000"/>
                        </a:solidFill>
                        <a:effectLst/>
                        <a:latin typeface="Nexa Light" panose="02000000000000000000" pitchFamily="2" charset="0"/>
                      </a:endParaRPr>
                    </a:p>
                  </a:txBody>
                  <a:tcPr marL="4263" marR="4263" marT="4266"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ES" sz="1100" u="none" strike="noStrike" dirty="0">
                          <a:effectLst/>
                          <a:latin typeface="Nexa Light" panose="02000000000000000000" pitchFamily="2" charset="0"/>
                        </a:rPr>
                        <a:t>Oficina Judicial Actual</a:t>
                      </a:r>
                      <a:endParaRPr lang="es-ES" sz="1100" b="1" i="0" u="none" strike="noStrike" dirty="0">
                        <a:solidFill>
                          <a:srgbClr val="000000"/>
                        </a:solidFill>
                        <a:effectLst/>
                        <a:latin typeface="Nexa Light" panose="02000000000000000000" pitchFamily="2" charset="0"/>
                      </a:endParaRPr>
                    </a:p>
                  </a:txBody>
                  <a:tcPr marL="4263" marR="4263" marT="4266"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ES" sz="1100" u="none" strike="noStrike" dirty="0">
                          <a:effectLst/>
                          <a:latin typeface="Nexa Light" panose="02000000000000000000" pitchFamily="2" charset="0"/>
                        </a:rPr>
                        <a:t>Fecha Propiedad como Profesional </a:t>
                      </a:r>
                      <a:endParaRPr lang="es-ES" sz="1100" b="1" i="0" u="none" strike="noStrike" dirty="0">
                        <a:solidFill>
                          <a:srgbClr val="000000"/>
                        </a:solidFill>
                        <a:effectLst/>
                        <a:latin typeface="Nexa Light" panose="02000000000000000000" pitchFamily="2" charset="0"/>
                      </a:endParaRPr>
                    </a:p>
                  </a:txBody>
                  <a:tcPr marL="4263" marR="4263" marT="4266"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CR" sz="1100" u="none" strike="noStrike" dirty="0">
                          <a:effectLst/>
                          <a:latin typeface="Nexa Light" panose="02000000000000000000" pitchFamily="2" charset="0"/>
                        </a:rPr>
                        <a:t>Anuales Cancelados a setiembre de 2018</a:t>
                      </a:r>
                      <a:endParaRPr lang="es-CR" sz="1100" b="1" i="0" u="none" strike="noStrike" dirty="0">
                        <a:solidFill>
                          <a:srgbClr val="000000"/>
                        </a:solidFill>
                        <a:effectLst/>
                        <a:latin typeface="Nexa Light" panose="02000000000000000000" pitchFamily="2" charset="0"/>
                      </a:endParaRPr>
                    </a:p>
                  </a:txBody>
                  <a:tcPr marL="4263" marR="4263" marT="4266"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ES" sz="1100" u="none" strike="noStrike" dirty="0">
                          <a:effectLst/>
                          <a:latin typeface="Nexa Light" panose="02000000000000000000" pitchFamily="2" charset="0"/>
                        </a:rPr>
                        <a:t>Disfrute de Becas Anteriores</a:t>
                      </a:r>
                      <a:endParaRPr lang="es-ES" sz="1100" b="1" i="0" u="none" strike="noStrike" dirty="0">
                        <a:solidFill>
                          <a:srgbClr val="000000"/>
                        </a:solidFill>
                        <a:effectLst/>
                        <a:latin typeface="Nexa Light" panose="02000000000000000000" pitchFamily="2" charset="0"/>
                      </a:endParaRPr>
                    </a:p>
                  </a:txBody>
                  <a:tcPr marL="4263" marR="4263" marT="4266"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CR" sz="1100" u="none" strike="noStrike" dirty="0">
                          <a:effectLst/>
                          <a:latin typeface="Nexa Light" panose="02000000000000000000" pitchFamily="2" charset="0"/>
                        </a:rPr>
                        <a:t>Quejas o Sanciones en Inspección Judicial</a:t>
                      </a:r>
                      <a:endParaRPr lang="es-CR" sz="1100" b="1" i="0" u="none" strike="noStrike" dirty="0">
                        <a:solidFill>
                          <a:srgbClr val="000000"/>
                        </a:solidFill>
                        <a:effectLst/>
                        <a:latin typeface="Nexa Light" panose="02000000000000000000" pitchFamily="2" charset="0"/>
                      </a:endParaRPr>
                    </a:p>
                  </a:txBody>
                  <a:tcPr marL="4263" marR="4263" marT="4266"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50456427"/>
                  </a:ext>
                </a:extLst>
              </a:tr>
            </a:tbl>
          </a:graphicData>
        </a:graphic>
      </p:graphicFrame>
      <p:pic>
        <p:nvPicPr>
          <p:cNvPr id="5" name="Imagen 4">
            <a:extLst>
              <a:ext uri="{FF2B5EF4-FFF2-40B4-BE49-F238E27FC236}">
                <a16:creationId xmlns:a16="http://schemas.microsoft.com/office/drawing/2014/main" id="{7BDEBD38-17C3-1C4D-B7E5-330C971ECC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927" y="5714544"/>
            <a:ext cx="1731262" cy="564938"/>
          </a:xfrm>
          <a:prstGeom prst="rect">
            <a:avLst/>
          </a:prstGeom>
        </p:spPr>
      </p:pic>
      <p:pic>
        <p:nvPicPr>
          <p:cNvPr id="10" name="Gráfico 9">
            <a:extLst>
              <a:ext uri="{FF2B5EF4-FFF2-40B4-BE49-F238E27FC236}">
                <a16:creationId xmlns:a16="http://schemas.microsoft.com/office/drawing/2014/main" id="{F9D3899B-A800-3542-8749-D1DD94F2AB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42355" y="1908313"/>
            <a:ext cx="2108188" cy="2108188"/>
          </a:xfrm>
          <a:prstGeom prst="rect">
            <a:avLst/>
          </a:prstGeom>
        </p:spPr>
      </p:pic>
    </p:spTree>
    <p:extLst>
      <p:ext uri="{BB962C8B-B14F-4D97-AF65-F5344CB8AC3E}">
        <p14:creationId xmlns:p14="http://schemas.microsoft.com/office/powerpoint/2010/main" val="1827869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09E0E557-DD2C-AA49-B06D-C3E4FF796BDE}"/>
              </a:ext>
            </a:extLst>
          </p:cNvPr>
          <p:cNvSpPr txBox="1">
            <a:spLocks/>
          </p:cNvSpPr>
          <p:nvPr/>
        </p:nvSpPr>
        <p:spPr>
          <a:xfrm>
            <a:off x="1257631" y="2277817"/>
            <a:ext cx="7393388" cy="25182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CR" altLang="es-ES" sz="1800" dirty="0">
                <a:latin typeface="Nexa Light" panose="02000000000000000000" pitchFamily="2" charset="0"/>
              </a:rPr>
              <a:t>Finalizada la nómina, esta deberá remitirse por medio de oficio para análisis del Consejo de Personal, junto al acuerdo del Consejo Superior en el que se autorizó la divulgación y se establecieron los beneficios.</a:t>
            </a:r>
            <a:endParaRPr lang="es-ES" altLang="es-ES" sz="1800" dirty="0">
              <a:latin typeface="Nexa Light" panose="02000000000000000000" pitchFamily="2" charset="0"/>
            </a:endParaRPr>
          </a:p>
          <a:p>
            <a:pPr algn="just"/>
            <a:endParaRPr lang="es-CR" altLang="es-ES" sz="1800" dirty="0">
              <a:latin typeface="Nexa Light" panose="02000000000000000000" pitchFamily="2" charset="0"/>
            </a:endParaRPr>
          </a:p>
          <a:p>
            <a:pPr algn="just"/>
            <a:r>
              <a:rPr lang="es-CR" altLang="es-ES" sz="1800" dirty="0">
                <a:latin typeface="Nexa Light" panose="02000000000000000000" pitchFamily="2" charset="0"/>
              </a:rPr>
              <a:t>El Consejo de Personal remitirá la recomendación directamente al Consejo Superior y la Secretaría de la Corte.</a:t>
            </a:r>
          </a:p>
        </p:txBody>
      </p:sp>
      <p:sp>
        <p:nvSpPr>
          <p:cNvPr id="3" name="Título 1">
            <a:extLst>
              <a:ext uri="{FF2B5EF4-FFF2-40B4-BE49-F238E27FC236}">
                <a16:creationId xmlns:a16="http://schemas.microsoft.com/office/drawing/2014/main" id="{13448356-F091-0440-8172-B79EEEF3CEE9}"/>
              </a:ext>
            </a:extLst>
          </p:cNvPr>
          <p:cNvSpPr txBox="1">
            <a:spLocks/>
          </p:cNvSpPr>
          <p:nvPr/>
        </p:nvSpPr>
        <p:spPr>
          <a:xfrm>
            <a:off x="1257631" y="1558680"/>
            <a:ext cx="8229600" cy="5032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CR" altLang="es-ES" sz="3600" b="1" dirty="0">
                <a:solidFill>
                  <a:schemeClr val="accent1">
                    <a:lumMod val="75000"/>
                  </a:schemeClr>
                </a:solidFill>
                <a:latin typeface="Nexa Bold" panose="02000000000000000000" pitchFamily="2" charset="0"/>
                <a:cs typeface="Arial" charset="0"/>
              </a:rPr>
              <a:t>5. Nómina</a:t>
            </a:r>
            <a:endParaRPr lang="es-ES" sz="3600" b="1" dirty="0">
              <a:solidFill>
                <a:schemeClr val="accent1">
                  <a:lumMod val="75000"/>
                </a:schemeClr>
              </a:solidFill>
              <a:latin typeface="Nexa Bold" panose="02000000000000000000" pitchFamily="2" charset="0"/>
              <a:ea typeface="+mn-ea"/>
              <a:cs typeface="Arial" charset="0"/>
            </a:endParaRPr>
          </a:p>
        </p:txBody>
      </p:sp>
      <p:pic>
        <p:nvPicPr>
          <p:cNvPr id="4" name="Imagen 3">
            <a:extLst>
              <a:ext uri="{FF2B5EF4-FFF2-40B4-BE49-F238E27FC236}">
                <a16:creationId xmlns:a16="http://schemas.microsoft.com/office/drawing/2014/main" id="{BBF2A0DE-7AFC-CF49-A9C7-C337495FC9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927" y="5714544"/>
            <a:ext cx="1731262" cy="564938"/>
          </a:xfrm>
          <a:prstGeom prst="rect">
            <a:avLst/>
          </a:prstGeom>
        </p:spPr>
      </p:pic>
      <p:pic>
        <p:nvPicPr>
          <p:cNvPr id="6" name="Gráfico 5">
            <a:extLst>
              <a:ext uri="{FF2B5EF4-FFF2-40B4-BE49-F238E27FC236}">
                <a16:creationId xmlns:a16="http://schemas.microsoft.com/office/drawing/2014/main" id="{F9413854-0232-1941-A0A7-BC8BC99EE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07609" y="2277817"/>
            <a:ext cx="2091193" cy="2091193"/>
          </a:xfrm>
          <a:prstGeom prst="rect">
            <a:avLst/>
          </a:prstGeom>
        </p:spPr>
      </p:pic>
    </p:spTree>
    <p:extLst>
      <p:ext uri="{BB962C8B-B14F-4D97-AF65-F5344CB8AC3E}">
        <p14:creationId xmlns:p14="http://schemas.microsoft.com/office/powerpoint/2010/main" val="1307812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21ACA557-5631-0741-970A-1D6A775B5BB0}"/>
              </a:ext>
            </a:extLst>
          </p:cNvPr>
          <p:cNvSpPr txBox="1">
            <a:spLocks/>
          </p:cNvSpPr>
          <p:nvPr/>
        </p:nvSpPr>
        <p:spPr>
          <a:xfrm>
            <a:off x="1360998" y="1440482"/>
            <a:ext cx="9063162" cy="6318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CR" altLang="es-ES" sz="3600" b="1" dirty="0">
                <a:solidFill>
                  <a:schemeClr val="accent1">
                    <a:lumMod val="75000"/>
                  </a:schemeClr>
                </a:solidFill>
                <a:latin typeface="Nexa Bold" panose="02000000000000000000" pitchFamily="2" charset="0"/>
                <a:ea typeface="+mn-ea"/>
                <a:cs typeface="Arial" charset="0"/>
              </a:rPr>
              <a:t>6. Selección de personas participantes</a:t>
            </a:r>
            <a:endParaRPr lang="es-ES" altLang="es-ES" sz="3600" b="1" dirty="0">
              <a:solidFill>
                <a:schemeClr val="accent1">
                  <a:lumMod val="75000"/>
                </a:schemeClr>
              </a:solidFill>
              <a:latin typeface="Nexa Bold" panose="02000000000000000000" pitchFamily="2" charset="0"/>
              <a:ea typeface="+mn-ea"/>
              <a:cs typeface="Arial" charset="0"/>
            </a:endParaRPr>
          </a:p>
        </p:txBody>
      </p:sp>
      <p:sp>
        <p:nvSpPr>
          <p:cNvPr id="3" name="2 Marcador de contenido">
            <a:extLst>
              <a:ext uri="{FF2B5EF4-FFF2-40B4-BE49-F238E27FC236}">
                <a16:creationId xmlns:a16="http://schemas.microsoft.com/office/drawing/2014/main" id="{219DF9D2-CB5E-6143-91AF-6A47037EEBF3}"/>
              </a:ext>
            </a:extLst>
          </p:cNvPr>
          <p:cNvSpPr txBox="1">
            <a:spLocks/>
          </p:cNvSpPr>
          <p:nvPr/>
        </p:nvSpPr>
        <p:spPr>
          <a:xfrm>
            <a:off x="1712552" y="2736736"/>
            <a:ext cx="6795343" cy="28813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r>
              <a:rPr lang="es-CR" sz="1800" dirty="0">
                <a:latin typeface="Nexa Light" panose="02000000000000000000" pitchFamily="2" charset="0"/>
              </a:rPr>
              <a:t>El Consejo Superior analiza la recomendación del Consejo de Personal y finalmente selecciona a las personas que participarán en la actividad y obtendrán los beneficios. </a:t>
            </a:r>
          </a:p>
          <a:p>
            <a:pPr marL="0" indent="0" algn="just">
              <a:buFont typeface="Arial" panose="020B0604020202020204" pitchFamily="34" charset="0"/>
              <a:buNone/>
              <a:defRPr/>
            </a:pPr>
            <a:endParaRPr lang="es-CR" sz="1800" dirty="0">
              <a:latin typeface="Nexa Light" panose="02000000000000000000" pitchFamily="2" charset="0"/>
            </a:endParaRPr>
          </a:p>
          <a:p>
            <a:pPr algn="just">
              <a:defRPr/>
            </a:pPr>
            <a:r>
              <a:rPr lang="es-CR" sz="1800" dirty="0">
                <a:latin typeface="Nexa Light" panose="02000000000000000000" pitchFamily="2" charset="0"/>
              </a:rPr>
              <a:t>Una vez seleccionadas las personas participantes, se deberá informar al ente organizador mediante correo electrónico los datos de las personas seleccionadas. Asimismo, se notifica el acuerdo del Consejo Superior a las personas seleccionadas y no seleccionadas.</a:t>
            </a:r>
            <a:endParaRPr lang="es-ES" sz="1800" dirty="0">
              <a:latin typeface="Nexa Light" panose="02000000000000000000" pitchFamily="2" charset="0"/>
            </a:endParaRPr>
          </a:p>
          <a:p>
            <a:pPr marL="0" indent="0">
              <a:buFont typeface="Arial" panose="020B0604020202020204" pitchFamily="34" charset="0"/>
              <a:buNone/>
              <a:defRPr/>
            </a:pPr>
            <a:endParaRPr lang="es-ES" sz="3200" dirty="0">
              <a:latin typeface="Nexa Light" panose="02000000000000000000" pitchFamily="2" charset="0"/>
            </a:endParaRPr>
          </a:p>
        </p:txBody>
      </p:sp>
      <p:pic>
        <p:nvPicPr>
          <p:cNvPr id="5" name="Gráfico 4">
            <a:extLst>
              <a:ext uri="{FF2B5EF4-FFF2-40B4-BE49-F238E27FC236}">
                <a16:creationId xmlns:a16="http://schemas.microsoft.com/office/drawing/2014/main" id="{B4CFC7DC-167C-D740-B3F4-2A5E9F4BBC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46209" y="2894275"/>
            <a:ext cx="1891419" cy="1891419"/>
          </a:xfrm>
          <a:prstGeom prst="rect">
            <a:avLst/>
          </a:prstGeom>
        </p:spPr>
      </p:pic>
      <p:pic>
        <p:nvPicPr>
          <p:cNvPr id="6" name="Imagen 5">
            <a:extLst>
              <a:ext uri="{FF2B5EF4-FFF2-40B4-BE49-F238E27FC236}">
                <a16:creationId xmlns:a16="http://schemas.microsoft.com/office/drawing/2014/main" id="{9FAD74CD-03CB-FD4A-AA7A-A3756B01A1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927" y="5714544"/>
            <a:ext cx="1731262" cy="564938"/>
          </a:xfrm>
          <a:prstGeom prst="rect">
            <a:avLst/>
          </a:prstGeom>
        </p:spPr>
      </p:pic>
    </p:spTree>
    <p:extLst>
      <p:ext uri="{BB962C8B-B14F-4D97-AF65-F5344CB8AC3E}">
        <p14:creationId xmlns:p14="http://schemas.microsoft.com/office/powerpoint/2010/main" val="75801499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959</TotalTime>
  <Words>1620</Words>
  <Application>Microsoft Office PowerPoint</Application>
  <PresentationFormat>Panorámica</PresentationFormat>
  <Paragraphs>160</Paragraphs>
  <Slides>20</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20</vt:i4>
      </vt:variant>
    </vt:vector>
  </HeadingPairs>
  <TitlesOfParts>
    <vt:vector size="29" baseType="lpstr">
      <vt:lpstr>Arial</vt:lpstr>
      <vt:lpstr>Avenir Heavy</vt:lpstr>
      <vt:lpstr>Calibri</vt:lpstr>
      <vt:lpstr>Calibri Light</vt:lpstr>
      <vt:lpstr>Century Gothic</vt:lpstr>
      <vt:lpstr>Nexa Bold</vt:lpstr>
      <vt:lpstr>Nexa Light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henry padilla</dc:creator>
  <cp:lastModifiedBy>Cheryl Bolaños Madrigal</cp:lastModifiedBy>
  <cp:revision>37</cp:revision>
  <dcterms:created xsi:type="dcterms:W3CDTF">2017-10-31T17:07:25Z</dcterms:created>
  <dcterms:modified xsi:type="dcterms:W3CDTF">2019-04-12T23:11:41Z</dcterms:modified>
</cp:coreProperties>
</file>