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7" r:id="rId25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2A367-08B4-4DEF-B0EA-99DA7B4E6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A2DFBC-2934-4B61-9AE7-CE146AA7B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42171-0D28-498F-856F-72D932B8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F89-FF54-43AA-9E8F-822D77A42332}" type="datetimeFigureOut">
              <a:rPr lang="es-CR" smtClean="0"/>
              <a:t>12/4/2019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3409B0-26C2-4CF4-A612-20A406D5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76FCC6-98A3-4DFE-8747-61AD8BC1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83F2-8E55-4C4C-9831-85BB6796532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9077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AD0FE-AE2D-4A28-AA50-5D55C512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F26AEE-BACF-4E14-A546-109A02E24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F64D20-1842-4B2E-B693-761D1396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F89-FF54-43AA-9E8F-822D77A42332}" type="datetimeFigureOut">
              <a:rPr lang="es-CR" smtClean="0"/>
              <a:t>12/4/2019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9B6A-4B61-4FE5-B0F6-5AE2D96D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6F2DAC-E41E-4B51-BF3E-23C26116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83F2-8E55-4C4C-9831-85BB6796532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5307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F4C56F-0E97-4E73-8882-336568CDD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C598F-50F0-44E8-AF52-1644008F4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2479A8-95CA-49B6-B5AE-26B6F50C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F89-FF54-43AA-9E8F-822D77A42332}" type="datetimeFigureOut">
              <a:rPr lang="es-CR" smtClean="0"/>
              <a:t>12/4/2019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C3DBD1-7D36-49C5-BD6F-857A13BD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008D19-E6B1-4876-BFA2-483352E2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83F2-8E55-4C4C-9831-85BB6796532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7223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592DE-0D75-43ED-B49B-2CFD37DB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96C31-E5AA-4CD2-9F0B-573B6E5C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BA97A3-168D-46D8-80B5-E96F3AE2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F89-FF54-43AA-9E8F-822D77A42332}" type="datetimeFigureOut">
              <a:rPr lang="es-CR" smtClean="0"/>
              <a:t>12/4/2019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A7BED4-564C-496A-AE56-3FB84598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26C063-8D60-46F4-8D23-C35EAFAC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83F2-8E55-4C4C-9831-85BB6796532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044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A9837-05AD-4D31-8684-3613A739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7A7082-28FE-423D-B3AD-F8FE6D535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1E891F-14CA-49F2-A498-B3A5F5D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F89-FF54-43AA-9E8F-822D77A42332}" type="datetimeFigureOut">
              <a:rPr lang="es-CR" smtClean="0"/>
              <a:t>12/4/2019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16405-7B69-41B3-B03F-D203241E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D19283-DC3F-433E-A860-50D26D23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83F2-8E55-4C4C-9831-85BB6796532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7765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2CD8B-54FB-4588-9773-92C04E09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B4AC77-86B3-4E01-8994-10E82FDD7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B76D46-4747-4871-AEB7-C48F892FF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DEC48A-9B62-4FE2-B492-B7503FF0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F89-FF54-43AA-9E8F-822D77A42332}" type="datetimeFigureOut">
              <a:rPr lang="es-CR" smtClean="0"/>
              <a:t>12/4/2019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AE3665-4ED6-45EA-937D-BDB434CD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D1F9A1-8C86-4463-84A2-DAE4D957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83F2-8E55-4C4C-9831-85BB6796532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6341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07C48-717C-4DDB-B6BE-4F3A919A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15455C-34A0-4EB1-A4B9-9BE2C10A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60D411-529C-442E-ADC7-529E66FDA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57ED3A-9D7B-434A-A128-302B4637D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17CDA8-29A0-47AF-9476-C6844A314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BE8179-6931-4343-9888-7F845E73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F89-FF54-43AA-9E8F-822D77A42332}" type="datetimeFigureOut">
              <a:rPr lang="es-CR" smtClean="0"/>
              <a:t>12/4/2019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8F1862-7382-4C7E-A336-D6AB5F22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8D3C1E-A80C-4D2B-A723-3DD028F6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83F2-8E55-4C4C-9831-85BB6796532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5042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7E684-3B61-4FB8-ADD4-CBC579E7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F9D3F9-A91E-42F1-B212-4C145B29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F89-FF54-43AA-9E8F-822D77A42332}" type="datetimeFigureOut">
              <a:rPr lang="es-CR" smtClean="0"/>
              <a:t>12/4/2019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44FA13-0DD8-4E64-A069-1D976FF6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18963D-9E78-49C5-882E-606343D3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83F2-8E55-4C4C-9831-85BB6796532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2344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83E520-14AA-48DF-AA94-6CF40725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F89-FF54-43AA-9E8F-822D77A42332}" type="datetimeFigureOut">
              <a:rPr lang="es-CR" smtClean="0"/>
              <a:t>12/4/2019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2AEBF7-8EE3-4629-AA93-911618CD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82DEE7-7E43-4574-A02C-F7478DEE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83F2-8E55-4C4C-9831-85BB6796532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1623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C5B73-D022-4D7B-84BE-3205088A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38CBBC-B1BC-463F-A403-857374032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9F8989-F134-43E5-B621-8D4A56865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73AC6E-5E2F-414E-841D-929D0FA0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F89-FF54-43AA-9E8F-822D77A42332}" type="datetimeFigureOut">
              <a:rPr lang="es-CR" smtClean="0"/>
              <a:t>12/4/2019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34AF8F-E12A-45F8-8DBF-43CD261E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A15993-CB5E-4225-851E-52DB88DB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83F2-8E55-4C4C-9831-85BB6796532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9198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E077F-C5DA-4D42-9FDC-75A92E12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4B919E-9FCC-4DE0-866F-FF9CD2F60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C0E6FB-5417-4AF2-B647-66E6D3514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E51590-ADA3-465D-A705-A073FFB2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EF89-FF54-43AA-9E8F-822D77A42332}" type="datetimeFigureOut">
              <a:rPr lang="es-CR" smtClean="0"/>
              <a:t>12/4/2019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758DFC-4186-4F9E-8FBC-D363190D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85F87D-0A1B-421B-8D5C-5CF1A607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83F2-8E55-4C4C-9831-85BB6796532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0948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1F64FD-A4B8-46C8-BBF8-C5EB42F8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966EBF-4DFB-427F-A916-D40F9094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C74E95-24A5-4378-8CBA-01BB998A0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AEF89-FF54-43AA-9E8F-822D77A42332}" type="datetimeFigureOut">
              <a:rPr lang="es-CR" smtClean="0"/>
              <a:t>12/4/2019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FDFE0D-8C7A-450F-94AA-DE56A3AE1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2CD094-AEA0-4B60-8092-377E732F4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83F2-8E55-4C4C-9831-85BB6796532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1242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587114-C56F-4613-9803-8862E6746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65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2D2885-488D-46DE-B0BD-ADB172228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290" y="3786632"/>
            <a:ext cx="9832427" cy="2387600"/>
          </a:xfrm>
        </p:spPr>
        <p:txBody>
          <a:bodyPr>
            <a:noAutofit/>
          </a:bodyPr>
          <a:lstStyle/>
          <a:p>
            <a:br>
              <a:rPr lang="it-IT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 de necesidades de formación profesional del personal del Ámbito Administrativo</a:t>
            </a:r>
            <a:b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7B71038-0166-4326-93E5-97C6ED1AE6AE}"/>
              </a:ext>
            </a:extLst>
          </p:cNvPr>
          <p:cNvSpPr/>
          <p:nvPr/>
        </p:nvSpPr>
        <p:spPr>
          <a:xfrm>
            <a:off x="1718442" y="1378746"/>
            <a:ext cx="9433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Dubai Light" panose="020B0303030403030204" pitchFamily="34" charset="-78"/>
              </a:rPr>
              <a:t>Informe de resultados</a:t>
            </a:r>
            <a:endParaRPr lang="es-CR" sz="80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75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929BEAA-5D49-4BB3-8C1E-6833E3F1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56" y="1244438"/>
            <a:ext cx="799013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Percepción sobre la necesidad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procesos de profesionalización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universitaria del personal.</a:t>
            </a:r>
            <a:endParaRPr kumimoji="0" lang="es-CR" altLang="es-CR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altLang="es-C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" descr="Captura">
            <a:extLst>
              <a:ext uri="{FF2B5EF4-FFF2-40B4-BE49-F238E27FC236}">
                <a16:creationId xmlns:a16="http://schemas.microsoft.com/office/drawing/2014/main" id="{3B2D348B-B818-4601-AF4C-D6B0EE29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65" y="2445615"/>
            <a:ext cx="5758058" cy="323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F793C26-56D0-4807-8B56-E955E215D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94" y="3429000"/>
            <a:ext cx="438872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94038" algn="l"/>
              </a:tabLst>
            </a:pPr>
            <a:r>
              <a:rPr kumimoji="0" lang="es-CR" altLang="es-C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¿La oficina que dirige necesita personas profesionalizadas a nivel de posgrados universitarios?</a:t>
            </a:r>
            <a:endParaRPr kumimoji="0" lang="es-CR" altLang="es-C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94038" algn="l"/>
              </a:tabLst>
            </a:pPr>
            <a:endParaRPr kumimoji="0" lang="es-CR" altLang="es-C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6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0898EB7-D14D-46DF-8519-482B21815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337899"/>
              </p:ext>
            </p:extLst>
          </p:nvPr>
        </p:nvGraphicFramePr>
        <p:xfrm>
          <a:off x="1363850" y="1601194"/>
          <a:ext cx="9687476" cy="401525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953147">
                  <a:extLst>
                    <a:ext uri="{9D8B030D-6E8A-4147-A177-3AD203B41FA5}">
                      <a16:colId xmlns:a16="http://schemas.microsoft.com/office/drawing/2014/main" val="2462581602"/>
                    </a:ext>
                  </a:extLst>
                </a:gridCol>
                <a:gridCol w="1437268">
                  <a:extLst>
                    <a:ext uri="{9D8B030D-6E8A-4147-A177-3AD203B41FA5}">
                      <a16:colId xmlns:a16="http://schemas.microsoft.com/office/drawing/2014/main" val="1508284354"/>
                    </a:ext>
                  </a:extLst>
                </a:gridCol>
                <a:gridCol w="1577501">
                  <a:extLst>
                    <a:ext uri="{9D8B030D-6E8A-4147-A177-3AD203B41FA5}">
                      <a16:colId xmlns:a16="http://schemas.microsoft.com/office/drawing/2014/main" val="3936199054"/>
                    </a:ext>
                  </a:extLst>
                </a:gridCol>
                <a:gridCol w="1906520">
                  <a:extLst>
                    <a:ext uri="{9D8B030D-6E8A-4147-A177-3AD203B41FA5}">
                      <a16:colId xmlns:a16="http://schemas.microsoft.com/office/drawing/2014/main" val="870780826"/>
                    </a:ext>
                  </a:extLst>
                </a:gridCol>
                <a:gridCol w="1906520">
                  <a:extLst>
                    <a:ext uri="{9D8B030D-6E8A-4147-A177-3AD203B41FA5}">
                      <a16:colId xmlns:a16="http://schemas.microsoft.com/office/drawing/2014/main" val="2011529906"/>
                    </a:ext>
                  </a:extLst>
                </a:gridCol>
                <a:gridCol w="1906520">
                  <a:extLst>
                    <a:ext uri="{9D8B030D-6E8A-4147-A177-3AD203B41FA5}">
                      <a16:colId xmlns:a16="http://schemas.microsoft.com/office/drawing/2014/main" val="1633996934"/>
                    </a:ext>
                  </a:extLst>
                </a:gridCol>
              </a:tblGrid>
              <a:tr h="506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600" dirty="0">
                          <a:effectLst/>
                        </a:rPr>
                        <a:t>Tipo de respuesta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600" dirty="0">
                          <a:effectLst/>
                        </a:rPr>
                        <a:t>Respuestas obtenidas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13326"/>
                  </a:ext>
                </a:extLst>
              </a:tr>
              <a:tr h="1632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100">
                          <a:effectLst/>
                        </a:rPr>
                        <a:t>Explicaciones afirmativas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100">
                          <a:effectLst/>
                        </a:rPr>
                        <a:t>“…esto ayuda a tener una visión más amplia en la toma de decisiones de los profesionales, ampliar el conocimiento de los mismos brindando un mejor abordaje de casos y mayor soporte a la Jefatura”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100" dirty="0">
                          <a:effectLst/>
                        </a:rPr>
                        <a:t>En realidad, sí, las funciones que llevan a cabo cada día requieren de mayor conocimiento para satisfacer una sociedad cada más más avanzada.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100" dirty="0">
                          <a:effectLst/>
                        </a:rPr>
                        <a:t>En vista de la materia por nosotros fiscalizada, entre más formación pueda tener el personal, se considera de impacto para el desarrollo del trabajo.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100" dirty="0">
                          <a:effectLst/>
                        </a:rPr>
                        <a:t>No es un requisito establecido en el perfil, pero la formación a ese nivel le permite un grado de madurez y conocimiento mayor que es de mucho provecho.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100">
                          <a:effectLst/>
                        </a:rPr>
                        <a:t>Para las funciones del puesto se requiere mucha profesionalización y especialización. El grupo es interdisciplinario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/>
                </a:tc>
                <a:extLst>
                  <a:ext uri="{0D108BD9-81ED-4DB2-BD59-A6C34878D82A}">
                    <a16:rowId xmlns:a16="http://schemas.microsoft.com/office/drawing/2014/main" val="2840652407"/>
                  </a:ext>
                </a:extLst>
              </a:tr>
              <a:tr h="1554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100">
                          <a:effectLst/>
                        </a:rPr>
                        <a:t>Explicaciones negativas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100">
                          <a:effectLst/>
                        </a:rPr>
                        <a:t>Con la Licenciatura es suficiente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100">
                          <a:effectLst/>
                        </a:rPr>
                        <a:t>Debido a que las funciones que se desempeñan en la oficina son acordes a los grados académicos que actualmente se tienen establecidos.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100">
                          <a:effectLst/>
                        </a:rPr>
                        <a:t>El perfil es atinente a nivel profesional requerido.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100" dirty="0">
                          <a:effectLst/>
                        </a:rPr>
                        <a:t>No se requiere porque la guía didáctica dada por las universidades es suficiente para el desempeño de las funciones. Además, por ser funciones específicas que no vas a encontrar en las universidades solo con la práctica diaria.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93720" algn="l"/>
                        </a:tabLst>
                      </a:pPr>
                      <a:r>
                        <a:rPr lang="es-CR" sz="1100" dirty="0">
                          <a:effectLst/>
                        </a:rPr>
                        <a:t>Los grados requeridos son a nivel de Licenciatura y técnicos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6" marR="38126" marT="0" marB="0"/>
                </a:tc>
                <a:extLst>
                  <a:ext uri="{0D108BD9-81ED-4DB2-BD59-A6C34878D82A}">
                    <a16:rowId xmlns:a16="http://schemas.microsoft.com/office/drawing/2014/main" val="391673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70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1614281-E786-4D07-8BD2-F96236A8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90" y="1256278"/>
            <a:ext cx="10515600" cy="1325563"/>
          </a:xfrm>
        </p:spPr>
        <p:txBody>
          <a:bodyPr/>
          <a:lstStyle/>
          <a:p>
            <a:r>
              <a:rPr lang="es-CR" b="1" dirty="0">
                <a:solidFill>
                  <a:srgbClr val="0070C0"/>
                </a:solidFill>
              </a:rPr>
              <a:t>Campos Interdisciplinarios </a:t>
            </a:r>
            <a:br>
              <a:rPr lang="es-CR" dirty="0">
                <a:solidFill>
                  <a:srgbClr val="0070C0"/>
                </a:solidFill>
              </a:rPr>
            </a:br>
            <a:endParaRPr lang="es-CR" dirty="0">
              <a:solidFill>
                <a:srgbClr val="0070C0"/>
              </a:solidFill>
            </a:endParaRPr>
          </a:p>
        </p:txBody>
      </p:sp>
      <p:pic>
        <p:nvPicPr>
          <p:cNvPr id="6" name="Picture 2" descr="R1">
            <a:extLst>
              <a:ext uri="{FF2B5EF4-FFF2-40B4-BE49-F238E27FC236}">
                <a16:creationId xmlns:a16="http://schemas.microsoft.com/office/drawing/2014/main" id="{12006F5F-C9E1-470B-B9AB-FDB5B91C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60" y="2289639"/>
            <a:ext cx="7995460" cy="396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4CB9B0-A95B-4A61-AB52-0621D5AB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73" y="992806"/>
            <a:ext cx="10515600" cy="1325563"/>
          </a:xfrm>
        </p:spPr>
        <p:txBody>
          <a:bodyPr/>
          <a:lstStyle/>
          <a:p>
            <a:r>
              <a:rPr lang="es-CR" b="1" dirty="0">
                <a:solidFill>
                  <a:srgbClr val="0070C0"/>
                </a:solidFill>
              </a:rPr>
              <a:t>Administración</a:t>
            </a:r>
            <a:endParaRPr lang="es-CR" dirty="0">
              <a:solidFill>
                <a:srgbClr val="0070C0"/>
              </a:solidFill>
            </a:endParaRPr>
          </a:p>
        </p:txBody>
      </p:sp>
      <p:pic>
        <p:nvPicPr>
          <p:cNvPr id="7170" name="Imagen 1">
            <a:extLst>
              <a:ext uri="{FF2B5EF4-FFF2-40B4-BE49-F238E27FC236}">
                <a16:creationId xmlns:a16="http://schemas.microsoft.com/office/drawing/2014/main" id="{400E76C6-15E8-4DE7-B493-94E3F667E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4" y="2702446"/>
            <a:ext cx="5301980" cy="25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ncidencia 2 en Administración">
            <a:extLst>
              <a:ext uri="{FF2B5EF4-FFF2-40B4-BE49-F238E27FC236}">
                <a16:creationId xmlns:a16="http://schemas.microsoft.com/office/drawing/2014/main" id="{91150A65-16EC-4D74-AAAD-48B23B002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73" y="2535562"/>
            <a:ext cx="5866648" cy="271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9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6D2E6D-6B43-4BAD-9D63-8BD4C911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820"/>
            <a:ext cx="10515600" cy="1325563"/>
          </a:xfrm>
        </p:spPr>
        <p:txBody>
          <a:bodyPr>
            <a:normAutofit/>
          </a:bodyPr>
          <a:lstStyle/>
          <a:p>
            <a:r>
              <a:rPr lang="es-CR" sz="4000" b="1" dirty="0">
                <a:solidFill>
                  <a:srgbClr val="0070C0"/>
                </a:solidFill>
              </a:rPr>
              <a:t>Arquitectura y Construcción   </a:t>
            </a:r>
            <a:endParaRPr lang="es-CR" sz="4000" dirty="0">
              <a:solidFill>
                <a:srgbClr val="0070C0"/>
              </a:solidFill>
            </a:endParaRPr>
          </a:p>
        </p:txBody>
      </p:sp>
      <p:pic>
        <p:nvPicPr>
          <p:cNvPr id="8194" name="Imagen 1">
            <a:extLst>
              <a:ext uri="{FF2B5EF4-FFF2-40B4-BE49-F238E27FC236}">
                <a16:creationId xmlns:a16="http://schemas.microsoft.com/office/drawing/2014/main" id="{77D45DFB-7326-481E-AA3B-8CB7E7FEE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57" y="2055813"/>
            <a:ext cx="8874542" cy="401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04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EA97CF-4A62-4AE7-9B7E-2E35EA25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01" y="1039301"/>
            <a:ext cx="10515600" cy="1325563"/>
          </a:xfrm>
        </p:spPr>
        <p:txBody>
          <a:bodyPr>
            <a:normAutofit/>
          </a:bodyPr>
          <a:lstStyle/>
          <a:p>
            <a:r>
              <a:rPr lang="es-CR" sz="4000" b="1" dirty="0">
                <a:solidFill>
                  <a:srgbClr val="0070C0"/>
                </a:solidFill>
              </a:rPr>
              <a:t>Informática</a:t>
            </a:r>
            <a:br>
              <a:rPr lang="es-CR" sz="4000" dirty="0">
                <a:solidFill>
                  <a:srgbClr val="0070C0"/>
                </a:solidFill>
              </a:rPr>
            </a:br>
            <a:endParaRPr lang="es-CR" sz="4000" dirty="0">
              <a:solidFill>
                <a:srgbClr val="0070C0"/>
              </a:solidFill>
            </a:endParaRP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92CE0BE3-8091-44EB-8DC0-1C3F6C75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44" y="1913772"/>
            <a:ext cx="9423035" cy="453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83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98E95F-429B-4896-B63F-BB61675D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75" y="1194284"/>
            <a:ext cx="10515600" cy="1325563"/>
          </a:xfrm>
        </p:spPr>
        <p:txBody>
          <a:bodyPr>
            <a:normAutofit/>
          </a:bodyPr>
          <a:lstStyle/>
          <a:p>
            <a:r>
              <a:rPr lang="es-CR" sz="4000" b="1" dirty="0">
                <a:solidFill>
                  <a:srgbClr val="0070C0"/>
                </a:solidFill>
              </a:rPr>
              <a:t>Auditoría </a:t>
            </a:r>
            <a:br>
              <a:rPr lang="es-CR" sz="4000" dirty="0">
                <a:solidFill>
                  <a:srgbClr val="0070C0"/>
                </a:solidFill>
              </a:rPr>
            </a:br>
            <a:endParaRPr lang="es-CR" sz="4000" dirty="0">
              <a:solidFill>
                <a:srgbClr val="0070C0"/>
              </a:solidFill>
            </a:endParaRPr>
          </a:p>
        </p:txBody>
      </p:sp>
      <p:pic>
        <p:nvPicPr>
          <p:cNvPr id="10242" name="Imagen 1">
            <a:extLst>
              <a:ext uri="{FF2B5EF4-FFF2-40B4-BE49-F238E27FC236}">
                <a16:creationId xmlns:a16="http://schemas.microsoft.com/office/drawing/2014/main" id="{4D444C6B-610A-4161-BC62-5EA6E3DD4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7"/>
          <a:stretch/>
        </p:blipFill>
        <p:spPr bwMode="auto">
          <a:xfrm>
            <a:off x="1339892" y="2055813"/>
            <a:ext cx="9512216" cy="42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57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7F5898A-4054-46F6-9994-9F9B1601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473254"/>
            <a:ext cx="10515600" cy="1325563"/>
          </a:xfrm>
        </p:spPr>
        <p:txBody>
          <a:bodyPr>
            <a:normAutofit/>
          </a:bodyPr>
          <a:lstStyle/>
          <a:p>
            <a:r>
              <a:rPr lang="es-CR" sz="4000" b="1" dirty="0">
                <a:solidFill>
                  <a:srgbClr val="0070C0"/>
                </a:solidFill>
              </a:rPr>
              <a:t>Salud Integral</a:t>
            </a:r>
            <a:br>
              <a:rPr lang="es-CR" sz="4000" dirty="0">
                <a:solidFill>
                  <a:srgbClr val="0070C0"/>
                </a:solidFill>
              </a:rPr>
            </a:br>
            <a:endParaRPr lang="es-CR" sz="4000" dirty="0">
              <a:solidFill>
                <a:srgbClr val="0070C0"/>
              </a:solidFill>
            </a:endParaRPr>
          </a:p>
        </p:txBody>
      </p:sp>
      <p:pic>
        <p:nvPicPr>
          <p:cNvPr id="11266" name="Imagen 1">
            <a:extLst>
              <a:ext uri="{FF2B5EF4-FFF2-40B4-BE49-F238E27FC236}">
                <a16:creationId xmlns:a16="http://schemas.microsoft.com/office/drawing/2014/main" id="{3893627B-254C-4643-A4AB-C33EDB48D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14518"/>
            <a:ext cx="8413566" cy="418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71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1BC9EE-2239-4864-AF82-DF184C93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129" y="1202033"/>
            <a:ext cx="10515600" cy="1325563"/>
          </a:xfrm>
        </p:spPr>
        <p:txBody>
          <a:bodyPr>
            <a:normAutofit/>
          </a:bodyPr>
          <a:lstStyle/>
          <a:p>
            <a:r>
              <a:rPr lang="es-CR" sz="4000" b="1" dirty="0">
                <a:solidFill>
                  <a:srgbClr val="0070C0"/>
                </a:solidFill>
              </a:rPr>
              <a:t>Derecho </a:t>
            </a:r>
            <a:br>
              <a:rPr lang="es-CR" sz="4000" dirty="0">
                <a:solidFill>
                  <a:srgbClr val="0070C0"/>
                </a:solidFill>
              </a:rPr>
            </a:br>
            <a:endParaRPr lang="es-CR" sz="4000" dirty="0">
              <a:solidFill>
                <a:srgbClr val="0070C0"/>
              </a:solidFill>
            </a:endParaRPr>
          </a:p>
        </p:txBody>
      </p:sp>
      <p:pic>
        <p:nvPicPr>
          <p:cNvPr id="12290" name="Imagen 1">
            <a:extLst>
              <a:ext uri="{FF2B5EF4-FFF2-40B4-BE49-F238E27FC236}">
                <a16:creationId xmlns:a16="http://schemas.microsoft.com/office/drawing/2014/main" id="{DFE63AA7-BD70-4A15-A1E2-B0D2B2A00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58" y="1948213"/>
            <a:ext cx="9447138" cy="447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81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4A2AF9-F388-44D9-A2B5-5AA85534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81" y="1088294"/>
            <a:ext cx="10515600" cy="1325563"/>
          </a:xfrm>
        </p:spPr>
        <p:txBody>
          <a:bodyPr>
            <a:normAutofit/>
          </a:bodyPr>
          <a:lstStyle/>
          <a:p>
            <a:r>
              <a:rPr lang="es-CR" sz="4000" b="1" dirty="0">
                <a:solidFill>
                  <a:srgbClr val="0070C0"/>
                </a:solidFill>
              </a:rPr>
              <a:t>Comunicación y manejo de la información</a:t>
            </a:r>
            <a:endParaRPr lang="es-CR" sz="4000" dirty="0">
              <a:solidFill>
                <a:srgbClr val="0070C0"/>
              </a:solidFill>
            </a:endParaRPr>
          </a:p>
        </p:txBody>
      </p:sp>
      <p:pic>
        <p:nvPicPr>
          <p:cNvPr id="13315" name="Imagen 1">
            <a:extLst>
              <a:ext uri="{FF2B5EF4-FFF2-40B4-BE49-F238E27FC236}">
                <a16:creationId xmlns:a16="http://schemas.microsoft.com/office/drawing/2014/main" id="{292EF05C-F347-4B52-9B67-8FBE9BD70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9" y="2413857"/>
            <a:ext cx="8857004" cy="413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78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14A977-18CA-46C2-B73B-E675D5203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979" y="1826955"/>
            <a:ext cx="5146298" cy="4740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b="1" dirty="0">
                <a:solidFill>
                  <a:srgbClr val="0070C0"/>
                </a:solidFill>
              </a:rPr>
              <a:t>Objetivo General: 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/>
              <a:t>Orientar el otorgamiento de becas para estudios superiores en necesidades reales de formación del ámbito administrativo del Poder Judicial.</a:t>
            </a:r>
          </a:p>
          <a:p>
            <a:endParaRPr lang="es-C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92" y="2100020"/>
            <a:ext cx="3397569" cy="33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88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06DF28-631E-44C7-AA2B-9789BFFF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07" y="14114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R" sz="3100" b="1" dirty="0">
                <a:solidFill>
                  <a:srgbClr val="0070C0"/>
                </a:solidFill>
              </a:rPr>
              <a:t>Percepción sobre los tipos de posgrados y su efectiva dentro la realidad del ámbito administrativo del Poder Judicial. </a:t>
            </a:r>
            <a:br>
              <a:rPr lang="es-CR" dirty="0">
                <a:solidFill>
                  <a:srgbClr val="0070C0"/>
                </a:solidFill>
              </a:rPr>
            </a:br>
            <a:endParaRPr lang="es-CR" dirty="0">
              <a:solidFill>
                <a:srgbClr val="0070C0"/>
              </a:solidFill>
            </a:endParaRPr>
          </a:p>
        </p:txBody>
      </p:sp>
      <p:pic>
        <p:nvPicPr>
          <p:cNvPr id="14338" name="Picture 2" descr="Tipo de posgrado">
            <a:extLst>
              <a:ext uri="{FF2B5EF4-FFF2-40B4-BE49-F238E27FC236}">
                <a16:creationId xmlns:a16="http://schemas.microsoft.com/office/drawing/2014/main" id="{2D6D6309-5A2B-4EAD-B524-4EB290C8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80" y="2502014"/>
            <a:ext cx="8963453" cy="379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72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E8C765-E43D-4876-A0A9-02D44D67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882" y="784422"/>
            <a:ext cx="10515600" cy="1325563"/>
          </a:xfrm>
        </p:spPr>
        <p:txBody>
          <a:bodyPr>
            <a:normAutofit/>
          </a:bodyPr>
          <a:lstStyle/>
          <a:p>
            <a:r>
              <a:rPr lang="es-CR" sz="3600" b="1">
                <a:solidFill>
                  <a:srgbClr val="0070C0"/>
                </a:solidFill>
              </a:rPr>
              <a:t>Cuadro resumen</a:t>
            </a:r>
            <a:endParaRPr lang="es-CR" sz="54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339700E-BF12-421E-967B-D1D04EFA7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97426"/>
              </p:ext>
            </p:extLst>
          </p:nvPr>
        </p:nvGraphicFramePr>
        <p:xfrm>
          <a:off x="1527875" y="1885332"/>
          <a:ext cx="9246047" cy="453017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323119">
                  <a:extLst>
                    <a:ext uri="{9D8B030D-6E8A-4147-A177-3AD203B41FA5}">
                      <a16:colId xmlns:a16="http://schemas.microsoft.com/office/drawing/2014/main" val="4263792901"/>
                    </a:ext>
                  </a:extLst>
                </a:gridCol>
                <a:gridCol w="3323119">
                  <a:extLst>
                    <a:ext uri="{9D8B030D-6E8A-4147-A177-3AD203B41FA5}">
                      <a16:colId xmlns:a16="http://schemas.microsoft.com/office/drawing/2014/main" val="4273727635"/>
                    </a:ext>
                  </a:extLst>
                </a:gridCol>
                <a:gridCol w="2599809">
                  <a:extLst>
                    <a:ext uri="{9D8B030D-6E8A-4147-A177-3AD203B41FA5}">
                      <a16:colId xmlns:a16="http://schemas.microsoft.com/office/drawing/2014/main" val="3479656381"/>
                    </a:ext>
                  </a:extLst>
                </a:gridCol>
              </a:tblGrid>
              <a:tr h="485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 dirty="0">
                          <a:effectLst/>
                        </a:rPr>
                        <a:t>Campos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>
                          <a:effectLst/>
                        </a:rPr>
                        <a:t>Áreas de conocimiento priorizadas 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>
                          <a:effectLst/>
                        </a:rPr>
                        <a:t>Alta prioridad según 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extLst>
                  <a:ext uri="{0D108BD9-81ED-4DB2-BD59-A6C34878D82A}">
                    <a16:rowId xmlns:a16="http://schemas.microsoft.com/office/drawing/2014/main" val="2743900303"/>
                  </a:ext>
                </a:extLst>
              </a:tr>
              <a:tr h="3671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 dirty="0">
                          <a:effectLst/>
                        </a:rPr>
                        <a:t>Interdisciplinarios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 dirty="0">
                          <a:effectLst/>
                        </a:rPr>
                        <a:t>Gerencia de Proyectos 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100" b="1" dirty="0">
                          <a:effectLst/>
                        </a:rPr>
                        <a:t>50.8%</a:t>
                      </a:r>
                      <a:endParaRPr lang="es-CR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extLst>
                  <a:ext uri="{0D108BD9-81ED-4DB2-BD59-A6C34878D82A}">
                    <a16:rowId xmlns:a16="http://schemas.microsoft.com/office/drawing/2014/main" val="3569691346"/>
                  </a:ext>
                </a:extLst>
              </a:tr>
              <a:tr h="36717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>
                          <a:effectLst/>
                        </a:rPr>
                        <a:t>Administración 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 dirty="0">
                          <a:effectLst/>
                        </a:rPr>
                        <a:t>Gestión del Recurso Humano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100" b="1">
                          <a:effectLst/>
                        </a:rPr>
                        <a:t>46%</a:t>
                      </a:r>
                      <a:endParaRPr lang="es-CR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extLst>
                  <a:ext uri="{0D108BD9-81ED-4DB2-BD59-A6C34878D82A}">
                    <a16:rowId xmlns:a16="http://schemas.microsoft.com/office/drawing/2014/main" val="2465622493"/>
                  </a:ext>
                </a:extLst>
              </a:tr>
              <a:tr h="367172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 dirty="0">
                          <a:effectLst/>
                        </a:rPr>
                        <a:t>Administración Pública 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100" b="1">
                          <a:effectLst/>
                        </a:rPr>
                        <a:t>40,8%</a:t>
                      </a:r>
                      <a:endParaRPr lang="es-CR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extLst>
                  <a:ext uri="{0D108BD9-81ED-4DB2-BD59-A6C34878D82A}">
                    <a16:rowId xmlns:a16="http://schemas.microsoft.com/office/drawing/2014/main" val="933048413"/>
                  </a:ext>
                </a:extLst>
              </a:tr>
              <a:tr h="485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>
                          <a:effectLst/>
                        </a:rPr>
                        <a:t>Arquitectura y Construcción 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 dirty="0">
                          <a:effectLst/>
                        </a:rPr>
                        <a:t>Gerencia de Proyectos de Construcción 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100" b="1">
                          <a:effectLst/>
                        </a:rPr>
                        <a:t>62.5%</a:t>
                      </a:r>
                      <a:endParaRPr lang="es-CR" sz="2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extLst>
                  <a:ext uri="{0D108BD9-81ED-4DB2-BD59-A6C34878D82A}">
                    <a16:rowId xmlns:a16="http://schemas.microsoft.com/office/drawing/2014/main" val="1759968073"/>
                  </a:ext>
                </a:extLst>
              </a:tr>
              <a:tr h="500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>
                          <a:effectLst/>
                        </a:rPr>
                        <a:t>Informática 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 dirty="0">
                          <a:effectLst/>
                        </a:rPr>
                        <a:t>Administración de las Tecnologías de la Información 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100" b="1" dirty="0">
                          <a:effectLst/>
                        </a:rPr>
                        <a:t>70%</a:t>
                      </a:r>
                      <a:endParaRPr lang="es-CR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extLst>
                  <a:ext uri="{0D108BD9-81ED-4DB2-BD59-A6C34878D82A}">
                    <a16:rowId xmlns:a16="http://schemas.microsoft.com/office/drawing/2014/main" val="1707608234"/>
                  </a:ext>
                </a:extLst>
              </a:tr>
              <a:tr h="3671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>
                          <a:effectLst/>
                        </a:rPr>
                        <a:t>Auditoría 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>
                          <a:effectLst/>
                        </a:rPr>
                        <a:t>Auditoría de la Calidad 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100" b="1" dirty="0">
                          <a:effectLst/>
                        </a:rPr>
                        <a:t>80%</a:t>
                      </a:r>
                      <a:endParaRPr lang="es-CR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extLst>
                  <a:ext uri="{0D108BD9-81ED-4DB2-BD59-A6C34878D82A}">
                    <a16:rowId xmlns:a16="http://schemas.microsoft.com/office/drawing/2014/main" val="99613285"/>
                  </a:ext>
                </a:extLst>
              </a:tr>
              <a:tr h="485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>
                          <a:effectLst/>
                        </a:rPr>
                        <a:t>Salud Integral 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>
                          <a:effectLst/>
                        </a:rPr>
                        <a:t>Psicología del Trabajo y las Organizaciones 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100" b="1" dirty="0">
                          <a:effectLst/>
                        </a:rPr>
                        <a:t>85,7%</a:t>
                      </a:r>
                      <a:endParaRPr lang="es-CR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extLst>
                  <a:ext uri="{0D108BD9-81ED-4DB2-BD59-A6C34878D82A}">
                    <a16:rowId xmlns:a16="http://schemas.microsoft.com/office/drawing/2014/main" val="4070118936"/>
                  </a:ext>
                </a:extLst>
              </a:tr>
              <a:tr h="3671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>
                          <a:effectLst/>
                        </a:rPr>
                        <a:t>Derecho 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>
                          <a:effectLst/>
                        </a:rPr>
                        <a:t>Derecho Público 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100" b="1" dirty="0">
                          <a:effectLst/>
                        </a:rPr>
                        <a:t>87,5%</a:t>
                      </a:r>
                      <a:endParaRPr lang="es-CR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extLst>
                  <a:ext uri="{0D108BD9-81ED-4DB2-BD59-A6C34878D82A}">
                    <a16:rowId xmlns:a16="http://schemas.microsoft.com/office/drawing/2014/main" val="2296364044"/>
                  </a:ext>
                </a:extLst>
              </a:tr>
              <a:tr h="736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 dirty="0">
                          <a:effectLst/>
                        </a:rPr>
                        <a:t>Comunicación y uso de la información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1400">
                          <a:effectLst/>
                        </a:rPr>
                        <a:t>Estudios de la información con énfasis en Tecnología de la Información 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R" sz="2100" b="1" dirty="0">
                          <a:effectLst/>
                        </a:rPr>
                        <a:t>56%</a:t>
                      </a:r>
                      <a:endParaRPr lang="es-CR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0" marR="60300" marT="0" marB="0"/>
                </a:tc>
                <a:extLst>
                  <a:ext uri="{0D108BD9-81ED-4DB2-BD59-A6C34878D82A}">
                    <a16:rowId xmlns:a16="http://schemas.microsoft.com/office/drawing/2014/main" val="2215769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336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E2767A-53C5-473C-B5D3-687F548A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5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R" dirty="0"/>
              <a:t> </a:t>
            </a:r>
            <a:br>
              <a:rPr lang="es-CR" dirty="0"/>
            </a:br>
            <a:r>
              <a:rPr lang="es-CR" b="1" dirty="0">
                <a:solidFill>
                  <a:srgbClr val="0070C0"/>
                </a:solidFill>
              </a:rPr>
              <a:t>Conclusiones generales</a:t>
            </a:r>
            <a:br>
              <a:rPr lang="es-CR" dirty="0"/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B90ACD-2E34-4179-B074-08083046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291"/>
            <a:ext cx="10688053" cy="4697079"/>
          </a:xfrm>
        </p:spPr>
        <p:txBody>
          <a:bodyPr>
            <a:normAutofit/>
          </a:bodyPr>
          <a:lstStyle/>
          <a:p>
            <a:pPr algn="just"/>
            <a:r>
              <a:rPr lang="es-CR" dirty="0"/>
              <a:t>Las personas en puestos de jefatura aprueban la formación universitaria como un mecanismo para solventar las necesidades profesionalización de las oficinas.</a:t>
            </a:r>
          </a:p>
          <a:p>
            <a:pPr algn="just"/>
            <a:r>
              <a:rPr lang="es-CR" dirty="0"/>
              <a:t>El ámbito administrativo está compuesto por una diversidad de áreas disciplinarias que requieren distintas ofertas de profesionalización.</a:t>
            </a:r>
          </a:p>
          <a:p>
            <a:pPr algn="just"/>
            <a:r>
              <a:rPr lang="es-CR" dirty="0"/>
              <a:t>Además de la formación universitaria se requieren otras ofertas de tanto  internas como externas que respondan a la diversidad de necesidades del ámbito administrativo.</a:t>
            </a:r>
          </a:p>
        </p:txBody>
      </p:sp>
    </p:spTree>
    <p:extLst>
      <p:ext uri="{BB962C8B-B14F-4D97-AF65-F5344CB8AC3E}">
        <p14:creationId xmlns:p14="http://schemas.microsoft.com/office/powerpoint/2010/main" val="249705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E2767A-53C5-473C-B5D3-687F548A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5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R" dirty="0"/>
              <a:t> </a:t>
            </a:r>
            <a:br>
              <a:rPr lang="es-CR" dirty="0"/>
            </a:br>
            <a:r>
              <a:rPr lang="es-CR" b="1" dirty="0">
                <a:solidFill>
                  <a:srgbClr val="0070C0"/>
                </a:solidFill>
              </a:rPr>
              <a:t>Conclusiones generales</a:t>
            </a:r>
            <a:br>
              <a:rPr lang="es-CR" dirty="0"/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B90ACD-2E34-4179-B074-08083046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291"/>
            <a:ext cx="10688053" cy="4697079"/>
          </a:xfrm>
        </p:spPr>
        <p:txBody>
          <a:bodyPr>
            <a:normAutofit/>
          </a:bodyPr>
          <a:lstStyle/>
          <a:p>
            <a:pPr algn="just"/>
            <a:r>
              <a:rPr lang="es-CR" dirty="0"/>
              <a:t>Existe un interés en procesos de Especialización, lo que implica una revisión de las ofertas en esta modalidad tanto a nivel nacional como internacional y demuestra un énfasis por lo práctico. </a:t>
            </a:r>
          </a:p>
          <a:p>
            <a:pPr algn="just"/>
            <a:r>
              <a:rPr lang="es-CR" dirty="0"/>
              <a:t>Los posgrados universitarios interdisciplinarios son una oferta relevante en temas de interés institucional, y responden a la amplitud de campos disciplinarios del ámbito administrativo, por lo cual se hace relevante un estudio de ofertas de este tipo. </a:t>
            </a:r>
          </a:p>
        </p:txBody>
      </p:sp>
    </p:spTree>
    <p:extLst>
      <p:ext uri="{BB962C8B-B14F-4D97-AF65-F5344CB8AC3E}">
        <p14:creationId xmlns:p14="http://schemas.microsoft.com/office/powerpoint/2010/main" val="1987709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7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14A977-18CA-46C2-B73B-E675D5203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dirty="0">
                <a:solidFill>
                  <a:srgbClr val="0070C0"/>
                </a:solidFill>
              </a:rPr>
              <a:t> </a:t>
            </a:r>
            <a:r>
              <a:rPr lang="es-CR" b="1" dirty="0">
                <a:solidFill>
                  <a:srgbClr val="0070C0"/>
                </a:solidFill>
              </a:rPr>
              <a:t>Objetivos Específicos:</a:t>
            </a:r>
            <a:endParaRPr lang="es-C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CR" dirty="0"/>
          </a:p>
          <a:p>
            <a:r>
              <a:rPr lang="es-CR" dirty="0"/>
              <a:t>Determinar las necesidades de educación superior en el ámbito administrativo del Poder Judicial, mediante procesos de consulta para la potencialización del recurso humano. </a:t>
            </a:r>
          </a:p>
          <a:p>
            <a:r>
              <a:rPr lang="es-CR" dirty="0"/>
              <a:t>Priorizar por áreas disciplinarias las necesidades de formación universitaria correlacionadas con el desempeño profesional del ámbito administrativo del Poder Judicial.</a:t>
            </a:r>
          </a:p>
          <a:p>
            <a:r>
              <a:rPr lang="es-CR" dirty="0"/>
              <a:t> Enlazar las necesidades de formación profesional con la oferta de educación superior costarricense. </a:t>
            </a:r>
          </a:p>
        </p:txBody>
      </p:sp>
    </p:spTree>
    <p:extLst>
      <p:ext uri="{BB962C8B-B14F-4D97-AF65-F5344CB8AC3E}">
        <p14:creationId xmlns:p14="http://schemas.microsoft.com/office/powerpoint/2010/main" val="127394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145BB6-8395-4002-A6AA-D97951D5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069"/>
            <a:ext cx="10515600" cy="1325563"/>
          </a:xfrm>
        </p:spPr>
        <p:txBody>
          <a:bodyPr/>
          <a:lstStyle/>
          <a:p>
            <a:r>
              <a:rPr lang="es-CR" b="1" dirty="0">
                <a:solidFill>
                  <a:srgbClr val="0070C0"/>
                </a:solidFill>
              </a:rPr>
              <a:t>PROTOCOLO METODOLÓGICO</a:t>
            </a:r>
            <a:br>
              <a:rPr lang="es-CR" dirty="0"/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260DE-896E-43F3-B4CA-AC22F131B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032" y="2260726"/>
            <a:ext cx="97284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>
                <a:solidFill>
                  <a:srgbClr val="0070C0"/>
                </a:solidFill>
              </a:rPr>
              <a:t>Tipo estudio</a:t>
            </a:r>
            <a:endParaRPr lang="es-C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400" b="1" dirty="0"/>
              <a:t>Es una consulta tipo cuantitativa, </a:t>
            </a:r>
            <a:r>
              <a:rPr lang="es-ES" sz="2400" dirty="0"/>
              <a:t>basada en la  </a:t>
            </a:r>
            <a:r>
              <a:rPr lang="es-ES" sz="2400" b="1" dirty="0"/>
              <a:t>mediación numérica y el análisis estadístico</a:t>
            </a:r>
            <a:r>
              <a:rPr lang="es-ES" sz="2400" dirty="0"/>
              <a:t>, para establecer patrones de comportamiento.</a:t>
            </a:r>
          </a:p>
          <a:p>
            <a:pPr marL="0" indent="0">
              <a:buNone/>
            </a:pPr>
            <a:endParaRPr lang="es-E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400" b="1" dirty="0">
                <a:solidFill>
                  <a:srgbClr val="0070C0"/>
                </a:solidFill>
              </a:rPr>
              <a:t>Detalle de la población a consultar</a:t>
            </a:r>
            <a:endParaRPr lang="es-C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CR" sz="2400" dirty="0"/>
              <a:t>La población por consultar son las personas que ocupan puestos de jefatura administrativas y coordinadores de unidad, dado que poseen una visión integradora de las necesidades institucionales en conjunto con los perfiles profesionales de los equipos de trabajo que lideran 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2683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5EAAB-570F-40DC-AC06-719B3E69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Descripción de instrumento de recolección de datos</a:t>
            </a:r>
            <a:br>
              <a:rPr lang="es-CR" dirty="0"/>
            </a:br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35C7BF-E7D3-41D0-AE8A-F54DA56D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75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>
                <a:solidFill>
                  <a:srgbClr val="0070C0"/>
                </a:solidFill>
              </a:rPr>
              <a:t>El instrumento consta de tres partes: 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I Parte: preguntas para </a:t>
            </a:r>
            <a:r>
              <a:rPr lang="es-ES" b="1" dirty="0"/>
              <a:t>caracterización de las personas informantes. </a:t>
            </a:r>
          </a:p>
          <a:p>
            <a:pPr algn="just"/>
            <a:r>
              <a:rPr lang="es-ES" dirty="0"/>
              <a:t>II Parte: se divide </a:t>
            </a:r>
            <a:r>
              <a:rPr lang="es-ES" b="1" dirty="0"/>
              <a:t>en 08 campos del saber (disciplinas universitarias</a:t>
            </a:r>
            <a:r>
              <a:rPr lang="es-ES" dirty="0"/>
              <a:t>), en las que se deben priorizar las áreas del conocimiento que tengan estrecha relación con las necesidades de profesionalización superior de la oficina.</a:t>
            </a:r>
          </a:p>
          <a:p>
            <a:pPr algn="just"/>
            <a:r>
              <a:rPr lang="es-ES" dirty="0"/>
              <a:t>III Parte están otros cuestionamientos de interés para el objeto de estudio.</a:t>
            </a:r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2058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D2BF4A-91EB-414B-B2D2-045D3F56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788" y="929499"/>
            <a:ext cx="9354424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070C0"/>
                </a:solidFill>
              </a:rPr>
              <a:t>Alcance del estudio</a:t>
            </a:r>
            <a:r>
              <a:rPr lang="es-ES" sz="3600" dirty="0">
                <a:solidFill>
                  <a:srgbClr val="0070C0"/>
                </a:solidFill>
              </a:rPr>
              <a:t> </a:t>
            </a:r>
            <a:br>
              <a:rPr lang="es-CR" sz="3600" dirty="0">
                <a:solidFill>
                  <a:srgbClr val="0070C0"/>
                </a:solidFill>
              </a:rPr>
            </a:br>
            <a:endParaRPr lang="es-CR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72DB77D-89DA-4FB1-9870-1344756C5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754401"/>
              </p:ext>
            </p:extLst>
          </p:nvPr>
        </p:nvGraphicFramePr>
        <p:xfrm>
          <a:off x="1418788" y="1875860"/>
          <a:ext cx="9538514" cy="412227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098609">
                  <a:extLst>
                    <a:ext uri="{9D8B030D-6E8A-4147-A177-3AD203B41FA5}">
                      <a16:colId xmlns:a16="http://schemas.microsoft.com/office/drawing/2014/main" val="1083657386"/>
                    </a:ext>
                  </a:extLst>
                </a:gridCol>
                <a:gridCol w="2006226">
                  <a:extLst>
                    <a:ext uri="{9D8B030D-6E8A-4147-A177-3AD203B41FA5}">
                      <a16:colId xmlns:a16="http://schemas.microsoft.com/office/drawing/2014/main" val="1412168901"/>
                    </a:ext>
                  </a:extLst>
                </a:gridCol>
                <a:gridCol w="1783109">
                  <a:extLst>
                    <a:ext uri="{9D8B030D-6E8A-4147-A177-3AD203B41FA5}">
                      <a16:colId xmlns:a16="http://schemas.microsoft.com/office/drawing/2014/main" val="603124991"/>
                    </a:ext>
                  </a:extLst>
                </a:gridCol>
                <a:gridCol w="1650570">
                  <a:extLst>
                    <a:ext uri="{9D8B030D-6E8A-4147-A177-3AD203B41FA5}">
                      <a16:colId xmlns:a16="http://schemas.microsoft.com/office/drawing/2014/main" val="3218226067"/>
                    </a:ext>
                  </a:extLst>
                </a:gridCol>
              </a:tblGrid>
              <a:tr h="6477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Nombre del puesto</a:t>
                      </a:r>
                      <a:endParaRPr lang="es-C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Cantidad de puestos</a:t>
                      </a:r>
                      <a:endParaRPr lang="es-C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Plazas propietarias</a:t>
                      </a:r>
                      <a:endParaRPr lang="es-C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Plazas vacantes</a:t>
                      </a:r>
                      <a:endParaRPr lang="es-C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976106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Profesionales 1 y 2</a:t>
                      </a:r>
                      <a:endParaRPr lang="es-C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530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427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103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3505409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Profesional en informática 1 y 2</a:t>
                      </a:r>
                      <a:endParaRPr lang="es-C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190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167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23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107179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Jefes Administrativos</a:t>
                      </a:r>
                      <a:endParaRPr lang="es-C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114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91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23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192131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Coordinadores de unidad</a:t>
                      </a:r>
                      <a:endParaRPr lang="es-C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82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81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152751"/>
                  </a:ext>
                </a:extLst>
              </a:tr>
              <a:tr h="9893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Profesionales en derecho, Inspectores judiciales y Asesores</a:t>
                      </a:r>
                      <a:endParaRPr lang="es-C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56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33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23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416640"/>
                  </a:ext>
                </a:extLst>
              </a:tr>
              <a:tr h="6477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Integrante Consejo Superior y Direcciones</a:t>
                      </a:r>
                      <a:endParaRPr lang="es-C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23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7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16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2815273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Medicina y Odontología</a:t>
                      </a:r>
                      <a:endParaRPr lang="es-C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18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8030759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TOTALES</a:t>
                      </a:r>
                      <a:endParaRPr lang="es-C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1013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819</a:t>
                      </a:r>
                      <a:endParaRPr lang="es-C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194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17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4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2122DE-90CB-467B-B87F-8A433AA8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97" y="2103437"/>
            <a:ext cx="5088467" cy="1325563"/>
          </a:xfrm>
        </p:spPr>
        <p:txBody>
          <a:bodyPr>
            <a:noAutofit/>
          </a:bodyPr>
          <a:lstStyle/>
          <a:p>
            <a:pPr algn="r"/>
            <a:r>
              <a:rPr lang="es-CR">
                <a:solidFill>
                  <a:srgbClr val="0070C0"/>
                </a:solidFill>
              </a:rPr>
              <a:t>Campos</a:t>
            </a:r>
            <a:br>
              <a:rPr lang="es-CR">
                <a:solidFill>
                  <a:srgbClr val="0070C0"/>
                </a:solidFill>
              </a:rPr>
            </a:br>
            <a:r>
              <a:rPr lang="es-CR">
                <a:solidFill>
                  <a:srgbClr val="0070C0"/>
                </a:solidFill>
              </a:rPr>
              <a:t>disciplinarios</a:t>
            </a:r>
            <a:br>
              <a:rPr lang="es-CR">
                <a:solidFill>
                  <a:srgbClr val="0070C0"/>
                </a:solidFill>
              </a:rPr>
            </a:br>
            <a:r>
              <a:rPr lang="es-CR">
                <a:solidFill>
                  <a:srgbClr val="0070C0"/>
                </a:solidFill>
              </a:rPr>
              <a:t>del </a:t>
            </a:r>
            <a:r>
              <a:rPr lang="es-CR" dirty="0">
                <a:solidFill>
                  <a:srgbClr val="0070C0"/>
                </a:solidFill>
              </a:rPr>
              <a:t>estudio 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24CA53C0-9C24-4B83-9E6A-CE4F7F71F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313922"/>
              </p:ext>
            </p:extLst>
          </p:nvPr>
        </p:nvGraphicFramePr>
        <p:xfrm>
          <a:off x="6594529" y="1887896"/>
          <a:ext cx="4073471" cy="406238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073471">
                  <a:extLst>
                    <a:ext uri="{9D8B030D-6E8A-4147-A177-3AD203B41FA5}">
                      <a16:colId xmlns:a16="http://schemas.microsoft.com/office/drawing/2014/main" val="3834699601"/>
                    </a:ext>
                  </a:extLst>
                </a:gridCol>
              </a:tblGrid>
              <a:tr h="360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Campos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9525" marB="0"/>
                </a:tc>
                <a:extLst>
                  <a:ext uri="{0D108BD9-81ED-4DB2-BD59-A6C34878D82A}">
                    <a16:rowId xmlns:a16="http://schemas.microsoft.com/office/drawing/2014/main" val="1127619884"/>
                  </a:ext>
                </a:extLst>
              </a:tr>
              <a:tr h="48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Interdisciplinarios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9525" marB="0"/>
                </a:tc>
                <a:extLst>
                  <a:ext uri="{0D108BD9-81ED-4DB2-BD59-A6C34878D82A}">
                    <a16:rowId xmlns:a16="http://schemas.microsoft.com/office/drawing/2014/main" val="20778719"/>
                  </a:ext>
                </a:extLst>
              </a:tr>
              <a:tr h="384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Administración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9525" marB="0"/>
                </a:tc>
                <a:extLst>
                  <a:ext uri="{0D108BD9-81ED-4DB2-BD59-A6C34878D82A}">
                    <a16:rowId xmlns:a16="http://schemas.microsoft.com/office/drawing/2014/main" val="3863128084"/>
                  </a:ext>
                </a:extLst>
              </a:tr>
              <a:tr h="362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Arquitectura y Construcción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9525" marB="0"/>
                </a:tc>
                <a:extLst>
                  <a:ext uri="{0D108BD9-81ED-4DB2-BD59-A6C34878D82A}">
                    <a16:rowId xmlns:a16="http://schemas.microsoft.com/office/drawing/2014/main" val="3596473088"/>
                  </a:ext>
                </a:extLst>
              </a:tr>
              <a:tr h="404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Informática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9525" marB="0"/>
                </a:tc>
                <a:extLst>
                  <a:ext uri="{0D108BD9-81ED-4DB2-BD59-A6C34878D82A}">
                    <a16:rowId xmlns:a16="http://schemas.microsoft.com/office/drawing/2014/main" val="1765455346"/>
                  </a:ext>
                </a:extLst>
              </a:tr>
              <a:tr h="362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Auditoría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9525" marB="0"/>
                </a:tc>
                <a:extLst>
                  <a:ext uri="{0D108BD9-81ED-4DB2-BD59-A6C34878D82A}">
                    <a16:rowId xmlns:a16="http://schemas.microsoft.com/office/drawing/2014/main" val="572905716"/>
                  </a:ext>
                </a:extLst>
              </a:tr>
              <a:tr h="613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Salud Integral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9525" marB="0"/>
                </a:tc>
                <a:extLst>
                  <a:ext uri="{0D108BD9-81ED-4DB2-BD59-A6C34878D82A}">
                    <a16:rowId xmlns:a16="http://schemas.microsoft.com/office/drawing/2014/main" val="3149963744"/>
                  </a:ext>
                </a:extLst>
              </a:tr>
              <a:tr h="362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Derecho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9525" marB="0"/>
                </a:tc>
                <a:extLst>
                  <a:ext uri="{0D108BD9-81ED-4DB2-BD59-A6C34878D82A}">
                    <a16:rowId xmlns:a16="http://schemas.microsoft.com/office/drawing/2014/main" val="2733762147"/>
                  </a:ext>
                </a:extLst>
              </a:tr>
              <a:tr h="725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Comunicación y uso de la información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9525" marB="0"/>
                </a:tc>
                <a:extLst>
                  <a:ext uri="{0D108BD9-81ED-4DB2-BD59-A6C34878D82A}">
                    <a16:rowId xmlns:a16="http://schemas.microsoft.com/office/drawing/2014/main" val="2299686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64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4FFB1D-0B60-4C03-8386-08EF3BBCC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7" y="3346050"/>
            <a:ext cx="11107119" cy="868058"/>
          </a:xfrm>
        </p:spPr>
        <p:txBody>
          <a:bodyPr>
            <a:normAutofit fontScale="90000"/>
          </a:bodyPr>
          <a:lstStyle/>
          <a:p>
            <a:pPr algn="ctr"/>
            <a:r>
              <a:rPr lang="es-CR" sz="6700" b="1" dirty="0">
                <a:solidFill>
                  <a:srgbClr val="0070C0"/>
                </a:solidFill>
              </a:rPr>
              <a:t>Presentación de datos </a:t>
            </a:r>
            <a:br>
              <a:rPr lang="es-CR" dirty="0">
                <a:solidFill>
                  <a:srgbClr val="0070C0"/>
                </a:solidFill>
              </a:rPr>
            </a:br>
            <a:endParaRPr lang="es-CR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09" y="2301498"/>
            <a:ext cx="1956159" cy="1478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301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BEFA32-30C7-4D12-9FBE-D54C77F8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C4F3FE0-C05B-4091-8184-2F6E39B04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05" y="1787150"/>
            <a:ext cx="5362545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altLang="es-CR" sz="2800" b="1" dirty="0">
                <a:solidFill>
                  <a:srgbClr val="0070C0"/>
                </a:solidFill>
              </a:rPr>
              <a:t>Población consultada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altLang="es-CR" sz="2800" b="1" dirty="0">
                <a:solidFill>
                  <a:srgbClr val="0070C0"/>
                </a:solidFill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altLang="es-CR" sz="2800" dirty="0"/>
              <a:t>El instrumento se distribuyó a un total 176 personas, al cierre de la consulta la muestra corresponde a 63 personas. A continuación, se muestra los puestos que ocupan las personas consultadas.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Gráfico 1">
            <a:extLst>
              <a:ext uri="{FF2B5EF4-FFF2-40B4-BE49-F238E27FC236}">
                <a16:creationId xmlns:a16="http://schemas.microsoft.com/office/drawing/2014/main" id="{00EDED93-94E1-46E4-A6D6-AFF0F1A96FB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01" y="1877716"/>
            <a:ext cx="5139855" cy="363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0969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888</Words>
  <Application>Microsoft Office PowerPoint</Application>
  <PresentationFormat>Panorámica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Adobe Song Std L</vt:lpstr>
      <vt:lpstr>Arial</vt:lpstr>
      <vt:lpstr>Calibri</vt:lpstr>
      <vt:lpstr>Calibri Light</vt:lpstr>
      <vt:lpstr>Tahoma</vt:lpstr>
      <vt:lpstr>Tema de Office</vt:lpstr>
      <vt:lpstr>  Estudio de necesidades de formación profesional del personal del Ámbito Administrativo </vt:lpstr>
      <vt:lpstr>Presentación de PowerPoint</vt:lpstr>
      <vt:lpstr>Presentación de PowerPoint</vt:lpstr>
      <vt:lpstr>PROTOCOLO METODOLÓGICO </vt:lpstr>
      <vt:lpstr>Descripción de instrumento de recolección de datos </vt:lpstr>
      <vt:lpstr>Alcance del estudio  </vt:lpstr>
      <vt:lpstr>Campos disciplinarios del estudio </vt:lpstr>
      <vt:lpstr>Presentación de datos  </vt:lpstr>
      <vt:lpstr>Presentación de PowerPoint</vt:lpstr>
      <vt:lpstr>Presentación de PowerPoint</vt:lpstr>
      <vt:lpstr>Presentación de PowerPoint</vt:lpstr>
      <vt:lpstr>Campos Interdisciplinarios  </vt:lpstr>
      <vt:lpstr>Administración</vt:lpstr>
      <vt:lpstr>Arquitectura y Construcción   </vt:lpstr>
      <vt:lpstr>Informática </vt:lpstr>
      <vt:lpstr>Auditoría  </vt:lpstr>
      <vt:lpstr>Salud Integral </vt:lpstr>
      <vt:lpstr>Derecho  </vt:lpstr>
      <vt:lpstr>Comunicación y manejo de la información</vt:lpstr>
      <vt:lpstr>Percepción sobre los tipos de posgrados y su efectiva dentro la realidad del ámbito administrativo del Poder Judicial.  </vt:lpstr>
      <vt:lpstr>Cuadro resumen</vt:lpstr>
      <vt:lpstr>  Conclusiones generales </vt:lpstr>
      <vt:lpstr>  Conclusiones generales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resultados Diagnóstico de necesidades de formación profesional del personal del Ámbito Administrativo</dc:title>
  <dc:creator>Daisy Quesada Guerrero</dc:creator>
  <cp:lastModifiedBy>Cheryl Bolaños Madrigal</cp:lastModifiedBy>
  <cp:revision>15</cp:revision>
  <dcterms:created xsi:type="dcterms:W3CDTF">2018-04-12T14:55:42Z</dcterms:created>
  <dcterms:modified xsi:type="dcterms:W3CDTF">2019-04-12T17:49:40Z</dcterms:modified>
</cp:coreProperties>
</file>