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9" r:id="rId3"/>
    <p:sldId id="257" r:id="rId4"/>
    <p:sldId id="290" r:id="rId5"/>
    <p:sldId id="260" r:id="rId6"/>
    <p:sldId id="295" r:id="rId7"/>
    <p:sldId id="292" r:id="rId8"/>
    <p:sldId id="293" r:id="rId9"/>
    <p:sldId id="294" r:id="rId10"/>
    <p:sldId id="291" r:id="rId11"/>
    <p:sldId id="280" r:id="rId12"/>
    <p:sldId id="296" r:id="rId13"/>
    <p:sldId id="297" r:id="rId14"/>
    <p:sldId id="298" r:id="rId15"/>
    <p:sldId id="263" r:id="rId16"/>
    <p:sldId id="299" r:id="rId17"/>
    <p:sldId id="300" r:id="rId18"/>
    <p:sldId id="302" r:id="rId19"/>
    <p:sldId id="303" r:id="rId20"/>
    <p:sldId id="304" r:id="rId21"/>
    <p:sldId id="305" r:id="rId22"/>
    <p:sldId id="281" r:id="rId23"/>
    <p:sldId id="306" r:id="rId24"/>
    <p:sldId id="307" r:id="rId25"/>
    <p:sldId id="308" r:id="rId26"/>
    <p:sldId id="282" r:id="rId27"/>
    <p:sldId id="309" r:id="rId28"/>
    <p:sldId id="264" r:id="rId29"/>
    <p:sldId id="310" r:id="rId30"/>
    <p:sldId id="311" r:id="rId31"/>
    <p:sldId id="283" r:id="rId32"/>
    <p:sldId id="313" r:id="rId33"/>
    <p:sldId id="314" r:id="rId34"/>
    <p:sldId id="316" r:id="rId35"/>
    <p:sldId id="315" r:id="rId36"/>
    <p:sldId id="317" r:id="rId37"/>
    <p:sldId id="318" r:id="rId38"/>
    <p:sldId id="319" r:id="rId39"/>
    <p:sldId id="279"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3" autoAdjust="0"/>
    <p:restoredTop sz="90148" autoAdjust="0"/>
  </p:normalViewPr>
  <p:slideViewPr>
    <p:cSldViewPr snapToGrid="0">
      <p:cViewPr varScale="1">
        <p:scale>
          <a:sx n="60" d="100"/>
          <a:sy n="60" d="100"/>
        </p:scale>
        <p:origin x="9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duranal\Desktop\ESTADISTICA%20GESTORA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s-MX"/>
              <a:t>Actividades de Formativas</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s-CR"/>
        </a:p>
      </c:txPr>
    </c:title>
    <c:autoTitleDeleted val="0"/>
    <c:view3D>
      <c:rotX val="0"/>
      <c:rotY val="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Hoja1!$B$1</c:f>
              <c:strCache>
                <c:ptCount val="1"/>
                <c:pt idx="0">
                  <c:v>Cantidad de Procesos</c:v>
                </c:pt>
              </c:strCache>
            </c:strRef>
          </c:tx>
          <c:spPr>
            <a:gradFill rotWithShape="1">
              <a:gsLst>
                <a:gs pos="0">
                  <a:schemeClr val="accent1">
                    <a:tint val="96000"/>
                    <a:satMod val="100000"/>
                    <a:lumMod val="104000"/>
                  </a:schemeClr>
                </a:gs>
                <a:gs pos="78000">
                  <a:schemeClr val="accent1">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s-C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Hoja1!$A$2:$A$5</c:f>
              <c:strCache>
                <c:ptCount val="4"/>
                <c:pt idx="0">
                  <c:v>Actvidades contratadas a empresas o personas externas</c:v>
                </c:pt>
                <c:pt idx="1">
                  <c:v>Actividades con personal facilitador interno</c:v>
                </c:pt>
                <c:pt idx="2">
                  <c:v>Actividades con colaboración de otras institucioneso empresa privada( gratuitas)</c:v>
                </c:pt>
                <c:pt idx="3">
                  <c:v>Total</c:v>
                </c:pt>
              </c:strCache>
            </c:strRef>
          </c:cat>
          <c:val>
            <c:numRef>
              <c:f>Hoja1!$B$2:$B$5</c:f>
              <c:numCache>
                <c:formatCode>General</c:formatCode>
                <c:ptCount val="4"/>
                <c:pt idx="0">
                  <c:v>59</c:v>
                </c:pt>
                <c:pt idx="1">
                  <c:v>45</c:v>
                </c:pt>
                <c:pt idx="2">
                  <c:v>8</c:v>
                </c:pt>
                <c:pt idx="3">
                  <c:v>112</c:v>
                </c:pt>
              </c:numCache>
            </c:numRef>
          </c:val>
          <c:extLst>
            <c:ext xmlns:c16="http://schemas.microsoft.com/office/drawing/2014/chart" uri="{C3380CC4-5D6E-409C-BE32-E72D297353CC}">
              <c16:uniqueId val="{00000000-2385-4BBD-90E0-8BFF859D7C15}"/>
            </c:ext>
          </c:extLst>
        </c:ser>
        <c:ser>
          <c:idx val="1"/>
          <c:order val="1"/>
          <c:tx>
            <c:strRef>
              <c:f>Hoja1!$C$1</c:f>
              <c:strCache>
                <c:ptCount val="1"/>
                <c:pt idx="0">
                  <c:v>Total de personas participantes</c:v>
                </c:pt>
              </c:strCache>
            </c:strRef>
          </c:tx>
          <c:spPr>
            <a:gradFill rotWithShape="1">
              <a:gsLst>
                <a:gs pos="0">
                  <a:schemeClr val="accent2">
                    <a:tint val="96000"/>
                    <a:satMod val="100000"/>
                    <a:lumMod val="104000"/>
                  </a:schemeClr>
                </a:gs>
                <a:gs pos="78000">
                  <a:schemeClr val="accent2">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s-C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Hoja1!$A$2:$A$5</c:f>
              <c:strCache>
                <c:ptCount val="4"/>
                <c:pt idx="0">
                  <c:v>Actvidades contratadas a empresas o personas externas</c:v>
                </c:pt>
                <c:pt idx="1">
                  <c:v>Actividades con personal facilitador interno</c:v>
                </c:pt>
                <c:pt idx="2">
                  <c:v>Actividades con colaboración de otras institucioneso empresa privada( gratuitas)</c:v>
                </c:pt>
                <c:pt idx="3">
                  <c:v>Total</c:v>
                </c:pt>
              </c:strCache>
            </c:strRef>
          </c:cat>
          <c:val>
            <c:numRef>
              <c:f>Hoja1!$C$2:$C$5</c:f>
              <c:numCache>
                <c:formatCode>General</c:formatCode>
                <c:ptCount val="4"/>
                <c:pt idx="0">
                  <c:v>2458</c:v>
                </c:pt>
                <c:pt idx="1">
                  <c:v>1746</c:v>
                </c:pt>
                <c:pt idx="2">
                  <c:v>584</c:v>
                </c:pt>
                <c:pt idx="3">
                  <c:v>4788</c:v>
                </c:pt>
              </c:numCache>
            </c:numRef>
          </c:val>
          <c:extLst>
            <c:ext xmlns:c16="http://schemas.microsoft.com/office/drawing/2014/chart" uri="{C3380CC4-5D6E-409C-BE32-E72D297353CC}">
              <c16:uniqueId val="{00000001-2385-4BBD-90E0-8BFF859D7C15}"/>
            </c:ext>
          </c:extLst>
        </c:ser>
        <c:ser>
          <c:idx val="2"/>
          <c:order val="2"/>
          <c:tx>
            <c:strRef>
              <c:f>Hoja1!$D$1</c:f>
              <c:strCache>
                <c:ptCount val="1"/>
                <c:pt idx="0">
                  <c:v>Mujeres</c:v>
                </c:pt>
              </c:strCache>
            </c:strRef>
          </c:tx>
          <c:spPr>
            <a:gradFill rotWithShape="1">
              <a:gsLst>
                <a:gs pos="0">
                  <a:schemeClr val="accent3">
                    <a:tint val="96000"/>
                    <a:satMod val="100000"/>
                    <a:lumMod val="104000"/>
                  </a:schemeClr>
                </a:gs>
                <a:gs pos="78000">
                  <a:schemeClr val="accent3">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s-C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Hoja1!$A$2:$A$5</c:f>
              <c:strCache>
                <c:ptCount val="4"/>
                <c:pt idx="0">
                  <c:v>Actvidades contratadas a empresas o personas externas</c:v>
                </c:pt>
                <c:pt idx="1">
                  <c:v>Actividades con personal facilitador interno</c:v>
                </c:pt>
                <c:pt idx="2">
                  <c:v>Actividades con colaboración de otras institucioneso empresa privada( gratuitas)</c:v>
                </c:pt>
                <c:pt idx="3">
                  <c:v>Total</c:v>
                </c:pt>
              </c:strCache>
            </c:strRef>
          </c:cat>
          <c:val>
            <c:numRef>
              <c:f>Hoja1!$D$2:$D$5</c:f>
              <c:numCache>
                <c:formatCode>General</c:formatCode>
                <c:ptCount val="4"/>
                <c:pt idx="0">
                  <c:v>1681</c:v>
                </c:pt>
                <c:pt idx="1">
                  <c:v>1052</c:v>
                </c:pt>
                <c:pt idx="2">
                  <c:v>290</c:v>
                </c:pt>
                <c:pt idx="3">
                  <c:v>3023</c:v>
                </c:pt>
              </c:numCache>
            </c:numRef>
          </c:val>
          <c:extLst>
            <c:ext xmlns:c16="http://schemas.microsoft.com/office/drawing/2014/chart" uri="{C3380CC4-5D6E-409C-BE32-E72D297353CC}">
              <c16:uniqueId val="{00000002-2385-4BBD-90E0-8BFF859D7C15}"/>
            </c:ext>
          </c:extLst>
        </c:ser>
        <c:ser>
          <c:idx val="3"/>
          <c:order val="3"/>
          <c:tx>
            <c:strRef>
              <c:f>Hoja1!$E$1</c:f>
              <c:strCache>
                <c:ptCount val="1"/>
                <c:pt idx="0">
                  <c:v>Hombres</c:v>
                </c:pt>
              </c:strCache>
            </c:strRef>
          </c:tx>
          <c:spPr>
            <a:gradFill rotWithShape="1">
              <a:gsLst>
                <a:gs pos="0">
                  <a:schemeClr val="accent4">
                    <a:tint val="96000"/>
                    <a:satMod val="100000"/>
                    <a:lumMod val="104000"/>
                  </a:schemeClr>
                </a:gs>
                <a:gs pos="78000">
                  <a:schemeClr val="accent4">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s-C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Hoja1!$A$2:$A$5</c:f>
              <c:strCache>
                <c:ptCount val="4"/>
                <c:pt idx="0">
                  <c:v>Actvidades contratadas a empresas o personas externas</c:v>
                </c:pt>
                <c:pt idx="1">
                  <c:v>Actividades con personal facilitador interno</c:v>
                </c:pt>
                <c:pt idx="2">
                  <c:v>Actividades con colaboración de otras institucioneso empresa privada( gratuitas)</c:v>
                </c:pt>
                <c:pt idx="3">
                  <c:v>Total</c:v>
                </c:pt>
              </c:strCache>
            </c:strRef>
          </c:cat>
          <c:val>
            <c:numRef>
              <c:f>Hoja1!$E$2:$E$5</c:f>
              <c:numCache>
                <c:formatCode>General</c:formatCode>
                <c:ptCount val="4"/>
                <c:pt idx="0">
                  <c:v>777</c:v>
                </c:pt>
                <c:pt idx="1">
                  <c:v>694</c:v>
                </c:pt>
                <c:pt idx="2">
                  <c:v>294</c:v>
                </c:pt>
                <c:pt idx="3">
                  <c:v>1765</c:v>
                </c:pt>
              </c:numCache>
            </c:numRef>
          </c:val>
          <c:extLst>
            <c:ext xmlns:c16="http://schemas.microsoft.com/office/drawing/2014/chart" uri="{C3380CC4-5D6E-409C-BE32-E72D297353CC}">
              <c16:uniqueId val="{00000003-2385-4BBD-90E0-8BFF859D7C15}"/>
            </c:ext>
          </c:extLst>
        </c:ser>
        <c:dLbls>
          <c:showLegendKey val="0"/>
          <c:showVal val="1"/>
          <c:showCatName val="0"/>
          <c:showSerName val="0"/>
          <c:showPercent val="0"/>
          <c:showBubbleSize val="0"/>
        </c:dLbls>
        <c:gapWidth val="150"/>
        <c:shape val="box"/>
        <c:axId val="2070004016"/>
        <c:axId val="2070003184"/>
        <c:axId val="0"/>
      </c:bar3DChart>
      <c:catAx>
        <c:axId val="20700040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R"/>
          </a:p>
        </c:txPr>
        <c:crossAx val="2070003184"/>
        <c:crosses val="autoZero"/>
        <c:auto val="1"/>
        <c:lblAlgn val="ctr"/>
        <c:lblOffset val="100"/>
        <c:noMultiLvlLbl val="0"/>
      </c:catAx>
      <c:valAx>
        <c:axId val="2070003184"/>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2"/>
                </a:solidFill>
                <a:latin typeface="+mn-lt"/>
                <a:ea typeface="+mn-ea"/>
                <a:cs typeface="+mn-cs"/>
              </a:defRPr>
            </a:pPr>
            <a:endParaRPr lang="es-CR"/>
          </a:p>
        </c:txPr>
        <c:crossAx val="2070004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R" b="1">
                <a:solidFill>
                  <a:sysClr val="windowText" lastClr="000000"/>
                </a:solidFill>
              </a:rPr>
              <a:t>Modalidad de Capacitación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R"/>
        </a:p>
      </c:txPr>
    </c:title>
    <c:autoTitleDeleted val="0"/>
    <c:plotArea>
      <c:layout/>
      <c:barChart>
        <c:barDir val="col"/>
        <c:grouping val="clustered"/>
        <c:varyColors val="0"/>
        <c:ser>
          <c:idx val="0"/>
          <c:order val="0"/>
          <c:tx>
            <c:strRef>
              <c:f>Hoja1!$B$1</c:f>
              <c:strCache>
                <c:ptCount val="1"/>
                <c:pt idx="0">
                  <c:v>Virtual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Categoría 1</c:v>
                </c:pt>
              </c:strCache>
            </c:strRef>
          </c:cat>
          <c:val>
            <c:numRef>
              <c:f>Hoja1!$B$2</c:f>
              <c:numCache>
                <c:formatCode>0%</c:formatCode>
                <c:ptCount val="1"/>
                <c:pt idx="0">
                  <c:v>0.88</c:v>
                </c:pt>
              </c:numCache>
            </c:numRef>
          </c:val>
          <c:extLst>
            <c:ext xmlns:c16="http://schemas.microsoft.com/office/drawing/2014/chart" uri="{C3380CC4-5D6E-409C-BE32-E72D297353CC}">
              <c16:uniqueId val="{00000000-E67D-4CCF-B3B9-ABC0C520E9DD}"/>
            </c:ext>
          </c:extLst>
        </c:ser>
        <c:ser>
          <c:idx val="1"/>
          <c:order val="1"/>
          <c:tx>
            <c:strRef>
              <c:f>Hoja1!$C$1</c:f>
              <c:strCache>
                <c:ptCount val="1"/>
                <c:pt idx="0">
                  <c:v>Presencial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Categoría 1</c:v>
                </c:pt>
              </c:strCache>
            </c:strRef>
          </c:cat>
          <c:val>
            <c:numRef>
              <c:f>Hoja1!$C$2</c:f>
              <c:numCache>
                <c:formatCode>0%</c:formatCode>
                <c:ptCount val="1"/>
                <c:pt idx="0">
                  <c:v>0.12</c:v>
                </c:pt>
              </c:numCache>
            </c:numRef>
          </c:val>
          <c:extLst>
            <c:ext xmlns:c16="http://schemas.microsoft.com/office/drawing/2014/chart" uri="{C3380CC4-5D6E-409C-BE32-E72D297353CC}">
              <c16:uniqueId val="{00000001-E67D-4CCF-B3B9-ABC0C520E9DD}"/>
            </c:ext>
          </c:extLst>
        </c:ser>
        <c:dLbls>
          <c:dLblPos val="outEnd"/>
          <c:showLegendKey val="0"/>
          <c:showVal val="1"/>
          <c:showCatName val="0"/>
          <c:showSerName val="0"/>
          <c:showPercent val="0"/>
          <c:showBubbleSize val="0"/>
        </c:dLbls>
        <c:gapWidth val="219"/>
        <c:overlap val="-27"/>
        <c:axId val="548660560"/>
        <c:axId val="548662640"/>
      </c:barChart>
      <c:catAx>
        <c:axId val="54866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R"/>
          </a:p>
        </c:txPr>
        <c:crossAx val="548662640"/>
        <c:crosses val="autoZero"/>
        <c:auto val="1"/>
        <c:lblAlgn val="ctr"/>
        <c:lblOffset val="100"/>
        <c:noMultiLvlLbl val="0"/>
      </c:catAx>
      <c:valAx>
        <c:axId val="54866264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48660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s-CR" b="1">
                <a:solidFill>
                  <a:sysClr val="windowText" lastClr="000000"/>
                </a:solidFill>
              </a:rPr>
              <a:t>Eje curricular</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s-CR"/>
        </a:p>
      </c:txPr>
    </c:title>
    <c:autoTitleDeleted val="0"/>
    <c:plotArea>
      <c:layout/>
      <c:barChart>
        <c:barDir val="col"/>
        <c:grouping val="clustered"/>
        <c:varyColors val="0"/>
        <c:ser>
          <c:idx val="1"/>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EJE!$E$16:$H$16</c:f>
              <c:strCache>
                <c:ptCount val="4"/>
                <c:pt idx="0">
                  <c:v>Competencias genéricas/ Alineamiento</c:v>
                </c:pt>
                <c:pt idx="1">
                  <c:v>Competencias técnicas</c:v>
                </c:pt>
                <c:pt idx="2">
                  <c:v>Ccompetencias especificas</c:v>
                </c:pt>
                <c:pt idx="3">
                  <c:v>Calidad de vida</c:v>
                </c:pt>
              </c:strCache>
            </c:strRef>
          </c:cat>
          <c:val>
            <c:numRef>
              <c:f>EJE!$E$18:$H$18</c:f>
              <c:numCache>
                <c:formatCode>0%</c:formatCode>
                <c:ptCount val="4"/>
                <c:pt idx="0">
                  <c:v>0.11594202898550725</c:v>
                </c:pt>
                <c:pt idx="1">
                  <c:v>0.62318840579710144</c:v>
                </c:pt>
                <c:pt idx="2">
                  <c:v>0.11594202898550725</c:v>
                </c:pt>
                <c:pt idx="3">
                  <c:v>0.14492753623188406</c:v>
                </c:pt>
              </c:numCache>
            </c:numRef>
          </c:val>
          <c:extLst>
            <c:ext xmlns:c16="http://schemas.microsoft.com/office/drawing/2014/chart" uri="{C3380CC4-5D6E-409C-BE32-E72D297353CC}">
              <c16:uniqueId val="{00000000-36C0-426D-883D-ACCDBAD782EC}"/>
            </c:ext>
          </c:extLst>
        </c:ser>
        <c:dLbls>
          <c:dLblPos val="outEnd"/>
          <c:showLegendKey val="0"/>
          <c:showVal val="1"/>
          <c:showCatName val="0"/>
          <c:showSerName val="0"/>
          <c:showPercent val="0"/>
          <c:showBubbleSize val="0"/>
        </c:dLbls>
        <c:gapWidth val="235"/>
        <c:overlap val="-27"/>
        <c:axId val="1272727759"/>
        <c:axId val="1114589151"/>
      </c:barChart>
      <c:catAx>
        <c:axId val="1272727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R"/>
          </a:p>
        </c:txPr>
        <c:crossAx val="1114589151"/>
        <c:crosses val="autoZero"/>
        <c:auto val="1"/>
        <c:lblAlgn val="ctr"/>
        <c:lblOffset val="100"/>
        <c:noMultiLvlLbl val="0"/>
      </c:catAx>
      <c:valAx>
        <c:axId val="11145891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R"/>
          </a:p>
        </c:txPr>
        <c:crossAx val="12727277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47EDCD-68E6-44E4-B839-501C78C21EEB}"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R"/>
        </a:p>
      </dgm:t>
    </dgm:pt>
    <dgm:pt modelId="{36516EC2-4A17-41A5-9E1D-347098593B4C}">
      <dgm:prSet custT="1"/>
      <dgm:spPr/>
      <dgm:t>
        <a:bodyPr/>
        <a:lstStyle/>
        <a:p>
          <a:r>
            <a:rPr lang="es-ES_tradnl" sz="1400" dirty="0"/>
            <a:t>Se capacitaron 4.788 personas de manera presencial, tele presencial y virtual por medio de 112 actividades de formación.</a:t>
          </a:r>
          <a:endParaRPr lang="es-CR" sz="1400" dirty="0"/>
        </a:p>
      </dgm:t>
    </dgm:pt>
    <dgm:pt modelId="{EBD4652E-CF63-48DF-91EB-CA33E8315A9B}" type="parTrans" cxnId="{42938D9B-C0CD-4168-BCB2-5E6DEEF0F5FD}">
      <dgm:prSet/>
      <dgm:spPr/>
      <dgm:t>
        <a:bodyPr/>
        <a:lstStyle/>
        <a:p>
          <a:endParaRPr lang="es-CR" sz="2000"/>
        </a:p>
      </dgm:t>
    </dgm:pt>
    <dgm:pt modelId="{67C434F0-206C-4C8F-854D-8B999E38CE82}" type="sibTrans" cxnId="{42938D9B-C0CD-4168-BCB2-5E6DEEF0F5FD}">
      <dgm:prSet/>
      <dgm:spPr/>
      <dgm:t>
        <a:bodyPr/>
        <a:lstStyle/>
        <a:p>
          <a:endParaRPr lang="es-CR" sz="2000"/>
        </a:p>
      </dgm:t>
    </dgm:pt>
    <dgm:pt modelId="{55684750-A9ED-42AA-81A7-7D774E99FA99}">
      <dgm:prSet custT="1"/>
      <dgm:spPr/>
      <dgm:t>
        <a:bodyPr/>
        <a:lstStyle/>
        <a:p>
          <a:r>
            <a:rPr lang="es-ES_tradnl" sz="1400" dirty="0"/>
            <a:t>Se matricularon 10.225 personas en cursos virtuales de la plataforma </a:t>
          </a:r>
          <a:r>
            <a:rPr lang="es-ES_tradnl" sz="1400" dirty="0" err="1"/>
            <a:t>C@pacítate</a:t>
          </a:r>
          <a:r>
            <a:rPr lang="es-ES_tradnl" sz="1400" dirty="0"/>
            <a:t> para un total de 24.440 cursos aprobados</a:t>
          </a:r>
          <a:endParaRPr lang="es-CR" sz="1400" dirty="0"/>
        </a:p>
      </dgm:t>
    </dgm:pt>
    <dgm:pt modelId="{8BA25A62-7C4D-492F-A742-DD68ECAC2CD2}" type="parTrans" cxnId="{5AD208BE-C8FC-493D-80F8-58C1D62E2F4C}">
      <dgm:prSet/>
      <dgm:spPr/>
      <dgm:t>
        <a:bodyPr/>
        <a:lstStyle/>
        <a:p>
          <a:endParaRPr lang="es-CR" sz="2000"/>
        </a:p>
      </dgm:t>
    </dgm:pt>
    <dgm:pt modelId="{A21DAF52-3D5B-4AF7-AF8D-386CBBCA1164}" type="sibTrans" cxnId="{5AD208BE-C8FC-493D-80F8-58C1D62E2F4C}">
      <dgm:prSet/>
      <dgm:spPr/>
      <dgm:t>
        <a:bodyPr/>
        <a:lstStyle/>
        <a:p>
          <a:endParaRPr lang="es-CR" sz="2000"/>
        </a:p>
      </dgm:t>
    </dgm:pt>
    <dgm:pt modelId="{DB62CECE-A78A-42BA-8584-5A86009E2F5C}">
      <dgm:prSet custT="1"/>
      <dgm:spPr/>
      <dgm:t>
        <a:bodyPr/>
        <a:lstStyle/>
        <a:p>
          <a:r>
            <a:rPr lang="es-ES_tradnl" sz="1400" dirty="0"/>
            <a:t>Se divulgaron 15 procesos para otorgar becas, con un total de 25 personas beneficiarias</a:t>
          </a:r>
          <a:endParaRPr lang="es-CR" sz="1400" dirty="0"/>
        </a:p>
      </dgm:t>
    </dgm:pt>
    <dgm:pt modelId="{22FC4969-3176-40D3-9A81-56DA0838E23C}" type="parTrans" cxnId="{D326CBAD-394D-4505-BA86-AEC2D48AF051}">
      <dgm:prSet/>
      <dgm:spPr/>
      <dgm:t>
        <a:bodyPr/>
        <a:lstStyle/>
        <a:p>
          <a:endParaRPr lang="es-CR" sz="2000"/>
        </a:p>
      </dgm:t>
    </dgm:pt>
    <dgm:pt modelId="{E6076E48-134D-45B4-BAA3-35C82A0E92CD}" type="sibTrans" cxnId="{D326CBAD-394D-4505-BA86-AEC2D48AF051}">
      <dgm:prSet/>
      <dgm:spPr/>
      <dgm:t>
        <a:bodyPr/>
        <a:lstStyle/>
        <a:p>
          <a:endParaRPr lang="es-CR" sz="2000"/>
        </a:p>
      </dgm:t>
    </dgm:pt>
    <dgm:pt modelId="{FC42E963-8831-4847-A920-A4012DA8B1C5}">
      <dgm:prSet custT="1"/>
      <dgm:spPr/>
      <dgm:t>
        <a:bodyPr/>
        <a:lstStyle/>
        <a:p>
          <a:r>
            <a:rPr lang="es-ES_tradnl" sz="1400" dirty="0"/>
            <a:t>Se finalizó con el desarrollo de 13 cursos virtuales y se inició la actualización gráfica o de contenidos de 15 cursos.</a:t>
          </a:r>
          <a:endParaRPr lang="es-CR" sz="1400" dirty="0"/>
        </a:p>
      </dgm:t>
    </dgm:pt>
    <dgm:pt modelId="{31BCCF4E-FB67-4E7D-A057-243044A82F97}" type="parTrans" cxnId="{0D080289-B4C6-478F-A8E9-C6D97BFB1CF8}">
      <dgm:prSet/>
      <dgm:spPr/>
      <dgm:t>
        <a:bodyPr/>
        <a:lstStyle/>
        <a:p>
          <a:endParaRPr lang="es-CR" sz="2000"/>
        </a:p>
      </dgm:t>
    </dgm:pt>
    <dgm:pt modelId="{FF99523A-0FF7-4808-8F1E-290E43CBC8B7}" type="sibTrans" cxnId="{0D080289-B4C6-478F-A8E9-C6D97BFB1CF8}">
      <dgm:prSet/>
      <dgm:spPr/>
      <dgm:t>
        <a:bodyPr/>
        <a:lstStyle/>
        <a:p>
          <a:endParaRPr lang="es-CR" sz="2000"/>
        </a:p>
      </dgm:t>
    </dgm:pt>
    <dgm:pt modelId="{E26FDEDA-62A4-4782-B3D9-AF71C1B77BC0}" type="pres">
      <dgm:prSet presAssocID="{0847EDCD-68E6-44E4-B839-501C78C21EEB}" presName="diagram" presStyleCnt="0">
        <dgm:presLayoutVars>
          <dgm:chPref val="1"/>
          <dgm:dir/>
          <dgm:animOne val="branch"/>
          <dgm:animLvl val="lvl"/>
          <dgm:resizeHandles/>
        </dgm:presLayoutVars>
      </dgm:prSet>
      <dgm:spPr/>
    </dgm:pt>
    <dgm:pt modelId="{D7B03FB1-4BC1-460E-B9DB-387B2080B011}" type="pres">
      <dgm:prSet presAssocID="{36516EC2-4A17-41A5-9E1D-347098593B4C}" presName="root" presStyleCnt="0"/>
      <dgm:spPr/>
    </dgm:pt>
    <dgm:pt modelId="{E15F7650-061C-43A0-A008-A4A89CD1CF50}" type="pres">
      <dgm:prSet presAssocID="{36516EC2-4A17-41A5-9E1D-347098593B4C}" presName="rootComposite" presStyleCnt="0"/>
      <dgm:spPr/>
    </dgm:pt>
    <dgm:pt modelId="{FB279B2C-32C3-4F34-9472-B1EDD9AAF961}" type="pres">
      <dgm:prSet presAssocID="{36516EC2-4A17-41A5-9E1D-347098593B4C}" presName="rootText" presStyleLbl="node1" presStyleIdx="0" presStyleCnt="4" custScaleY="143255"/>
      <dgm:spPr/>
    </dgm:pt>
    <dgm:pt modelId="{8EC99E88-B77A-43D1-A416-CB35D967A9A3}" type="pres">
      <dgm:prSet presAssocID="{36516EC2-4A17-41A5-9E1D-347098593B4C}" presName="rootConnector" presStyleLbl="node1" presStyleIdx="0" presStyleCnt="4"/>
      <dgm:spPr/>
    </dgm:pt>
    <dgm:pt modelId="{9A812C08-7288-47B5-9414-405DCB533F57}" type="pres">
      <dgm:prSet presAssocID="{36516EC2-4A17-41A5-9E1D-347098593B4C}" presName="childShape" presStyleCnt="0"/>
      <dgm:spPr/>
    </dgm:pt>
    <dgm:pt modelId="{E06E27FF-23E4-463D-99CE-7C4BB1BE08C3}" type="pres">
      <dgm:prSet presAssocID="{55684750-A9ED-42AA-81A7-7D774E99FA99}" presName="root" presStyleCnt="0"/>
      <dgm:spPr/>
    </dgm:pt>
    <dgm:pt modelId="{ACD67AA3-0A0E-427D-923F-A74353C6C133}" type="pres">
      <dgm:prSet presAssocID="{55684750-A9ED-42AA-81A7-7D774E99FA99}" presName="rootComposite" presStyleCnt="0"/>
      <dgm:spPr/>
    </dgm:pt>
    <dgm:pt modelId="{EC046CBD-2809-4F3A-B1D0-E21FC52A584D}" type="pres">
      <dgm:prSet presAssocID="{55684750-A9ED-42AA-81A7-7D774E99FA99}" presName="rootText" presStyleLbl="node1" presStyleIdx="1" presStyleCnt="4" custScaleY="139997"/>
      <dgm:spPr/>
    </dgm:pt>
    <dgm:pt modelId="{0945B89B-E3B9-45C9-8E28-6EFEDE33ABA0}" type="pres">
      <dgm:prSet presAssocID="{55684750-A9ED-42AA-81A7-7D774E99FA99}" presName="rootConnector" presStyleLbl="node1" presStyleIdx="1" presStyleCnt="4"/>
      <dgm:spPr/>
    </dgm:pt>
    <dgm:pt modelId="{8E2EA50D-831C-456E-97A9-A4195CEEBDEB}" type="pres">
      <dgm:prSet presAssocID="{55684750-A9ED-42AA-81A7-7D774E99FA99}" presName="childShape" presStyleCnt="0"/>
      <dgm:spPr/>
    </dgm:pt>
    <dgm:pt modelId="{68894781-FD35-49D6-A456-6AC48E246894}" type="pres">
      <dgm:prSet presAssocID="{DB62CECE-A78A-42BA-8584-5A86009E2F5C}" presName="root" presStyleCnt="0"/>
      <dgm:spPr/>
    </dgm:pt>
    <dgm:pt modelId="{6FC92431-3811-46A5-BD00-F5C386C460CA}" type="pres">
      <dgm:prSet presAssocID="{DB62CECE-A78A-42BA-8584-5A86009E2F5C}" presName="rootComposite" presStyleCnt="0"/>
      <dgm:spPr/>
    </dgm:pt>
    <dgm:pt modelId="{16469B80-6DD8-4229-9761-CAA06C0C0361}" type="pres">
      <dgm:prSet presAssocID="{DB62CECE-A78A-42BA-8584-5A86009E2F5C}" presName="rootText" presStyleLbl="node1" presStyleIdx="2" presStyleCnt="4" custScaleY="128769"/>
      <dgm:spPr/>
    </dgm:pt>
    <dgm:pt modelId="{A2727F80-A8F5-480F-B0F0-E35EA0F9DD3A}" type="pres">
      <dgm:prSet presAssocID="{DB62CECE-A78A-42BA-8584-5A86009E2F5C}" presName="rootConnector" presStyleLbl="node1" presStyleIdx="2" presStyleCnt="4"/>
      <dgm:spPr/>
    </dgm:pt>
    <dgm:pt modelId="{21F9B80A-B5E7-4AA9-999C-5632E3A64B1B}" type="pres">
      <dgm:prSet presAssocID="{DB62CECE-A78A-42BA-8584-5A86009E2F5C}" presName="childShape" presStyleCnt="0"/>
      <dgm:spPr/>
    </dgm:pt>
    <dgm:pt modelId="{BFC818DB-705F-4901-B656-7A462DD81E41}" type="pres">
      <dgm:prSet presAssocID="{FC42E963-8831-4847-A920-A4012DA8B1C5}" presName="root" presStyleCnt="0"/>
      <dgm:spPr/>
    </dgm:pt>
    <dgm:pt modelId="{3F54C23D-1831-4D28-B2BD-A1E8D246D408}" type="pres">
      <dgm:prSet presAssocID="{FC42E963-8831-4847-A920-A4012DA8B1C5}" presName="rootComposite" presStyleCnt="0"/>
      <dgm:spPr/>
    </dgm:pt>
    <dgm:pt modelId="{711A361E-EB08-47B5-B063-1C1EE6BB9CD1}" type="pres">
      <dgm:prSet presAssocID="{FC42E963-8831-4847-A920-A4012DA8B1C5}" presName="rootText" presStyleLbl="node1" presStyleIdx="3" presStyleCnt="4" custScaleY="131977"/>
      <dgm:spPr/>
    </dgm:pt>
    <dgm:pt modelId="{F719379B-C9CB-4E2B-AC2A-B4B1ED995EB4}" type="pres">
      <dgm:prSet presAssocID="{FC42E963-8831-4847-A920-A4012DA8B1C5}" presName="rootConnector" presStyleLbl="node1" presStyleIdx="3" presStyleCnt="4"/>
      <dgm:spPr/>
    </dgm:pt>
    <dgm:pt modelId="{A9C38791-44DB-466E-B452-4DC43AFE9C59}" type="pres">
      <dgm:prSet presAssocID="{FC42E963-8831-4847-A920-A4012DA8B1C5}" presName="childShape" presStyleCnt="0"/>
      <dgm:spPr/>
    </dgm:pt>
  </dgm:ptLst>
  <dgm:cxnLst>
    <dgm:cxn modelId="{BD0C8816-D2A7-4A34-9EFD-4C98EE845CC7}" type="presOf" srcId="{36516EC2-4A17-41A5-9E1D-347098593B4C}" destId="{8EC99E88-B77A-43D1-A416-CB35D967A9A3}" srcOrd="1" destOrd="0" presId="urn:microsoft.com/office/officeart/2005/8/layout/hierarchy3"/>
    <dgm:cxn modelId="{317F481C-D629-4C14-B912-F8B55FE60AE2}" type="presOf" srcId="{DB62CECE-A78A-42BA-8584-5A86009E2F5C}" destId="{16469B80-6DD8-4229-9761-CAA06C0C0361}" srcOrd="0" destOrd="0" presId="urn:microsoft.com/office/officeart/2005/8/layout/hierarchy3"/>
    <dgm:cxn modelId="{09A55D21-0BFD-4F0E-A17E-1E02EA31AAB9}" type="presOf" srcId="{DB62CECE-A78A-42BA-8584-5A86009E2F5C}" destId="{A2727F80-A8F5-480F-B0F0-E35EA0F9DD3A}" srcOrd="1" destOrd="0" presId="urn:microsoft.com/office/officeart/2005/8/layout/hierarchy3"/>
    <dgm:cxn modelId="{970C7137-DD71-4208-8B4C-59C5CFD3DB7A}" type="presOf" srcId="{FC42E963-8831-4847-A920-A4012DA8B1C5}" destId="{F719379B-C9CB-4E2B-AC2A-B4B1ED995EB4}" srcOrd="1" destOrd="0" presId="urn:microsoft.com/office/officeart/2005/8/layout/hierarchy3"/>
    <dgm:cxn modelId="{84022E43-059D-40E3-9120-E567AB704365}" type="presOf" srcId="{0847EDCD-68E6-44E4-B839-501C78C21EEB}" destId="{E26FDEDA-62A4-4782-B3D9-AF71C1B77BC0}" srcOrd="0" destOrd="0" presId="urn:microsoft.com/office/officeart/2005/8/layout/hierarchy3"/>
    <dgm:cxn modelId="{E7A99446-BA99-48A0-96C4-B5C25F89B240}" type="presOf" srcId="{55684750-A9ED-42AA-81A7-7D774E99FA99}" destId="{0945B89B-E3B9-45C9-8E28-6EFEDE33ABA0}" srcOrd="1" destOrd="0" presId="urn:microsoft.com/office/officeart/2005/8/layout/hierarchy3"/>
    <dgm:cxn modelId="{0D080289-B4C6-478F-A8E9-C6D97BFB1CF8}" srcId="{0847EDCD-68E6-44E4-B839-501C78C21EEB}" destId="{FC42E963-8831-4847-A920-A4012DA8B1C5}" srcOrd="3" destOrd="0" parTransId="{31BCCF4E-FB67-4E7D-A057-243044A82F97}" sibTransId="{FF99523A-0FF7-4808-8F1E-290E43CBC8B7}"/>
    <dgm:cxn modelId="{C956C496-AFF9-44D8-BFF4-1F661EE43ABF}" type="presOf" srcId="{55684750-A9ED-42AA-81A7-7D774E99FA99}" destId="{EC046CBD-2809-4F3A-B1D0-E21FC52A584D}" srcOrd="0" destOrd="0" presId="urn:microsoft.com/office/officeart/2005/8/layout/hierarchy3"/>
    <dgm:cxn modelId="{42938D9B-C0CD-4168-BCB2-5E6DEEF0F5FD}" srcId="{0847EDCD-68E6-44E4-B839-501C78C21EEB}" destId="{36516EC2-4A17-41A5-9E1D-347098593B4C}" srcOrd="0" destOrd="0" parTransId="{EBD4652E-CF63-48DF-91EB-CA33E8315A9B}" sibTransId="{67C434F0-206C-4C8F-854D-8B999E38CE82}"/>
    <dgm:cxn modelId="{D326CBAD-394D-4505-BA86-AEC2D48AF051}" srcId="{0847EDCD-68E6-44E4-B839-501C78C21EEB}" destId="{DB62CECE-A78A-42BA-8584-5A86009E2F5C}" srcOrd="2" destOrd="0" parTransId="{22FC4969-3176-40D3-9A81-56DA0838E23C}" sibTransId="{E6076E48-134D-45B4-BAA3-35C82A0E92CD}"/>
    <dgm:cxn modelId="{5AD208BE-C8FC-493D-80F8-58C1D62E2F4C}" srcId="{0847EDCD-68E6-44E4-B839-501C78C21EEB}" destId="{55684750-A9ED-42AA-81A7-7D774E99FA99}" srcOrd="1" destOrd="0" parTransId="{8BA25A62-7C4D-492F-A742-DD68ECAC2CD2}" sibTransId="{A21DAF52-3D5B-4AF7-AF8D-386CBBCA1164}"/>
    <dgm:cxn modelId="{470914DD-9349-4E8B-AE32-5201C6DD934B}" type="presOf" srcId="{36516EC2-4A17-41A5-9E1D-347098593B4C}" destId="{FB279B2C-32C3-4F34-9472-B1EDD9AAF961}" srcOrd="0" destOrd="0" presId="urn:microsoft.com/office/officeart/2005/8/layout/hierarchy3"/>
    <dgm:cxn modelId="{A9DE1CF0-265D-45D2-A9CB-07AC9A49731C}" type="presOf" srcId="{FC42E963-8831-4847-A920-A4012DA8B1C5}" destId="{711A361E-EB08-47B5-B063-1C1EE6BB9CD1}" srcOrd="0" destOrd="0" presId="urn:microsoft.com/office/officeart/2005/8/layout/hierarchy3"/>
    <dgm:cxn modelId="{385BBAC0-AF48-4B99-BE7E-AE3F1AE7EF1D}" type="presParOf" srcId="{E26FDEDA-62A4-4782-B3D9-AF71C1B77BC0}" destId="{D7B03FB1-4BC1-460E-B9DB-387B2080B011}" srcOrd="0" destOrd="0" presId="urn:microsoft.com/office/officeart/2005/8/layout/hierarchy3"/>
    <dgm:cxn modelId="{A8876764-ACEE-47AE-9A39-5D9B9EBA22CC}" type="presParOf" srcId="{D7B03FB1-4BC1-460E-B9DB-387B2080B011}" destId="{E15F7650-061C-43A0-A008-A4A89CD1CF50}" srcOrd="0" destOrd="0" presId="urn:microsoft.com/office/officeart/2005/8/layout/hierarchy3"/>
    <dgm:cxn modelId="{B39A5DCC-09A8-419F-8515-61865ECB414D}" type="presParOf" srcId="{E15F7650-061C-43A0-A008-A4A89CD1CF50}" destId="{FB279B2C-32C3-4F34-9472-B1EDD9AAF961}" srcOrd="0" destOrd="0" presId="urn:microsoft.com/office/officeart/2005/8/layout/hierarchy3"/>
    <dgm:cxn modelId="{9E1DEC4A-9497-46EF-93EE-55A396B76204}" type="presParOf" srcId="{E15F7650-061C-43A0-A008-A4A89CD1CF50}" destId="{8EC99E88-B77A-43D1-A416-CB35D967A9A3}" srcOrd="1" destOrd="0" presId="urn:microsoft.com/office/officeart/2005/8/layout/hierarchy3"/>
    <dgm:cxn modelId="{8F4F8696-2FAE-479D-AD55-E85D3F909AF8}" type="presParOf" srcId="{D7B03FB1-4BC1-460E-B9DB-387B2080B011}" destId="{9A812C08-7288-47B5-9414-405DCB533F57}" srcOrd="1" destOrd="0" presId="urn:microsoft.com/office/officeart/2005/8/layout/hierarchy3"/>
    <dgm:cxn modelId="{3FC502D3-3F35-4723-BFE0-9A7A32B85B6F}" type="presParOf" srcId="{E26FDEDA-62A4-4782-B3D9-AF71C1B77BC0}" destId="{E06E27FF-23E4-463D-99CE-7C4BB1BE08C3}" srcOrd="1" destOrd="0" presId="urn:microsoft.com/office/officeart/2005/8/layout/hierarchy3"/>
    <dgm:cxn modelId="{B76FE952-9E60-4C24-8C31-32052DD0B3D1}" type="presParOf" srcId="{E06E27FF-23E4-463D-99CE-7C4BB1BE08C3}" destId="{ACD67AA3-0A0E-427D-923F-A74353C6C133}" srcOrd="0" destOrd="0" presId="urn:microsoft.com/office/officeart/2005/8/layout/hierarchy3"/>
    <dgm:cxn modelId="{D6D513C5-7657-413B-9D8A-B2519E51B38A}" type="presParOf" srcId="{ACD67AA3-0A0E-427D-923F-A74353C6C133}" destId="{EC046CBD-2809-4F3A-B1D0-E21FC52A584D}" srcOrd="0" destOrd="0" presId="urn:microsoft.com/office/officeart/2005/8/layout/hierarchy3"/>
    <dgm:cxn modelId="{494B9E79-84DC-4013-AA8F-374D329093D2}" type="presParOf" srcId="{ACD67AA3-0A0E-427D-923F-A74353C6C133}" destId="{0945B89B-E3B9-45C9-8E28-6EFEDE33ABA0}" srcOrd="1" destOrd="0" presId="urn:microsoft.com/office/officeart/2005/8/layout/hierarchy3"/>
    <dgm:cxn modelId="{0464371B-FCED-4E78-A9B9-AF4349396BA8}" type="presParOf" srcId="{E06E27FF-23E4-463D-99CE-7C4BB1BE08C3}" destId="{8E2EA50D-831C-456E-97A9-A4195CEEBDEB}" srcOrd="1" destOrd="0" presId="urn:microsoft.com/office/officeart/2005/8/layout/hierarchy3"/>
    <dgm:cxn modelId="{92991A7C-436C-488F-BD76-395C851A3E1F}" type="presParOf" srcId="{E26FDEDA-62A4-4782-B3D9-AF71C1B77BC0}" destId="{68894781-FD35-49D6-A456-6AC48E246894}" srcOrd="2" destOrd="0" presId="urn:microsoft.com/office/officeart/2005/8/layout/hierarchy3"/>
    <dgm:cxn modelId="{9E81DEDB-1B68-4274-9628-D243CFF18E8A}" type="presParOf" srcId="{68894781-FD35-49D6-A456-6AC48E246894}" destId="{6FC92431-3811-46A5-BD00-F5C386C460CA}" srcOrd="0" destOrd="0" presId="urn:microsoft.com/office/officeart/2005/8/layout/hierarchy3"/>
    <dgm:cxn modelId="{7A96E875-3E3D-4A1E-A764-B49477CE6A07}" type="presParOf" srcId="{6FC92431-3811-46A5-BD00-F5C386C460CA}" destId="{16469B80-6DD8-4229-9761-CAA06C0C0361}" srcOrd="0" destOrd="0" presId="urn:microsoft.com/office/officeart/2005/8/layout/hierarchy3"/>
    <dgm:cxn modelId="{0DF71BCB-0209-44DC-B596-CFC05B962C30}" type="presParOf" srcId="{6FC92431-3811-46A5-BD00-F5C386C460CA}" destId="{A2727F80-A8F5-480F-B0F0-E35EA0F9DD3A}" srcOrd="1" destOrd="0" presId="urn:microsoft.com/office/officeart/2005/8/layout/hierarchy3"/>
    <dgm:cxn modelId="{A51C968D-37DA-4C44-9972-70F8D84C9DF5}" type="presParOf" srcId="{68894781-FD35-49D6-A456-6AC48E246894}" destId="{21F9B80A-B5E7-4AA9-999C-5632E3A64B1B}" srcOrd="1" destOrd="0" presId="urn:microsoft.com/office/officeart/2005/8/layout/hierarchy3"/>
    <dgm:cxn modelId="{5FB8F995-33AB-476C-8884-C82A59C98BFD}" type="presParOf" srcId="{E26FDEDA-62A4-4782-B3D9-AF71C1B77BC0}" destId="{BFC818DB-705F-4901-B656-7A462DD81E41}" srcOrd="3" destOrd="0" presId="urn:microsoft.com/office/officeart/2005/8/layout/hierarchy3"/>
    <dgm:cxn modelId="{8D615867-2065-46C9-81C8-E716E24F0273}" type="presParOf" srcId="{BFC818DB-705F-4901-B656-7A462DD81E41}" destId="{3F54C23D-1831-4D28-B2BD-A1E8D246D408}" srcOrd="0" destOrd="0" presId="urn:microsoft.com/office/officeart/2005/8/layout/hierarchy3"/>
    <dgm:cxn modelId="{FD53589B-7EEB-4C8F-9E3A-649B90134D3D}" type="presParOf" srcId="{3F54C23D-1831-4D28-B2BD-A1E8D246D408}" destId="{711A361E-EB08-47B5-B063-1C1EE6BB9CD1}" srcOrd="0" destOrd="0" presId="urn:microsoft.com/office/officeart/2005/8/layout/hierarchy3"/>
    <dgm:cxn modelId="{30AF8F9F-1C89-4FF3-95B0-D5FC117D0C99}" type="presParOf" srcId="{3F54C23D-1831-4D28-B2BD-A1E8D246D408}" destId="{F719379B-C9CB-4E2B-AC2A-B4B1ED995EB4}" srcOrd="1" destOrd="0" presId="urn:microsoft.com/office/officeart/2005/8/layout/hierarchy3"/>
    <dgm:cxn modelId="{620C65E8-A726-493B-B0A0-328543B32E60}" type="presParOf" srcId="{BFC818DB-705F-4901-B656-7A462DD81E41}" destId="{A9C38791-44DB-466E-B452-4DC43AFE9C59}"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A50C56-94A5-4DE2-84A0-7B5A4800A359}"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R"/>
        </a:p>
      </dgm:t>
    </dgm:pt>
    <dgm:pt modelId="{0418D612-BAD4-4CEC-A496-109953946691}">
      <dgm:prSet custT="1"/>
      <dgm:spPr/>
      <dgm:t>
        <a:bodyPr/>
        <a:lstStyle/>
        <a:p>
          <a:r>
            <a:rPr lang="es-ES" sz="2400" b="1" dirty="0"/>
            <a:t>05 becas: </a:t>
          </a:r>
        </a:p>
        <a:p>
          <a:r>
            <a:rPr lang="es-ES" sz="1800" dirty="0"/>
            <a:t>04 nacionales y 01 internacional</a:t>
          </a:r>
          <a:endParaRPr lang="es-CR" sz="1400" dirty="0"/>
        </a:p>
      </dgm:t>
    </dgm:pt>
    <dgm:pt modelId="{3AF1B082-47CF-49F1-9D7D-467A03DA27CF}" type="parTrans" cxnId="{457CF452-9D83-4CD8-9EC2-B80AAED723AF}">
      <dgm:prSet/>
      <dgm:spPr/>
      <dgm:t>
        <a:bodyPr/>
        <a:lstStyle/>
        <a:p>
          <a:endParaRPr lang="es-CR"/>
        </a:p>
      </dgm:t>
    </dgm:pt>
    <dgm:pt modelId="{40BC53E9-B3A4-4A76-9297-3D8E57FC6922}" type="sibTrans" cxnId="{457CF452-9D83-4CD8-9EC2-B80AAED723AF}">
      <dgm:prSet/>
      <dgm:spPr/>
      <dgm:t>
        <a:bodyPr/>
        <a:lstStyle/>
        <a:p>
          <a:endParaRPr lang="es-CR"/>
        </a:p>
      </dgm:t>
    </dgm:pt>
    <dgm:pt modelId="{43D3C0F3-442B-403F-80FE-F82C0B217241}">
      <dgm:prSet custT="1"/>
      <dgm:spPr/>
      <dgm:t>
        <a:bodyPr/>
        <a:lstStyle/>
        <a:p>
          <a:r>
            <a:rPr lang="es-ES" sz="2000" b="1" dirty="0"/>
            <a:t>10 capacitaciones:</a:t>
          </a:r>
        </a:p>
        <a:p>
          <a:r>
            <a:rPr lang="es-ES" sz="1800" dirty="0"/>
            <a:t>01 nacional y 09 internacionales</a:t>
          </a:r>
          <a:endParaRPr lang="es-CR" sz="1400" dirty="0"/>
        </a:p>
      </dgm:t>
    </dgm:pt>
    <dgm:pt modelId="{AD2D1473-8251-49A4-BEBC-82C29EFDDEC6}" type="parTrans" cxnId="{A3A4AE6C-F38A-4595-8342-B92287EE4076}">
      <dgm:prSet/>
      <dgm:spPr/>
      <dgm:t>
        <a:bodyPr/>
        <a:lstStyle/>
        <a:p>
          <a:endParaRPr lang="es-CR"/>
        </a:p>
      </dgm:t>
    </dgm:pt>
    <dgm:pt modelId="{8D912F28-AB8E-4EA1-BF4B-C8F219C7E121}" type="sibTrans" cxnId="{A3A4AE6C-F38A-4595-8342-B92287EE4076}">
      <dgm:prSet/>
      <dgm:spPr/>
      <dgm:t>
        <a:bodyPr/>
        <a:lstStyle/>
        <a:p>
          <a:endParaRPr lang="es-CR"/>
        </a:p>
      </dgm:t>
    </dgm:pt>
    <dgm:pt modelId="{40DDB302-58BD-4F2A-A6F1-D4BB6D7E4B51}" type="pres">
      <dgm:prSet presAssocID="{ACA50C56-94A5-4DE2-84A0-7B5A4800A359}" presName="diagram" presStyleCnt="0">
        <dgm:presLayoutVars>
          <dgm:chPref val="1"/>
          <dgm:dir/>
          <dgm:animOne val="branch"/>
          <dgm:animLvl val="lvl"/>
          <dgm:resizeHandles/>
        </dgm:presLayoutVars>
      </dgm:prSet>
      <dgm:spPr/>
    </dgm:pt>
    <dgm:pt modelId="{DEB1366B-359A-4A7C-99A3-96A0FFBFDB5F}" type="pres">
      <dgm:prSet presAssocID="{0418D612-BAD4-4CEC-A496-109953946691}" presName="root" presStyleCnt="0"/>
      <dgm:spPr/>
    </dgm:pt>
    <dgm:pt modelId="{ED58E501-7235-48D3-90C5-4C12EDA03BAD}" type="pres">
      <dgm:prSet presAssocID="{0418D612-BAD4-4CEC-A496-109953946691}" presName="rootComposite" presStyleCnt="0"/>
      <dgm:spPr/>
    </dgm:pt>
    <dgm:pt modelId="{AF4379F4-A45D-4782-BB0F-6DBED01ED4C3}" type="pres">
      <dgm:prSet presAssocID="{0418D612-BAD4-4CEC-A496-109953946691}" presName="rootText" presStyleLbl="node1" presStyleIdx="0" presStyleCnt="2"/>
      <dgm:spPr/>
    </dgm:pt>
    <dgm:pt modelId="{18A5C318-5830-4A11-A92C-547DE326D836}" type="pres">
      <dgm:prSet presAssocID="{0418D612-BAD4-4CEC-A496-109953946691}" presName="rootConnector" presStyleLbl="node1" presStyleIdx="0" presStyleCnt="2"/>
      <dgm:spPr/>
    </dgm:pt>
    <dgm:pt modelId="{30474B75-F654-4F43-B566-345C441A6FE1}" type="pres">
      <dgm:prSet presAssocID="{0418D612-BAD4-4CEC-A496-109953946691}" presName="childShape" presStyleCnt="0"/>
      <dgm:spPr/>
    </dgm:pt>
    <dgm:pt modelId="{26B63D58-BEDA-4491-BA2A-554E208E48F8}" type="pres">
      <dgm:prSet presAssocID="{43D3C0F3-442B-403F-80FE-F82C0B217241}" presName="root" presStyleCnt="0"/>
      <dgm:spPr/>
    </dgm:pt>
    <dgm:pt modelId="{1E134DE5-E3EE-4534-A58D-F09D9DECC8D0}" type="pres">
      <dgm:prSet presAssocID="{43D3C0F3-442B-403F-80FE-F82C0B217241}" presName="rootComposite" presStyleCnt="0"/>
      <dgm:spPr/>
    </dgm:pt>
    <dgm:pt modelId="{3336BB3D-0D4D-4867-9B8A-FF52C2746A54}" type="pres">
      <dgm:prSet presAssocID="{43D3C0F3-442B-403F-80FE-F82C0B217241}" presName="rootText" presStyleLbl="node1" presStyleIdx="1" presStyleCnt="2" custScaleX="139916"/>
      <dgm:spPr/>
    </dgm:pt>
    <dgm:pt modelId="{2225A587-2E85-4851-9FB6-201ABF1BF873}" type="pres">
      <dgm:prSet presAssocID="{43D3C0F3-442B-403F-80FE-F82C0B217241}" presName="rootConnector" presStyleLbl="node1" presStyleIdx="1" presStyleCnt="2"/>
      <dgm:spPr/>
    </dgm:pt>
    <dgm:pt modelId="{E1F8A64F-38EC-4E17-AFA9-DD0BD1365A65}" type="pres">
      <dgm:prSet presAssocID="{43D3C0F3-442B-403F-80FE-F82C0B217241}" presName="childShape" presStyleCnt="0"/>
      <dgm:spPr/>
    </dgm:pt>
  </dgm:ptLst>
  <dgm:cxnLst>
    <dgm:cxn modelId="{5B29D140-9F02-43B6-BD52-AFF6885A2C9D}" type="presOf" srcId="{43D3C0F3-442B-403F-80FE-F82C0B217241}" destId="{2225A587-2E85-4851-9FB6-201ABF1BF873}" srcOrd="1" destOrd="0" presId="urn:microsoft.com/office/officeart/2005/8/layout/hierarchy3"/>
    <dgm:cxn modelId="{889B5745-5F5F-450D-B92D-C18CC623455A}" type="presOf" srcId="{0418D612-BAD4-4CEC-A496-109953946691}" destId="{AF4379F4-A45D-4782-BB0F-6DBED01ED4C3}" srcOrd="0" destOrd="0" presId="urn:microsoft.com/office/officeart/2005/8/layout/hierarchy3"/>
    <dgm:cxn modelId="{0D98D749-283C-4FB0-A865-7AE6631B62D5}" type="presOf" srcId="{0418D612-BAD4-4CEC-A496-109953946691}" destId="{18A5C318-5830-4A11-A92C-547DE326D836}" srcOrd="1" destOrd="0" presId="urn:microsoft.com/office/officeart/2005/8/layout/hierarchy3"/>
    <dgm:cxn modelId="{A3A4AE6C-F38A-4595-8342-B92287EE4076}" srcId="{ACA50C56-94A5-4DE2-84A0-7B5A4800A359}" destId="{43D3C0F3-442B-403F-80FE-F82C0B217241}" srcOrd="1" destOrd="0" parTransId="{AD2D1473-8251-49A4-BEBC-82C29EFDDEC6}" sibTransId="{8D912F28-AB8E-4EA1-BF4B-C8F219C7E121}"/>
    <dgm:cxn modelId="{457CF452-9D83-4CD8-9EC2-B80AAED723AF}" srcId="{ACA50C56-94A5-4DE2-84A0-7B5A4800A359}" destId="{0418D612-BAD4-4CEC-A496-109953946691}" srcOrd="0" destOrd="0" parTransId="{3AF1B082-47CF-49F1-9D7D-467A03DA27CF}" sibTransId="{40BC53E9-B3A4-4A76-9297-3D8E57FC6922}"/>
    <dgm:cxn modelId="{2BFDF5B4-EABC-4807-9D3B-B67453CBCF51}" type="presOf" srcId="{ACA50C56-94A5-4DE2-84A0-7B5A4800A359}" destId="{40DDB302-58BD-4F2A-A6F1-D4BB6D7E4B51}" srcOrd="0" destOrd="0" presId="urn:microsoft.com/office/officeart/2005/8/layout/hierarchy3"/>
    <dgm:cxn modelId="{02C917FE-6C47-4368-8AA6-CAB766A544D3}" type="presOf" srcId="{43D3C0F3-442B-403F-80FE-F82C0B217241}" destId="{3336BB3D-0D4D-4867-9B8A-FF52C2746A54}" srcOrd="0" destOrd="0" presId="urn:microsoft.com/office/officeart/2005/8/layout/hierarchy3"/>
    <dgm:cxn modelId="{E36C5AF9-2362-4F0E-BC68-4AC90E45C8BA}" type="presParOf" srcId="{40DDB302-58BD-4F2A-A6F1-D4BB6D7E4B51}" destId="{DEB1366B-359A-4A7C-99A3-96A0FFBFDB5F}" srcOrd="0" destOrd="0" presId="urn:microsoft.com/office/officeart/2005/8/layout/hierarchy3"/>
    <dgm:cxn modelId="{262E0FE6-FC61-47FF-A41F-F98DB1C4296C}" type="presParOf" srcId="{DEB1366B-359A-4A7C-99A3-96A0FFBFDB5F}" destId="{ED58E501-7235-48D3-90C5-4C12EDA03BAD}" srcOrd="0" destOrd="0" presId="urn:microsoft.com/office/officeart/2005/8/layout/hierarchy3"/>
    <dgm:cxn modelId="{98BE5CE9-F04A-41E6-94A4-A480AAFCD3FF}" type="presParOf" srcId="{ED58E501-7235-48D3-90C5-4C12EDA03BAD}" destId="{AF4379F4-A45D-4782-BB0F-6DBED01ED4C3}" srcOrd="0" destOrd="0" presId="urn:microsoft.com/office/officeart/2005/8/layout/hierarchy3"/>
    <dgm:cxn modelId="{E4C0A314-6C91-46CC-BBEE-B3961A207EA6}" type="presParOf" srcId="{ED58E501-7235-48D3-90C5-4C12EDA03BAD}" destId="{18A5C318-5830-4A11-A92C-547DE326D836}" srcOrd="1" destOrd="0" presId="urn:microsoft.com/office/officeart/2005/8/layout/hierarchy3"/>
    <dgm:cxn modelId="{E3A7E52D-D201-44EC-97A1-F5DC2721F7B0}" type="presParOf" srcId="{DEB1366B-359A-4A7C-99A3-96A0FFBFDB5F}" destId="{30474B75-F654-4F43-B566-345C441A6FE1}" srcOrd="1" destOrd="0" presId="urn:microsoft.com/office/officeart/2005/8/layout/hierarchy3"/>
    <dgm:cxn modelId="{D0153606-6359-4A42-977B-88AA83458D91}" type="presParOf" srcId="{40DDB302-58BD-4F2A-A6F1-D4BB6D7E4B51}" destId="{26B63D58-BEDA-4491-BA2A-554E208E48F8}" srcOrd="1" destOrd="0" presId="urn:microsoft.com/office/officeart/2005/8/layout/hierarchy3"/>
    <dgm:cxn modelId="{961A1762-E671-4415-A9DD-020770115C53}" type="presParOf" srcId="{26B63D58-BEDA-4491-BA2A-554E208E48F8}" destId="{1E134DE5-E3EE-4534-A58D-F09D9DECC8D0}" srcOrd="0" destOrd="0" presId="urn:microsoft.com/office/officeart/2005/8/layout/hierarchy3"/>
    <dgm:cxn modelId="{E367465E-A6AE-4BA5-8F80-097E434E23DA}" type="presParOf" srcId="{1E134DE5-E3EE-4534-A58D-F09D9DECC8D0}" destId="{3336BB3D-0D4D-4867-9B8A-FF52C2746A54}" srcOrd="0" destOrd="0" presId="urn:microsoft.com/office/officeart/2005/8/layout/hierarchy3"/>
    <dgm:cxn modelId="{4FA6F7DC-DD91-4BA9-BEB3-5314C3B69758}" type="presParOf" srcId="{1E134DE5-E3EE-4534-A58D-F09D9DECC8D0}" destId="{2225A587-2E85-4851-9FB6-201ABF1BF873}" srcOrd="1" destOrd="0" presId="urn:microsoft.com/office/officeart/2005/8/layout/hierarchy3"/>
    <dgm:cxn modelId="{E721344D-5C78-42ED-9E69-503A5F2D959D}" type="presParOf" srcId="{26B63D58-BEDA-4491-BA2A-554E208E48F8}" destId="{E1F8A64F-38EC-4E17-AFA9-DD0BD1365A6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27F38E-46FB-4BE9-A9E4-0CF6132C388C}" type="doc">
      <dgm:prSet loTypeId="urn:microsoft.com/office/officeart/2005/8/layout/bList2" loCatId="list" qsTypeId="urn:microsoft.com/office/officeart/2005/8/quickstyle/simple1" qsCatId="simple" csTypeId="urn:microsoft.com/office/officeart/2005/8/colors/colorful5" csCatId="colorful" phldr="1"/>
      <dgm:spPr/>
      <dgm:t>
        <a:bodyPr/>
        <a:lstStyle/>
        <a:p>
          <a:endParaRPr lang="es-CR"/>
        </a:p>
      </dgm:t>
    </dgm:pt>
    <dgm:pt modelId="{8E7B552C-E476-4039-92E6-D7E73C74DD5F}">
      <dgm:prSet/>
      <dgm:spPr/>
      <dgm:t>
        <a:bodyPr/>
        <a:lstStyle/>
        <a:p>
          <a:r>
            <a:rPr lang="es-ES" b="1" dirty="0"/>
            <a:t>Organizado por: </a:t>
          </a:r>
          <a:r>
            <a:rPr lang="es-ES" dirty="0"/>
            <a:t>Embajada de China</a:t>
          </a:r>
          <a:endParaRPr lang="es-CR" dirty="0"/>
        </a:p>
      </dgm:t>
    </dgm:pt>
    <dgm:pt modelId="{EE7E2B73-3498-461A-91FB-865E6201B832}" type="parTrans" cxnId="{49F791F7-24F8-4B11-8211-E2C6B48F9FD7}">
      <dgm:prSet/>
      <dgm:spPr/>
      <dgm:t>
        <a:bodyPr/>
        <a:lstStyle/>
        <a:p>
          <a:endParaRPr lang="es-CR"/>
        </a:p>
      </dgm:t>
    </dgm:pt>
    <dgm:pt modelId="{68A592A4-1926-4AE5-AFAD-3252DD135B8C}" type="sibTrans" cxnId="{49F791F7-24F8-4B11-8211-E2C6B48F9FD7}">
      <dgm:prSet/>
      <dgm:spPr/>
      <dgm:t>
        <a:bodyPr/>
        <a:lstStyle/>
        <a:p>
          <a:endParaRPr lang="es-CR"/>
        </a:p>
      </dgm:t>
    </dgm:pt>
    <dgm:pt modelId="{B9AA2BEC-E697-4187-AE9C-A60657BB4250}">
      <dgm:prSet/>
      <dgm:spPr/>
      <dgm:t>
        <a:bodyPr/>
        <a:lstStyle/>
        <a:p>
          <a:r>
            <a:rPr lang="es-ES" b="1" dirty="0"/>
            <a:t>Organizado por: </a:t>
          </a:r>
          <a:r>
            <a:rPr lang="es-ES" dirty="0"/>
            <a:t>Embajada de China</a:t>
          </a:r>
          <a:endParaRPr lang="es-CR" dirty="0"/>
        </a:p>
      </dgm:t>
    </dgm:pt>
    <dgm:pt modelId="{51D1165F-424E-479F-AAD3-6785DECDB9FC}" type="parTrans" cxnId="{1D857A22-AF83-45D7-9246-10CC8926DA94}">
      <dgm:prSet/>
      <dgm:spPr/>
      <dgm:t>
        <a:bodyPr/>
        <a:lstStyle/>
        <a:p>
          <a:endParaRPr lang="es-CR"/>
        </a:p>
      </dgm:t>
    </dgm:pt>
    <dgm:pt modelId="{044AE876-6340-4551-98AF-D18B2AA26E29}" type="sibTrans" cxnId="{1D857A22-AF83-45D7-9246-10CC8926DA94}">
      <dgm:prSet/>
      <dgm:spPr/>
      <dgm:t>
        <a:bodyPr/>
        <a:lstStyle/>
        <a:p>
          <a:endParaRPr lang="es-CR"/>
        </a:p>
      </dgm:t>
    </dgm:pt>
    <dgm:pt modelId="{65B3F824-89ED-47B0-822D-B792E69B3035}">
      <dgm:prSet/>
      <dgm:spPr/>
      <dgm:t>
        <a:bodyPr/>
        <a:lstStyle/>
        <a:p>
          <a:r>
            <a:rPr lang="es-ES" b="1" dirty="0"/>
            <a:t>Organizado por: </a:t>
          </a:r>
          <a:r>
            <a:rPr lang="es-CR" dirty="0"/>
            <a:t>Escuela Nacional de Policía en Ávila, España</a:t>
          </a:r>
        </a:p>
      </dgm:t>
    </dgm:pt>
    <dgm:pt modelId="{A432E424-4BEA-4A70-BB86-4F67E8552194}" type="parTrans" cxnId="{56F8DB5C-55F5-422D-B48B-641097B88C4F}">
      <dgm:prSet/>
      <dgm:spPr/>
      <dgm:t>
        <a:bodyPr/>
        <a:lstStyle/>
        <a:p>
          <a:endParaRPr lang="es-CR"/>
        </a:p>
      </dgm:t>
    </dgm:pt>
    <dgm:pt modelId="{53A037D4-0C17-4BC3-A0B3-5DCD13025764}" type="sibTrans" cxnId="{56F8DB5C-55F5-422D-B48B-641097B88C4F}">
      <dgm:prSet/>
      <dgm:spPr/>
      <dgm:t>
        <a:bodyPr/>
        <a:lstStyle/>
        <a:p>
          <a:endParaRPr lang="es-CR"/>
        </a:p>
      </dgm:t>
    </dgm:pt>
    <dgm:pt modelId="{C40A4351-1A9D-455B-8513-1B09C3062BA3}">
      <dgm:prSet/>
      <dgm:spPr/>
      <dgm:t>
        <a:bodyPr/>
        <a:lstStyle/>
        <a:p>
          <a:r>
            <a:rPr lang="es-ES" b="1" dirty="0"/>
            <a:t>Ente organizador: </a:t>
          </a:r>
          <a:r>
            <a:rPr lang="es-ES_tradnl" dirty="0"/>
            <a:t>Universidad de Valencia, España.</a:t>
          </a:r>
          <a:endParaRPr lang="es-CR" dirty="0"/>
        </a:p>
      </dgm:t>
    </dgm:pt>
    <dgm:pt modelId="{098208CC-89EE-4CB8-801C-360C2C31F1BB}" type="parTrans" cxnId="{5EFE2D05-D42B-425E-82AB-412E7232B2EB}">
      <dgm:prSet/>
      <dgm:spPr/>
      <dgm:t>
        <a:bodyPr/>
        <a:lstStyle/>
        <a:p>
          <a:endParaRPr lang="es-CR"/>
        </a:p>
      </dgm:t>
    </dgm:pt>
    <dgm:pt modelId="{E24317B5-FF81-4B5A-9D80-27CC1E7429EF}" type="sibTrans" cxnId="{5EFE2D05-D42B-425E-82AB-412E7232B2EB}">
      <dgm:prSet/>
      <dgm:spPr/>
      <dgm:t>
        <a:bodyPr/>
        <a:lstStyle/>
        <a:p>
          <a:endParaRPr lang="es-CR"/>
        </a:p>
      </dgm:t>
    </dgm:pt>
    <dgm:pt modelId="{0962D31A-B549-41A7-A548-B5C0B914BFAC}">
      <dgm:prSet/>
      <dgm:spPr/>
      <dgm:t>
        <a:bodyPr/>
        <a:lstStyle/>
        <a:p>
          <a:r>
            <a:rPr lang="es-419" b="1" dirty="0"/>
            <a:t>Ente organizador: </a:t>
          </a:r>
          <a:r>
            <a:rPr lang="es-419" dirty="0"/>
            <a:t>Universidad de Alicante</a:t>
          </a:r>
          <a:endParaRPr lang="es-CR" dirty="0"/>
        </a:p>
      </dgm:t>
    </dgm:pt>
    <dgm:pt modelId="{2B2AF7B2-75F0-452C-A019-9D22D0F7E03E}" type="parTrans" cxnId="{9CD9A052-0DCA-4BA3-A00E-85B42107312C}">
      <dgm:prSet/>
      <dgm:spPr/>
      <dgm:t>
        <a:bodyPr/>
        <a:lstStyle/>
        <a:p>
          <a:endParaRPr lang="es-CR"/>
        </a:p>
      </dgm:t>
    </dgm:pt>
    <dgm:pt modelId="{96EEF6E7-D239-402D-91A5-0B164D614127}" type="sibTrans" cxnId="{9CD9A052-0DCA-4BA3-A00E-85B42107312C}">
      <dgm:prSet/>
      <dgm:spPr/>
      <dgm:t>
        <a:bodyPr/>
        <a:lstStyle/>
        <a:p>
          <a:endParaRPr lang="es-CR"/>
        </a:p>
      </dgm:t>
    </dgm:pt>
    <dgm:pt modelId="{74350239-A0C6-404A-BDD9-3C7C95F34B08}">
      <dgm:prSet/>
      <dgm:spPr/>
      <dgm:t>
        <a:bodyPr/>
        <a:lstStyle/>
        <a:p>
          <a:r>
            <a:rPr lang="es-ES" b="0" u="none" dirty="0"/>
            <a:t>Competencias para el Control de Crisis para Oficiales Policiales (OIJ)</a:t>
          </a:r>
          <a:endParaRPr lang="es-CR" b="0" u="none" dirty="0"/>
        </a:p>
      </dgm:t>
    </dgm:pt>
    <dgm:pt modelId="{884EDFBF-3AE6-460D-AB98-735DA12F3F05}" type="parTrans" cxnId="{087BCB4C-6DDC-44C0-A220-E85E4ABCD6AF}">
      <dgm:prSet/>
      <dgm:spPr/>
      <dgm:t>
        <a:bodyPr/>
        <a:lstStyle/>
        <a:p>
          <a:endParaRPr lang="es-CR"/>
        </a:p>
      </dgm:t>
    </dgm:pt>
    <dgm:pt modelId="{ED86FEDB-A677-4FB6-9D9B-6C4C10F1D38B}" type="sibTrans" cxnId="{087BCB4C-6DDC-44C0-A220-E85E4ABCD6AF}">
      <dgm:prSet/>
      <dgm:spPr/>
      <dgm:t>
        <a:bodyPr/>
        <a:lstStyle/>
        <a:p>
          <a:endParaRPr lang="es-CR"/>
        </a:p>
      </dgm:t>
    </dgm:pt>
    <dgm:pt modelId="{53FDE1A8-6F6E-4376-8B07-D535099E64D1}">
      <dgm:prSet/>
      <dgm:spPr/>
      <dgm:t>
        <a:bodyPr/>
        <a:lstStyle/>
        <a:p>
          <a:pPr>
            <a:buFont typeface="Arial" panose="020B0604020202020204" pitchFamily="34" charset="0"/>
            <a:buChar char="•"/>
          </a:pPr>
          <a:r>
            <a:rPr lang="es-ES" b="0" u="none" dirty="0"/>
            <a:t>Habilidades de Combate para Oficiales Policiales (OIJ)</a:t>
          </a:r>
          <a:endParaRPr lang="es-CR" b="0" u="none" dirty="0"/>
        </a:p>
      </dgm:t>
    </dgm:pt>
    <dgm:pt modelId="{0ED2F61D-01CD-4F8A-B10B-F8D5070B56C1}" type="parTrans" cxnId="{02694D13-CE75-48F0-A1CC-5FFC4220BBF2}">
      <dgm:prSet/>
      <dgm:spPr/>
      <dgm:t>
        <a:bodyPr/>
        <a:lstStyle/>
        <a:p>
          <a:endParaRPr lang="es-CR"/>
        </a:p>
      </dgm:t>
    </dgm:pt>
    <dgm:pt modelId="{AE3FFA02-B1B8-493E-A29B-5C24013826DA}" type="sibTrans" cxnId="{02694D13-CE75-48F0-A1CC-5FFC4220BBF2}">
      <dgm:prSet/>
      <dgm:spPr/>
      <dgm:t>
        <a:bodyPr/>
        <a:lstStyle/>
        <a:p>
          <a:endParaRPr lang="es-CR"/>
        </a:p>
      </dgm:t>
    </dgm:pt>
    <dgm:pt modelId="{3848104F-0B2E-4CD6-B4D7-87C291A11EEE}">
      <dgm:prSet/>
      <dgm:spPr/>
      <dgm:t>
        <a:bodyPr/>
        <a:lstStyle/>
        <a:p>
          <a:r>
            <a:rPr lang="es-ES" b="0" u="none" dirty="0"/>
            <a:t>2° Curso de Formación Superior del Cuerpo Nacional de Policía (OIJ)</a:t>
          </a:r>
          <a:endParaRPr lang="es-CR" b="0" u="none" dirty="0"/>
        </a:p>
      </dgm:t>
    </dgm:pt>
    <dgm:pt modelId="{19B7DBB4-2C34-4351-A9D5-859B05C8ACF2}" type="parTrans" cxnId="{17E0F1EF-5789-4C88-8A42-4191B07CFA36}">
      <dgm:prSet/>
      <dgm:spPr/>
      <dgm:t>
        <a:bodyPr/>
        <a:lstStyle/>
        <a:p>
          <a:endParaRPr lang="es-CR"/>
        </a:p>
      </dgm:t>
    </dgm:pt>
    <dgm:pt modelId="{81ACCDF0-B603-419A-AF21-A98CA8BF11B5}" type="sibTrans" cxnId="{17E0F1EF-5789-4C88-8A42-4191B07CFA36}">
      <dgm:prSet/>
      <dgm:spPr/>
      <dgm:t>
        <a:bodyPr/>
        <a:lstStyle/>
        <a:p>
          <a:endParaRPr lang="es-CR"/>
        </a:p>
      </dgm:t>
    </dgm:pt>
    <dgm:pt modelId="{4655C3E5-D9BA-4973-B4E3-9B8C125D91A3}">
      <dgm:prSet/>
      <dgm:spPr/>
      <dgm:t>
        <a:bodyPr/>
        <a:lstStyle/>
        <a:p>
          <a:r>
            <a:rPr lang="es-ES" b="0" u="none" dirty="0"/>
            <a:t>Máster Universitario en Derecho y Violencia de Género (MP)</a:t>
          </a:r>
          <a:endParaRPr lang="es-CR" b="0" u="none" dirty="0"/>
        </a:p>
      </dgm:t>
    </dgm:pt>
    <dgm:pt modelId="{74426654-A85A-4C87-9C0D-F2F576B1E04E}" type="parTrans" cxnId="{6B4EE490-4732-466F-A27D-492FA7570A1C}">
      <dgm:prSet/>
      <dgm:spPr/>
      <dgm:t>
        <a:bodyPr/>
        <a:lstStyle/>
        <a:p>
          <a:endParaRPr lang="es-CR"/>
        </a:p>
      </dgm:t>
    </dgm:pt>
    <dgm:pt modelId="{4DBFC9F2-44C5-4EAB-9FA2-0A5137916E08}" type="sibTrans" cxnId="{6B4EE490-4732-466F-A27D-492FA7570A1C}">
      <dgm:prSet/>
      <dgm:spPr/>
      <dgm:t>
        <a:bodyPr/>
        <a:lstStyle/>
        <a:p>
          <a:endParaRPr lang="es-CR"/>
        </a:p>
      </dgm:t>
    </dgm:pt>
    <dgm:pt modelId="{02BCB715-AEFB-4E48-A288-DF34B8B2AC4A}">
      <dgm:prSet/>
      <dgm:spPr/>
      <dgm:t>
        <a:bodyPr/>
        <a:lstStyle/>
        <a:p>
          <a:r>
            <a:rPr lang="es-419" b="0" u="none" dirty="0"/>
            <a:t>Máster en Argumentación Jurídica (JUD y DP)</a:t>
          </a:r>
          <a:endParaRPr lang="es-CR" b="0" u="none" dirty="0"/>
        </a:p>
      </dgm:t>
    </dgm:pt>
    <dgm:pt modelId="{0769A83F-6594-4A6B-B87A-CB807FC1E0F2}" type="parTrans" cxnId="{50E02081-EBB0-4D7B-B411-A0F757FC93AB}">
      <dgm:prSet/>
      <dgm:spPr/>
      <dgm:t>
        <a:bodyPr/>
        <a:lstStyle/>
        <a:p>
          <a:endParaRPr lang="es-CR"/>
        </a:p>
      </dgm:t>
    </dgm:pt>
    <dgm:pt modelId="{A89A677B-F247-4A38-B177-7245C967B53C}" type="sibTrans" cxnId="{50E02081-EBB0-4D7B-B411-A0F757FC93AB}">
      <dgm:prSet/>
      <dgm:spPr/>
      <dgm:t>
        <a:bodyPr/>
        <a:lstStyle/>
        <a:p>
          <a:endParaRPr lang="es-CR"/>
        </a:p>
      </dgm:t>
    </dgm:pt>
    <dgm:pt modelId="{DCAD79E2-5A3B-4C4F-9FEC-46B72047AA8F}" type="pres">
      <dgm:prSet presAssocID="{6027F38E-46FB-4BE9-A9E4-0CF6132C388C}" presName="diagram" presStyleCnt="0">
        <dgm:presLayoutVars>
          <dgm:dir/>
          <dgm:animLvl val="lvl"/>
          <dgm:resizeHandles val="exact"/>
        </dgm:presLayoutVars>
      </dgm:prSet>
      <dgm:spPr/>
    </dgm:pt>
    <dgm:pt modelId="{0D1341E8-F616-44F4-AD33-49FB762190D5}" type="pres">
      <dgm:prSet presAssocID="{8E7B552C-E476-4039-92E6-D7E73C74DD5F}" presName="compNode" presStyleCnt="0"/>
      <dgm:spPr/>
    </dgm:pt>
    <dgm:pt modelId="{4E9F6C0F-0EEC-4D39-A22A-B6D997008AD8}" type="pres">
      <dgm:prSet presAssocID="{8E7B552C-E476-4039-92E6-D7E73C74DD5F}" presName="childRect" presStyleLbl="bgAcc1" presStyleIdx="0" presStyleCnt="5">
        <dgm:presLayoutVars>
          <dgm:bulletEnabled val="1"/>
        </dgm:presLayoutVars>
      </dgm:prSet>
      <dgm:spPr/>
    </dgm:pt>
    <dgm:pt modelId="{98A6B6A1-7E50-4EF5-B61B-411106EBD5F9}" type="pres">
      <dgm:prSet presAssocID="{8E7B552C-E476-4039-92E6-D7E73C74DD5F}" presName="parentText" presStyleLbl="node1" presStyleIdx="0" presStyleCnt="0">
        <dgm:presLayoutVars>
          <dgm:chMax val="0"/>
          <dgm:bulletEnabled val="1"/>
        </dgm:presLayoutVars>
      </dgm:prSet>
      <dgm:spPr/>
    </dgm:pt>
    <dgm:pt modelId="{EF5EBB08-E3E9-48F3-BA4F-1A6073A78D03}" type="pres">
      <dgm:prSet presAssocID="{8E7B552C-E476-4039-92E6-D7E73C74DD5F}" presName="parentRect" presStyleLbl="alignNode1" presStyleIdx="0" presStyleCnt="5"/>
      <dgm:spPr/>
    </dgm:pt>
    <dgm:pt modelId="{943F4138-7B4D-4456-9819-409F39202E33}" type="pres">
      <dgm:prSet presAssocID="{8E7B552C-E476-4039-92E6-D7E73C74DD5F}" presName="adorn" presStyleLbl="fgAccFollowNode1" presStyleIdx="0" presStyleCnt="5"/>
      <dgm:spPr>
        <a:solidFill>
          <a:srgbClr val="F2F2F2"/>
        </a:solidFill>
      </dgm:spPr>
      <dgm:extLst>
        <a:ext uri="{E40237B7-FDA0-4F09-8148-C483321AD2D9}">
          <dgm14:cNvPr xmlns:dgm14="http://schemas.microsoft.com/office/drawing/2010/diagram" id="0" name="" descr="Libreta de direcciones con relleno sólido"/>
        </a:ext>
      </dgm:extLst>
    </dgm:pt>
    <dgm:pt modelId="{E0B440A7-7AC9-4631-A6A3-67AC6E7EECE5}" type="pres">
      <dgm:prSet presAssocID="{68A592A4-1926-4AE5-AFAD-3252DD135B8C}" presName="sibTrans" presStyleLbl="sibTrans2D1" presStyleIdx="0" presStyleCnt="0"/>
      <dgm:spPr/>
    </dgm:pt>
    <dgm:pt modelId="{FEC5A53C-6F19-4BD7-B9AE-277A0A68531F}" type="pres">
      <dgm:prSet presAssocID="{B9AA2BEC-E697-4187-AE9C-A60657BB4250}" presName="compNode" presStyleCnt="0"/>
      <dgm:spPr/>
    </dgm:pt>
    <dgm:pt modelId="{19FE0B71-B9A3-4E12-BA8A-839ABB32DFCB}" type="pres">
      <dgm:prSet presAssocID="{B9AA2BEC-E697-4187-AE9C-A60657BB4250}" presName="childRect" presStyleLbl="bgAcc1" presStyleIdx="1" presStyleCnt="5">
        <dgm:presLayoutVars>
          <dgm:bulletEnabled val="1"/>
        </dgm:presLayoutVars>
      </dgm:prSet>
      <dgm:spPr/>
    </dgm:pt>
    <dgm:pt modelId="{031FD774-0F24-45B3-BFD4-0CE277A5E1B4}" type="pres">
      <dgm:prSet presAssocID="{B9AA2BEC-E697-4187-AE9C-A60657BB4250}" presName="parentText" presStyleLbl="node1" presStyleIdx="0" presStyleCnt="0">
        <dgm:presLayoutVars>
          <dgm:chMax val="0"/>
          <dgm:bulletEnabled val="1"/>
        </dgm:presLayoutVars>
      </dgm:prSet>
      <dgm:spPr/>
    </dgm:pt>
    <dgm:pt modelId="{27ECBB30-1997-4E0E-893E-4730497FEA65}" type="pres">
      <dgm:prSet presAssocID="{B9AA2BEC-E697-4187-AE9C-A60657BB4250}" presName="parentRect" presStyleLbl="alignNode1" presStyleIdx="1" presStyleCnt="5"/>
      <dgm:spPr/>
    </dgm:pt>
    <dgm:pt modelId="{563CB14F-36AC-4C1D-A700-C0A63E503FA7}" type="pres">
      <dgm:prSet presAssocID="{B9AA2BEC-E697-4187-AE9C-A60657BB4250}" presName="adorn" presStyleLbl="fgAccFollowNode1" presStyleIdx="1" presStyleCnt="5"/>
      <dgm:spPr>
        <a:solidFill>
          <a:srgbClr val="F2F2F2"/>
        </a:solidFill>
      </dgm:spPr>
    </dgm:pt>
    <dgm:pt modelId="{255CD209-D49D-4E7E-A899-0310CA2E7ECE}" type="pres">
      <dgm:prSet presAssocID="{044AE876-6340-4551-98AF-D18B2AA26E29}" presName="sibTrans" presStyleLbl="sibTrans2D1" presStyleIdx="0" presStyleCnt="0"/>
      <dgm:spPr/>
    </dgm:pt>
    <dgm:pt modelId="{931B7F2C-474C-48B8-94C0-9B2A118D4BA9}" type="pres">
      <dgm:prSet presAssocID="{65B3F824-89ED-47B0-822D-B792E69B3035}" presName="compNode" presStyleCnt="0"/>
      <dgm:spPr/>
    </dgm:pt>
    <dgm:pt modelId="{AC15CFCA-48B1-4448-A412-0809B4FB7C0E}" type="pres">
      <dgm:prSet presAssocID="{65B3F824-89ED-47B0-822D-B792E69B3035}" presName="childRect" presStyleLbl="bgAcc1" presStyleIdx="2" presStyleCnt="5">
        <dgm:presLayoutVars>
          <dgm:bulletEnabled val="1"/>
        </dgm:presLayoutVars>
      </dgm:prSet>
      <dgm:spPr/>
    </dgm:pt>
    <dgm:pt modelId="{E24AC99A-CB2A-4CAA-9F38-9165A76FAEC0}" type="pres">
      <dgm:prSet presAssocID="{65B3F824-89ED-47B0-822D-B792E69B3035}" presName="parentText" presStyleLbl="node1" presStyleIdx="0" presStyleCnt="0">
        <dgm:presLayoutVars>
          <dgm:chMax val="0"/>
          <dgm:bulletEnabled val="1"/>
        </dgm:presLayoutVars>
      </dgm:prSet>
      <dgm:spPr/>
    </dgm:pt>
    <dgm:pt modelId="{52CA97A7-98C6-415D-863E-EBCF0719E8B6}" type="pres">
      <dgm:prSet presAssocID="{65B3F824-89ED-47B0-822D-B792E69B3035}" presName="parentRect" presStyleLbl="alignNode1" presStyleIdx="2" presStyleCnt="5"/>
      <dgm:spPr/>
    </dgm:pt>
    <dgm:pt modelId="{A45FDC3B-4D9F-4A56-9E3B-FD4E166A373E}" type="pres">
      <dgm:prSet presAssocID="{65B3F824-89ED-47B0-822D-B792E69B3035}" presName="adorn" presStyleLbl="fgAccFollowNode1" presStyleIdx="2" presStyleCnt="5"/>
      <dgm:spPr>
        <a:solidFill>
          <a:srgbClr val="F2F2F2"/>
        </a:solidFill>
      </dgm:spPr>
    </dgm:pt>
    <dgm:pt modelId="{10799D09-CF0B-48F6-9B3E-D2B28D63ADB0}" type="pres">
      <dgm:prSet presAssocID="{53A037D4-0C17-4BC3-A0B3-5DCD13025764}" presName="sibTrans" presStyleLbl="sibTrans2D1" presStyleIdx="0" presStyleCnt="0"/>
      <dgm:spPr/>
    </dgm:pt>
    <dgm:pt modelId="{4B2AEBE8-E1C1-4D1F-81B3-3EF13F636220}" type="pres">
      <dgm:prSet presAssocID="{C40A4351-1A9D-455B-8513-1B09C3062BA3}" presName="compNode" presStyleCnt="0"/>
      <dgm:spPr/>
    </dgm:pt>
    <dgm:pt modelId="{006EF02A-0391-49CA-A266-F7BA80E04CA6}" type="pres">
      <dgm:prSet presAssocID="{C40A4351-1A9D-455B-8513-1B09C3062BA3}" presName="childRect" presStyleLbl="bgAcc1" presStyleIdx="3" presStyleCnt="5">
        <dgm:presLayoutVars>
          <dgm:bulletEnabled val="1"/>
        </dgm:presLayoutVars>
      </dgm:prSet>
      <dgm:spPr/>
    </dgm:pt>
    <dgm:pt modelId="{C450C63C-84E8-4C21-AE94-5267F47A166F}" type="pres">
      <dgm:prSet presAssocID="{C40A4351-1A9D-455B-8513-1B09C3062BA3}" presName="parentText" presStyleLbl="node1" presStyleIdx="0" presStyleCnt="0">
        <dgm:presLayoutVars>
          <dgm:chMax val="0"/>
          <dgm:bulletEnabled val="1"/>
        </dgm:presLayoutVars>
      </dgm:prSet>
      <dgm:spPr/>
    </dgm:pt>
    <dgm:pt modelId="{4A3F91CF-8BB0-4F05-AE37-B0028B40BD3F}" type="pres">
      <dgm:prSet presAssocID="{C40A4351-1A9D-455B-8513-1B09C3062BA3}" presName="parentRect" presStyleLbl="alignNode1" presStyleIdx="3" presStyleCnt="5"/>
      <dgm:spPr/>
    </dgm:pt>
    <dgm:pt modelId="{54E1230A-559C-4B44-9D76-D8846270C382}" type="pres">
      <dgm:prSet presAssocID="{C40A4351-1A9D-455B-8513-1B09C3062BA3}" presName="adorn" presStyleLbl="fgAccFollowNode1" presStyleIdx="3" presStyleCnt="5"/>
      <dgm:spPr>
        <a:solidFill>
          <a:srgbClr val="F2F2F2"/>
        </a:solidFill>
      </dgm:spPr>
    </dgm:pt>
    <dgm:pt modelId="{38D21A46-7312-4153-8F51-AFC5578D3E27}" type="pres">
      <dgm:prSet presAssocID="{E24317B5-FF81-4B5A-9D80-27CC1E7429EF}" presName="sibTrans" presStyleLbl="sibTrans2D1" presStyleIdx="0" presStyleCnt="0"/>
      <dgm:spPr/>
    </dgm:pt>
    <dgm:pt modelId="{1D4146B6-BFA7-4B6B-B921-03A9F63E2CB2}" type="pres">
      <dgm:prSet presAssocID="{0962D31A-B549-41A7-A548-B5C0B914BFAC}" presName="compNode" presStyleCnt="0"/>
      <dgm:spPr/>
    </dgm:pt>
    <dgm:pt modelId="{53E37638-962C-4BCB-9FD6-3C597BE93A95}" type="pres">
      <dgm:prSet presAssocID="{0962D31A-B549-41A7-A548-B5C0B914BFAC}" presName="childRect" presStyleLbl="bgAcc1" presStyleIdx="4" presStyleCnt="5">
        <dgm:presLayoutVars>
          <dgm:bulletEnabled val="1"/>
        </dgm:presLayoutVars>
      </dgm:prSet>
      <dgm:spPr/>
    </dgm:pt>
    <dgm:pt modelId="{4A5ACFBC-2D23-421B-8CD0-D7486F88CDFC}" type="pres">
      <dgm:prSet presAssocID="{0962D31A-B549-41A7-A548-B5C0B914BFAC}" presName="parentText" presStyleLbl="node1" presStyleIdx="0" presStyleCnt="0">
        <dgm:presLayoutVars>
          <dgm:chMax val="0"/>
          <dgm:bulletEnabled val="1"/>
        </dgm:presLayoutVars>
      </dgm:prSet>
      <dgm:spPr/>
    </dgm:pt>
    <dgm:pt modelId="{1853DA52-21AE-47E7-9B39-F90DFD36DD03}" type="pres">
      <dgm:prSet presAssocID="{0962D31A-B549-41A7-A548-B5C0B914BFAC}" presName="parentRect" presStyleLbl="alignNode1" presStyleIdx="4" presStyleCnt="5"/>
      <dgm:spPr/>
    </dgm:pt>
    <dgm:pt modelId="{D35C507D-17D7-4F39-8603-82E7AD964078}" type="pres">
      <dgm:prSet presAssocID="{0962D31A-B549-41A7-A548-B5C0B914BFAC}" presName="adorn" presStyleLbl="fgAccFollowNode1" presStyleIdx="4" presStyleCnt="5"/>
      <dgm:spPr>
        <a:solidFill>
          <a:srgbClr val="F2F2F2"/>
        </a:solidFill>
      </dgm:spPr>
    </dgm:pt>
  </dgm:ptLst>
  <dgm:cxnLst>
    <dgm:cxn modelId="{5EFE2D05-D42B-425E-82AB-412E7232B2EB}" srcId="{6027F38E-46FB-4BE9-A9E4-0CF6132C388C}" destId="{C40A4351-1A9D-455B-8513-1B09C3062BA3}" srcOrd="3" destOrd="0" parTransId="{098208CC-89EE-4CB8-801C-360C2C31F1BB}" sibTransId="{E24317B5-FF81-4B5A-9D80-27CC1E7429EF}"/>
    <dgm:cxn modelId="{02694D13-CE75-48F0-A1CC-5FFC4220BBF2}" srcId="{B9AA2BEC-E697-4187-AE9C-A60657BB4250}" destId="{53FDE1A8-6F6E-4376-8B07-D535099E64D1}" srcOrd="0" destOrd="0" parTransId="{0ED2F61D-01CD-4F8A-B10B-F8D5070B56C1}" sibTransId="{AE3FFA02-B1B8-493E-A29B-5C24013826DA}"/>
    <dgm:cxn modelId="{CA9A5E1E-C4F1-476C-8945-4A13FFF652A9}" type="presOf" srcId="{B9AA2BEC-E697-4187-AE9C-A60657BB4250}" destId="{031FD774-0F24-45B3-BFD4-0CE277A5E1B4}" srcOrd="0" destOrd="0" presId="urn:microsoft.com/office/officeart/2005/8/layout/bList2"/>
    <dgm:cxn modelId="{E22DB81F-B3AE-4A65-B6C3-BA12C4B55E35}" type="presOf" srcId="{C40A4351-1A9D-455B-8513-1B09C3062BA3}" destId="{C450C63C-84E8-4C21-AE94-5267F47A166F}" srcOrd="0" destOrd="0" presId="urn:microsoft.com/office/officeart/2005/8/layout/bList2"/>
    <dgm:cxn modelId="{1D857A22-AF83-45D7-9246-10CC8926DA94}" srcId="{6027F38E-46FB-4BE9-A9E4-0CF6132C388C}" destId="{B9AA2BEC-E697-4187-AE9C-A60657BB4250}" srcOrd="1" destOrd="0" parTransId="{51D1165F-424E-479F-AAD3-6785DECDB9FC}" sibTransId="{044AE876-6340-4551-98AF-D18B2AA26E29}"/>
    <dgm:cxn modelId="{8DAC1F26-F6A7-40A5-8578-127ADC17E71F}" type="presOf" srcId="{0962D31A-B549-41A7-A548-B5C0B914BFAC}" destId="{4A5ACFBC-2D23-421B-8CD0-D7486F88CDFC}" srcOrd="0" destOrd="0" presId="urn:microsoft.com/office/officeart/2005/8/layout/bList2"/>
    <dgm:cxn modelId="{51683C31-E8F4-437C-9BCD-C97A23F9C07C}" type="presOf" srcId="{65B3F824-89ED-47B0-822D-B792E69B3035}" destId="{52CA97A7-98C6-415D-863E-EBCF0719E8B6}" srcOrd="1" destOrd="0" presId="urn:microsoft.com/office/officeart/2005/8/layout/bList2"/>
    <dgm:cxn modelId="{56F8DB5C-55F5-422D-B48B-641097B88C4F}" srcId="{6027F38E-46FB-4BE9-A9E4-0CF6132C388C}" destId="{65B3F824-89ED-47B0-822D-B792E69B3035}" srcOrd="2" destOrd="0" parTransId="{A432E424-4BEA-4A70-BB86-4F67E8552194}" sibTransId="{53A037D4-0C17-4BC3-A0B3-5DCD13025764}"/>
    <dgm:cxn modelId="{6275D75D-5AE8-48AF-B6D1-620311AADE5D}" type="presOf" srcId="{B9AA2BEC-E697-4187-AE9C-A60657BB4250}" destId="{27ECBB30-1997-4E0E-893E-4730497FEA65}" srcOrd="1" destOrd="0" presId="urn:microsoft.com/office/officeart/2005/8/layout/bList2"/>
    <dgm:cxn modelId="{29318045-62EC-4FC5-B4FE-CEE02E4D0AB0}" type="presOf" srcId="{53FDE1A8-6F6E-4376-8B07-D535099E64D1}" destId="{19FE0B71-B9A3-4E12-BA8A-839ABB32DFCB}" srcOrd="0" destOrd="0" presId="urn:microsoft.com/office/officeart/2005/8/layout/bList2"/>
    <dgm:cxn modelId="{A670F94A-8000-46F5-8395-3DAEDDCD2D2A}" type="presOf" srcId="{65B3F824-89ED-47B0-822D-B792E69B3035}" destId="{E24AC99A-CB2A-4CAA-9F38-9165A76FAEC0}" srcOrd="0" destOrd="0" presId="urn:microsoft.com/office/officeart/2005/8/layout/bList2"/>
    <dgm:cxn modelId="{087BCB4C-6DDC-44C0-A220-E85E4ABCD6AF}" srcId="{8E7B552C-E476-4039-92E6-D7E73C74DD5F}" destId="{74350239-A0C6-404A-BDD9-3C7C95F34B08}" srcOrd="0" destOrd="0" parTransId="{884EDFBF-3AE6-460D-AB98-735DA12F3F05}" sibTransId="{ED86FEDB-A677-4FB6-9D9B-6C4C10F1D38B}"/>
    <dgm:cxn modelId="{314A774E-11CB-42E8-B2C4-81B30D39C248}" type="presOf" srcId="{0962D31A-B549-41A7-A548-B5C0B914BFAC}" destId="{1853DA52-21AE-47E7-9B39-F90DFD36DD03}" srcOrd="1" destOrd="0" presId="urn:microsoft.com/office/officeart/2005/8/layout/bList2"/>
    <dgm:cxn modelId="{9CD9A052-0DCA-4BA3-A00E-85B42107312C}" srcId="{6027F38E-46FB-4BE9-A9E4-0CF6132C388C}" destId="{0962D31A-B549-41A7-A548-B5C0B914BFAC}" srcOrd="4" destOrd="0" parTransId="{2B2AF7B2-75F0-452C-A019-9D22D0F7E03E}" sibTransId="{96EEF6E7-D239-402D-91A5-0B164D614127}"/>
    <dgm:cxn modelId="{2ED60356-2404-4EC0-81D4-CCE2BF836E52}" type="presOf" srcId="{3848104F-0B2E-4CD6-B4D7-87C291A11EEE}" destId="{AC15CFCA-48B1-4448-A412-0809B4FB7C0E}" srcOrd="0" destOrd="0" presId="urn:microsoft.com/office/officeart/2005/8/layout/bList2"/>
    <dgm:cxn modelId="{50E02081-EBB0-4D7B-B411-A0F757FC93AB}" srcId="{0962D31A-B549-41A7-A548-B5C0B914BFAC}" destId="{02BCB715-AEFB-4E48-A288-DF34B8B2AC4A}" srcOrd="0" destOrd="0" parTransId="{0769A83F-6594-4A6B-B87A-CB807FC1E0F2}" sibTransId="{A89A677B-F247-4A38-B177-7245C967B53C}"/>
    <dgm:cxn modelId="{A34F5F90-8D64-4C64-9925-F7ECA61F81C4}" type="presOf" srcId="{02BCB715-AEFB-4E48-A288-DF34B8B2AC4A}" destId="{53E37638-962C-4BCB-9FD6-3C597BE93A95}" srcOrd="0" destOrd="0" presId="urn:microsoft.com/office/officeart/2005/8/layout/bList2"/>
    <dgm:cxn modelId="{6B4EE490-4732-466F-A27D-492FA7570A1C}" srcId="{C40A4351-1A9D-455B-8513-1B09C3062BA3}" destId="{4655C3E5-D9BA-4973-B4E3-9B8C125D91A3}" srcOrd="0" destOrd="0" parTransId="{74426654-A85A-4C87-9C0D-F2F576B1E04E}" sibTransId="{4DBFC9F2-44C5-4EAB-9FA2-0A5137916E08}"/>
    <dgm:cxn modelId="{C7EA6C92-5FC4-44AF-8D0F-2F0651921520}" type="presOf" srcId="{53A037D4-0C17-4BC3-A0B3-5DCD13025764}" destId="{10799D09-CF0B-48F6-9B3E-D2B28D63ADB0}" srcOrd="0" destOrd="0" presId="urn:microsoft.com/office/officeart/2005/8/layout/bList2"/>
    <dgm:cxn modelId="{61D22ABB-3C1C-40C6-B170-4973642ED491}" type="presOf" srcId="{6027F38E-46FB-4BE9-A9E4-0CF6132C388C}" destId="{DCAD79E2-5A3B-4C4F-9FEC-46B72047AA8F}" srcOrd="0" destOrd="0" presId="urn:microsoft.com/office/officeart/2005/8/layout/bList2"/>
    <dgm:cxn modelId="{34B563BB-0F13-4CB9-8DD5-BBAF01AA27EA}" type="presOf" srcId="{74350239-A0C6-404A-BDD9-3C7C95F34B08}" destId="{4E9F6C0F-0EEC-4D39-A22A-B6D997008AD8}" srcOrd="0" destOrd="0" presId="urn:microsoft.com/office/officeart/2005/8/layout/bList2"/>
    <dgm:cxn modelId="{E546DCBD-BC59-483E-B669-C49AF9C8C7E5}" type="presOf" srcId="{8E7B552C-E476-4039-92E6-D7E73C74DD5F}" destId="{98A6B6A1-7E50-4EF5-B61B-411106EBD5F9}" srcOrd="0" destOrd="0" presId="urn:microsoft.com/office/officeart/2005/8/layout/bList2"/>
    <dgm:cxn modelId="{4AB3C8BF-065A-47B8-8965-9504B1B2F8F7}" type="presOf" srcId="{8E7B552C-E476-4039-92E6-D7E73C74DD5F}" destId="{EF5EBB08-E3E9-48F3-BA4F-1A6073A78D03}" srcOrd="1" destOrd="0" presId="urn:microsoft.com/office/officeart/2005/8/layout/bList2"/>
    <dgm:cxn modelId="{075705D4-3B12-4015-8C52-C2942FDA0480}" type="presOf" srcId="{C40A4351-1A9D-455B-8513-1B09C3062BA3}" destId="{4A3F91CF-8BB0-4F05-AE37-B0028B40BD3F}" srcOrd="1" destOrd="0" presId="urn:microsoft.com/office/officeart/2005/8/layout/bList2"/>
    <dgm:cxn modelId="{F1A3E7D5-4B52-426D-AE93-107C3CD16608}" type="presOf" srcId="{68A592A4-1926-4AE5-AFAD-3252DD135B8C}" destId="{E0B440A7-7AC9-4631-A6A3-67AC6E7EECE5}" srcOrd="0" destOrd="0" presId="urn:microsoft.com/office/officeart/2005/8/layout/bList2"/>
    <dgm:cxn modelId="{B341D3D6-51C1-4A50-BA1A-7FEBF002BBC2}" type="presOf" srcId="{044AE876-6340-4551-98AF-D18B2AA26E29}" destId="{255CD209-D49D-4E7E-A899-0310CA2E7ECE}" srcOrd="0" destOrd="0" presId="urn:microsoft.com/office/officeart/2005/8/layout/bList2"/>
    <dgm:cxn modelId="{CBCEC4E0-CB07-4032-B60B-9CE1F6408D1F}" type="presOf" srcId="{4655C3E5-D9BA-4973-B4E3-9B8C125D91A3}" destId="{006EF02A-0391-49CA-A266-F7BA80E04CA6}" srcOrd="0" destOrd="0" presId="urn:microsoft.com/office/officeart/2005/8/layout/bList2"/>
    <dgm:cxn modelId="{FFFB7CE7-A221-4563-A742-1CF373F23203}" type="presOf" srcId="{E24317B5-FF81-4B5A-9D80-27CC1E7429EF}" destId="{38D21A46-7312-4153-8F51-AFC5578D3E27}" srcOrd="0" destOrd="0" presId="urn:microsoft.com/office/officeart/2005/8/layout/bList2"/>
    <dgm:cxn modelId="{17E0F1EF-5789-4C88-8A42-4191B07CFA36}" srcId="{65B3F824-89ED-47B0-822D-B792E69B3035}" destId="{3848104F-0B2E-4CD6-B4D7-87C291A11EEE}" srcOrd="0" destOrd="0" parTransId="{19B7DBB4-2C34-4351-A9D5-859B05C8ACF2}" sibTransId="{81ACCDF0-B603-419A-AF21-A98CA8BF11B5}"/>
    <dgm:cxn modelId="{49F791F7-24F8-4B11-8211-E2C6B48F9FD7}" srcId="{6027F38E-46FB-4BE9-A9E4-0CF6132C388C}" destId="{8E7B552C-E476-4039-92E6-D7E73C74DD5F}" srcOrd="0" destOrd="0" parTransId="{EE7E2B73-3498-461A-91FB-865E6201B832}" sibTransId="{68A592A4-1926-4AE5-AFAD-3252DD135B8C}"/>
    <dgm:cxn modelId="{EBB9B654-09E5-4077-BC35-A7612E865AEE}" type="presParOf" srcId="{DCAD79E2-5A3B-4C4F-9FEC-46B72047AA8F}" destId="{0D1341E8-F616-44F4-AD33-49FB762190D5}" srcOrd="0" destOrd="0" presId="urn:microsoft.com/office/officeart/2005/8/layout/bList2"/>
    <dgm:cxn modelId="{74E637F2-35A7-4085-861B-EA39DB896B3B}" type="presParOf" srcId="{0D1341E8-F616-44F4-AD33-49FB762190D5}" destId="{4E9F6C0F-0EEC-4D39-A22A-B6D997008AD8}" srcOrd="0" destOrd="0" presId="urn:microsoft.com/office/officeart/2005/8/layout/bList2"/>
    <dgm:cxn modelId="{F099C0E5-22D4-4498-99B7-76E8D6FA80D4}" type="presParOf" srcId="{0D1341E8-F616-44F4-AD33-49FB762190D5}" destId="{98A6B6A1-7E50-4EF5-B61B-411106EBD5F9}" srcOrd="1" destOrd="0" presId="urn:microsoft.com/office/officeart/2005/8/layout/bList2"/>
    <dgm:cxn modelId="{D0887E40-4A51-4F5F-A853-595665EA68FB}" type="presParOf" srcId="{0D1341E8-F616-44F4-AD33-49FB762190D5}" destId="{EF5EBB08-E3E9-48F3-BA4F-1A6073A78D03}" srcOrd="2" destOrd="0" presId="urn:microsoft.com/office/officeart/2005/8/layout/bList2"/>
    <dgm:cxn modelId="{71FB9FF6-0262-407E-8E80-1863A3124EF8}" type="presParOf" srcId="{0D1341E8-F616-44F4-AD33-49FB762190D5}" destId="{943F4138-7B4D-4456-9819-409F39202E33}" srcOrd="3" destOrd="0" presId="urn:microsoft.com/office/officeart/2005/8/layout/bList2"/>
    <dgm:cxn modelId="{40B0F051-FBF2-443F-B6BA-DB5837C9BC8A}" type="presParOf" srcId="{DCAD79E2-5A3B-4C4F-9FEC-46B72047AA8F}" destId="{E0B440A7-7AC9-4631-A6A3-67AC6E7EECE5}" srcOrd="1" destOrd="0" presId="urn:microsoft.com/office/officeart/2005/8/layout/bList2"/>
    <dgm:cxn modelId="{D8E28E09-C1CC-41DB-AE72-543A276838EE}" type="presParOf" srcId="{DCAD79E2-5A3B-4C4F-9FEC-46B72047AA8F}" destId="{FEC5A53C-6F19-4BD7-B9AE-277A0A68531F}" srcOrd="2" destOrd="0" presId="urn:microsoft.com/office/officeart/2005/8/layout/bList2"/>
    <dgm:cxn modelId="{CC124E90-BF91-4E4B-9344-5FE5A003FFDC}" type="presParOf" srcId="{FEC5A53C-6F19-4BD7-B9AE-277A0A68531F}" destId="{19FE0B71-B9A3-4E12-BA8A-839ABB32DFCB}" srcOrd="0" destOrd="0" presId="urn:microsoft.com/office/officeart/2005/8/layout/bList2"/>
    <dgm:cxn modelId="{69271C57-FDD6-4209-84C8-BBC99C47FCBA}" type="presParOf" srcId="{FEC5A53C-6F19-4BD7-B9AE-277A0A68531F}" destId="{031FD774-0F24-45B3-BFD4-0CE277A5E1B4}" srcOrd="1" destOrd="0" presId="urn:microsoft.com/office/officeart/2005/8/layout/bList2"/>
    <dgm:cxn modelId="{161B62E3-D4FD-4041-B0B0-03B2F825C633}" type="presParOf" srcId="{FEC5A53C-6F19-4BD7-B9AE-277A0A68531F}" destId="{27ECBB30-1997-4E0E-893E-4730497FEA65}" srcOrd="2" destOrd="0" presId="urn:microsoft.com/office/officeart/2005/8/layout/bList2"/>
    <dgm:cxn modelId="{9C52EF0C-0814-4860-9381-A82984449F8E}" type="presParOf" srcId="{FEC5A53C-6F19-4BD7-B9AE-277A0A68531F}" destId="{563CB14F-36AC-4C1D-A700-C0A63E503FA7}" srcOrd="3" destOrd="0" presId="urn:microsoft.com/office/officeart/2005/8/layout/bList2"/>
    <dgm:cxn modelId="{356B5C9D-C895-4662-9F1A-111D56E16F34}" type="presParOf" srcId="{DCAD79E2-5A3B-4C4F-9FEC-46B72047AA8F}" destId="{255CD209-D49D-4E7E-A899-0310CA2E7ECE}" srcOrd="3" destOrd="0" presId="urn:microsoft.com/office/officeart/2005/8/layout/bList2"/>
    <dgm:cxn modelId="{13BABF10-B31E-4DAE-8AAE-7EED7618C9F2}" type="presParOf" srcId="{DCAD79E2-5A3B-4C4F-9FEC-46B72047AA8F}" destId="{931B7F2C-474C-48B8-94C0-9B2A118D4BA9}" srcOrd="4" destOrd="0" presId="urn:microsoft.com/office/officeart/2005/8/layout/bList2"/>
    <dgm:cxn modelId="{8A172E69-C9DC-4B5D-9DCD-A2BEA34D1D65}" type="presParOf" srcId="{931B7F2C-474C-48B8-94C0-9B2A118D4BA9}" destId="{AC15CFCA-48B1-4448-A412-0809B4FB7C0E}" srcOrd="0" destOrd="0" presId="urn:microsoft.com/office/officeart/2005/8/layout/bList2"/>
    <dgm:cxn modelId="{24CC37B5-71AB-4809-9A6F-47D87421001C}" type="presParOf" srcId="{931B7F2C-474C-48B8-94C0-9B2A118D4BA9}" destId="{E24AC99A-CB2A-4CAA-9F38-9165A76FAEC0}" srcOrd="1" destOrd="0" presId="urn:microsoft.com/office/officeart/2005/8/layout/bList2"/>
    <dgm:cxn modelId="{BCF85887-15A8-4B0A-B132-0E542A15DB77}" type="presParOf" srcId="{931B7F2C-474C-48B8-94C0-9B2A118D4BA9}" destId="{52CA97A7-98C6-415D-863E-EBCF0719E8B6}" srcOrd="2" destOrd="0" presId="urn:microsoft.com/office/officeart/2005/8/layout/bList2"/>
    <dgm:cxn modelId="{B54F0DB5-40B1-4145-8CD7-19356CDF7DBA}" type="presParOf" srcId="{931B7F2C-474C-48B8-94C0-9B2A118D4BA9}" destId="{A45FDC3B-4D9F-4A56-9E3B-FD4E166A373E}" srcOrd="3" destOrd="0" presId="urn:microsoft.com/office/officeart/2005/8/layout/bList2"/>
    <dgm:cxn modelId="{891AEE92-1B47-477F-8DAD-62A5E056F3F4}" type="presParOf" srcId="{DCAD79E2-5A3B-4C4F-9FEC-46B72047AA8F}" destId="{10799D09-CF0B-48F6-9B3E-D2B28D63ADB0}" srcOrd="5" destOrd="0" presId="urn:microsoft.com/office/officeart/2005/8/layout/bList2"/>
    <dgm:cxn modelId="{41272EE2-3999-46DB-9B44-1144268F8FBA}" type="presParOf" srcId="{DCAD79E2-5A3B-4C4F-9FEC-46B72047AA8F}" destId="{4B2AEBE8-E1C1-4D1F-81B3-3EF13F636220}" srcOrd="6" destOrd="0" presId="urn:microsoft.com/office/officeart/2005/8/layout/bList2"/>
    <dgm:cxn modelId="{35D71531-138B-44EB-BAC8-C13871D10BD0}" type="presParOf" srcId="{4B2AEBE8-E1C1-4D1F-81B3-3EF13F636220}" destId="{006EF02A-0391-49CA-A266-F7BA80E04CA6}" srcOrd="0" destOrd="0" presId="urn:microsoft.com/office/officeart/2005/8/layout/bList2"/>
    <dgm:cxn modelId="{12523C13-6B0D-4546-9C1F-0C1E0CB96C4F}" type="presParOf" srcId="{4B2AEBE8-E1C1-4D1F-81B3-3EF13F636220}" destId="{C450C63C-84E8-4C21-AE94-5267F47A166F}" srcOrd="1" destOrd="0" presId="urn:microsoft.com/office/officeart/2005/8/layout/bList2"/>
    <dgm:cxn modelId="{70DA8C91-58FC-46B1-B233-DD6B2332B63E}" type="presParOf" srcId="{4B2AEBE8-E1C1-4D1F-81B3-3EF13F636220}" destId="{4A3F91CF-8BB0-4F05-AE37-B0028B40BD3F}" srcOrd="2" destOrd="0" presId="urn:microsoft.com/office/officeart/2005/8/layout/bList2"/>
    <dgm:cxn modelId="{4187C9FF-3CAD-44E4-B187-0C8A0E3B9B72}" type="presParOf" srcId="{4B2AEBE8-E1C1-4D1F-81B3-3EF13F636220}" destId="{54E1230A-559C-4B44-9D76-D8846270C382}" srcOrd="3" destOrd="0" presId="urn:microsoft.com/office/officeart/2005/8/layout/bList2"/>
    <dgm:cxn modelId="{D8A461EE-6CFF-4942-974C-FBDFBBA49722}" type="presParOf" srcId="{DCAD79E2-5A3B-4C4F-9FEC-46B72047AA8F}" destId="{38D21A46-7312-4153-8F51-AFC5578D3E27}" srcOrd="7" destOrd="0" presId="urn:microsoft.com/office/officeart/2005/8/layout/bList2"/>
    <dgm:cxn modelId="{A784B738-7720-47D1-9DCD-104870067B9A}" type="presParOf" srcId="{DCAD79E2-5A3B-4C4F-9FEC-46B72047AA8F}" destId="{1D4146B6-BFA7-4B6B-B921-03A9F63E2CB2}" srcOrd="8" destOrd="0" presId="urn:microsoft.com/office/officeart/2005/8/layout/bList2"/>
    <dgm:cxn modelId="{4A9844EA-89BB-4D69-BBC0-C13CE222C7DF}" type="presParOf" srcId="{1D4146B6-BFA7-4B6B-B921-03A9F63E2CB2}" destId="{53E37638-962C-4BCB-9FD6-3C597BE93A95}" srcOrd="0" destOrd="0" presId="urn:microsoft.com/office/officeart/2005/8/layout/bList2"/>
    <dgm:cxn modelId="{F89D1380-6717-4AAA-A508-607DA2177FC2}" type="presParOf" srcId="{1D4146B6-BFA7-4B6B-B921-03A9F63E2CB2}" destId="{4A5ACFBC-2D23-421B-8CD0-D7486F88CDFC}" srcOrd="1" destOrd="0" presId="urn:microsoft.com/office/officeart/2005/8/layout/bList2"/>
    <dgm:cxn modelId="{E746C3B1-FBF9-4DD1-A65B-50503E1171E8}" type="presParOf" srcId="{1D4146B6-BFA7-4B6B-B921-03A9F63E2CB2}" destId="{1853DA52-21AE-47E7-9B39-F90DFD36DD03}" srcOrd="2" destOrd="0" presId="urn:microsoft.com/office/officeart/2005/8/layout/bList2"/>
    <dgm:cxn modelId="{D1EFC680-691C-42DA-BF77-63B504C56ACF}" type="presParOf" srcId="{1D4146B6-BFA7-4B6B-B921-03A9F63E2CB2}" destId="{D35C507D-17D7-4F39-8603-82E7AD964078}"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20A17C-A54E-4CF1-9C6C-E5EEDDBEF18E}"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s-CR"/>
        </a:p>
      </dgm:t>
    </dgm:pt>
    <dgm:pt modelId="{1BB031D2-0D27-4F81-9363-89455DBA67F7}">
      <dgm:prSet/>
      <dgm:spPr/>
      <dgm:t>
        <a:bodyPr/>
        <a:lstStyle/>
        <a:p>
          <a:r>
            <a:rPr lang="es-ES_tradnl"/>
            <a:t>Actualización de la consulta diagnóstica de necesidades de capacitación en virtud de los cambios derivados de la pandemia y ejecución de una estrategia de capacitación en diferentes temáticas: </a:t>
          </a:r>
          <a:endParaRPr lang="es-CR"/>
        </a:p>
      </dgm:t>
    </dgm:pt>
    <dgm:pt modelId="{48A5AABC-13B6-4A64-BEC6-94EF5CD78B65}" type="parTrans" cxnId="{84AD1FC0-6809-4D59-A926-D7D3AD9280E1}">
      <dgm:prSet/>
      <dgm:spPr/>
      <dgm:t>
        <a:bodyPr/>
        <a:lstStyle/>
        <a:p>
          <a:endParaRPr lang="es-CR"/>
        </a:p>
      </dgm:t>
    </dgm:pt>
    <dgm:pt modelId="{33928E5E-0973-4D3A-BA08-8DD606F4791A}" type="sibTrans" cxnId="{84AD1FC0-6809-4D59-A926-D7D3AD9280E1}">
      <dgm:prSet/>
      <dgm:spPr/>
      <dgm:t>
        <a:bodyPr/>
        <a:lstStyle/>
        <a:p>
          <a:endParaRPr lang="es-CR"/>
        </a:p>
      </dgm:t>
    </dgm:pt>
    <dgm:pt modelId="{17E6C0D2-66E3-4E1F-A0DD-F336E943D6BC}">
      <dgm:prSet/>
      <dgm:spPr/>
      <dgm:t>
        <a:bodyPr/>
        <a:lstStyle/>
        <a:p>
          <a:r>
            <a:rPr lang="es-ES" b="0" dirty="0"/>
            <a:t>Gestión de personas en el contexto de la crisis </a:t>
          </a:r>
          <a:endParaRPr lang="es-CR" b="0" dirty="0"/>
        </a:p>
      </dgm:t>
    </dgm:pt>
    <dgm:pt modelId="{184D04D6-E101-48C5-B320-144A054754A4}" type="parTrans" cxnId="{C9557FAA-3AC8-4876-B35D-78CBC78BA633}">
      <dgm:prSet/>
      <dgm:spPr/>
      <dgm:t>
        <a:bodyPr/>
        <a:lstStyle/>
        <a:p>
          <a:endParaRPr lang="es-CR"/>
        </a:p>
      </dgm:t>
    </dgm:pt>
    <dgm:pt modelId="{604D1012-6C71-469B-9438-835C471FD6A9}" type="sibTrans" cxnId="{C9557FAA-3AC8-4876-B35D-78CBC78BA633}">
      <dgm:prSet/>
      <dgm:spPr/>
      <dgm:t>
        <a:bodyPr/>
        <a:lstStyle/>
        <a:p>
          <a:endParaRPr lang="es-CR"/>
        </a:p>
      </dgm:t>
    </dgm:pt>
    <dgm:pt modelId="{523FE4FF-767B-494C-870B-080F4AE1B07D}">
      <dgm:prSet/>
      <dgm:spPr/>
      <dgm:t>
        <a:bodyPr/>
        <a:lstStyle/>
        <a:p>
          <a:r>
            <a:rPr lang="es-ES" b="0" dirty="0"/>
            <a:t>Implementación del teletrabajo</a:t>
          </a:r>
          <a:endParaRPr lang="es-CR" b="0" dirty="0"/>
        </a:p>
      </dgm:t>
    </dgm:pt>
    <dgm:pt modelId="{0F2BA298-887A-464F-A300-C7294E5395F5}" type="parTrans" cxnId="{15193AB2-4570-4610-9155-62BF3FBB0323}">
      <dgm:prSet/>
      <dgm:spPr/>
      <dgm:t>
        <a:bodyPr/>
        <a:lstStyle/>
        <a:p>
          <a:endParaRPr lang="es-CR"/>
        </a:p>
      </dgm:t>
    </dgm:pt>
    <dgm:pt modelId="{A1E04A8D-E1D5-4A3D-8712-D26EF7096896}" type="sibTrans" cxnId="{15193AB2-4570-4610-9155-62BF3FBB0323}">
      <dgm:prSet/>
      <dgm:spPr/>
      <dgm:t>
        <a:bodyPr/>
        <a:lstStyle/>
        <a:p>
          <a:endParaRPr lang="es-CR"/>
        </a:p>
      </dgm:t>
    </dgm:pt>
    <dgm:pt modelId="{21E15ABF-C59B-4901-B0E8-6DD9166BD669}">
      <dgm:prSet/>
      <dgm:spPr/>
      <dgm:t>
        <a:bodyPr/>
        <a:lstStyle/>
        <a:p>
          <a:r>
            <a:rPr lang="es-ES" b="0" dirty="0"/>
            <a:t>Manejo de herramientas informáticas </a:t>
          </a:r>
          <a:endParaRPr lang="es-CR" b="0" dirty="0"/>
        </a:p>
      </dgm:t>
    </dgm:pt>
    <dgm:pt modelId="{774521B7-4859-4E95-B749-D18716CD13CD}" type="parTrans" cxnId="{999FDA4E-54D5-43CC-A6F9-F3B579A06D7E}">
      <dgm:prSet/>
      <dgm:spPr/>
      <dgm:t>
        <a:bodyPr/>
        <a:lstStyle/>
        <a:p>
          <a:endParaRPr lang="es-CR"/>
        </a:p>
      </dgm:t>
    </dgm:pt>
    <dgm:pt modelId="{1B6DEE65-2351-41E8-A710-CE6E0611ABF9}" type="sibTrans" cxnId="{999FDA4E-54D5-43CC-A6F9-F3B579A06D7E}">
      <dgm:prSet/>
      <dgm:spPr/>
      <dgm:t>
        <a:bodyPr/>
        <a:lstStyle/>
        <a:p>
          <a:endParaRPr lang="es-CR"/>
        </a:p>
      </dgm:t>
    </dgm:pt>
    <dgm:pt modelId="{27DFBC77-6C37-450D-986B-6865EAF49D7A}">
      <dgm:prSet/>
      <dgm:spPr/>
      <dgm:t>
        <a:bodyPr/>
        <a:lstStyle/>
        <a:p>
          <a:r>
            <a:rPr lang="es-ES" b="0" dirty="0"/>
            <a:t>Gestión emocional</a:t>
          </a:r>
          <a:endParaRPr lang="es-CR" b="0" dirty="0"/>
        </a:p>
      </dgm:t>
    </dgm:pt>
    <dgm:pt modelId="{C0E9D38B-F161-4741-AEDA-810ADC552831}" type="parTrans" cxnId="{18C2DB26-7D11-4367-97AD-0AB4B9711F79}">
      <dgm:prSet/>
      <dgm:spPr/>
      <dgm:t>
        <a:bodyPr/>
        <a:lstStyle/>
        <a:p>
          <a:endParaRPr lang="es-CR"/>
        </a:p>
      </dgm:t>
    </dgm:pt>
    <dgm:pt modelId="{AE3B23CB-B1CD-458D-A3D9-C26FD04A36D3}" type="sibTrans" cxnId="{18C2DB26-7D11-4367-97AD-0AB4B9711F79}">
      <dgm:prSet/>
      <dgm:spPr/>
      <dgm:t>
        <a:bodyPr/>
        <a:lstStyle/>
        <a:p>
          <a:endParaRPr lang="es-CR"/>
        </a:p>
      </dgm:t>
    </dgm:pt>
    <dgm:pt modelId="{53215664-03A7-46AA-96AF-34C89DD19F47}">
      <dgm:prSet/>
      <dgm:spPr/>
      <dgm:t>
        <a:bodyPr/>
        <a:lstStyle/>
        <a:p>
          <a:r>
            <a:rPr lang="es-ES" b="0" dirty="0"/>
            <a:t>Aplicación de protocolos institucionales por COVID19 </a:t>
          </a:r>
          <a:endParaRPr lang="es-CR" b="0" dirty="0"/>
        </a:p>
      </dgm:t>
    </dgm:pt>
    <dgm:pt modelId="{77D7FE3D-D5BB-45FD-86B7-DDA4C76D3BD5}" type="parTrans" cxnId="{DD593A41-2F6D-467F-A09B-42C550827C59}">
      <dgm:prSet/>
      <dgm:spPr/>
      <dgm:t>
        <a:bodyPr/>
        <a:lstStyle/>
        <a:p>
          <a:endParaRPr lang="es-CR"/>
        </a:p>
      </dgm:t>
    </dgm:pt>
    <dgm:pt modelId="{08851934-1D8E-4C7B-94A0-347417F5A9B1}" type="sibTrans" cxnId="{DD593A41-2F6D-467F-A09B-42C550827C59}">
      <dgm:prSet/>
      <dgm:spPr/>
      <dgm:t>
        <a:bodyPr/>
        <a:lstStyle/>
        <a:p>
          <a:endParaRPr lang="es-CR"/>
        </a:p>
      </dgm:t>
    </dgm:pt>
    <dgm:pt modelId="{DCF8E826-D5A9-4FFA-9ABB-3E1D29A4337F}" type="pres">
      <dgm:prSet presAssocID="{AB20A17C-A54E-4CF1-9C6C-E5EEDDBEF18E}" presName="Name0" presStyleCnt="0">
        <dgm:presLayoutVars>
          <dgm:dir/>
          <dgm:animLvl val="lvl"/>
          <dgm:resizeHandles val="exact"/>
        </dgm:presLayoutVars>
      </dgm:prSet>
      <dgm:spPr/>
    </dgm:pt>
    <dgm:pt modelId="{E4EA7621-C572-4F36-BC65-0B67F886EDA5}" type="pres">
      <dgm:prSet presAssocID="{1BB031D2-0D27-4F81-9363-89455DBA67F7}" presName="composite" presStyleCnt="0"/>
      <dgm:spPr/>
    </dgm:pt>
    <dgm:pt modelId="{87AAA548-E5C4-4E8A-8D22-3A8170CB626F}" type="pres">
      <dgm:prSet presAssocID="{1BB031D2-0D27-4F81-9363-89455DBA67F7}" presName="parTx" presStyleLbl="alignNode1" presStyleIdx="0" presStyleCnt="1">
        <dgm:presLayoutVars>
          <dgm:chMax val="0"/>
          <dgm:chPref val="0"/>
          <dgm:bulletEnabled val="1"/>
        </dgm:presLayoutVars>
      </dgm:prSet>
      <dgm:spPr/>
    </dgm:pt>
    <dgm:pt modelId="{457F04DE-D411-4DE4-AE22-E9808F8484D9}" type="pres">
      <dgm:prSet presAssocID="{1BB031D2-0D27-4F81-9363-89455DBA67F7}" presName="desTx" presStyleLbl="alignAccFollowNode1" presStyleIdx="0" presStyleCnt="1">
        <dgm:presLayoutVars>
          <dgm:bulletEnabled val="1"/>
        </dgm:presLayoutVars>
      </dgm:prSet>
      <dgm:spPr/>
    </dgm:pt>
  </dgm:ptLst>
  <dgm:cxnLst>
    <dgm:cxn modelId="{015B5E03-AE8F-481A-9666-CCD902CA0B79}" type="presOf" srcId="{1BB031D2-0D27-4F81-9363-89455DBA67F7}" destId="{87AAA548-E5C4-4E8A-8D22-3A8170CB626F}" srcOrd="0" destOrd="0" presId="urn:microsoft.com/office/officeart/2005/8/layout/hList1"/>
    <dgm:cxn modelId="{74BF2107-AADC-4E8C-AF01-19D446625A5B}" type="presOf" srcId="{21E15ABF-C59B-4901-B0E8-6DD9166BD669}" destId="{457F04DE-D411-4DE4-AE22-E9808F8484D9}" srcOrd="0" destOrd="2" presId="urn:microsoft.com/office/officeart/2005/8/layout/hList1"/>
    <dgm:cxn modelId="{18F10C1A-F8C3-4C0F-9EBA-DCD3B4463918}" type="presOf" srcId="{AB20A17C-A54E-4CF1-9C6C-E5EEDDBEF18E}" destId="{DCF8E826-D5A9-4FFA-9ABB-3E1D29A4337F}" srcOrd="0" destOrd="0" presId="urn:microsoft.com/office/officeart/2005/8/layout/hList1"/>
    <dgm:cxn modelId="{18C2DB26-7D11-4367-97AD-0AB4B9711F79}" srcId="{1BB031D2-0D27-4F81-9363-89455DBA67F7}" destId="{27DFBC77-6C37-450D-986B-6865EAF49D7A}" srcOrd="3" destOrd="0" parTransId="{C0E9D38B-F161-4741-AEDA-810ADC552831}" sibTransId="{AE3B23CB-B1CD-458D-A3D9-C26FD04A36D3}"/>
    <dgm:cxn modelId="{46579E3E-52C6-4735-9817-F44C10009F72}" type="presOf" srcId="{523FE4FF-767B-494C-870B-080F4AE1B07D}" destId="{457F04DE-D411-4DE4-AE22-E9808F8484D9}" srcOrd="0" destOrd="1" presId="urn:microsoft.com/office/officeart/2005/8/layout/hList1"/>
    <dgm:cxn modelId="{DD593A41-2F6D-467F-A09B-42C550827C59}" srcId="{1BB031D2-0D27-4F81-9363-89455DBA67F7}" destId="{53215664-03A7-46AA-96AF-34C89DD19F47}" srcOrd="4" destOrd="0" parTransId="{77D7FE3D-D5BB-45FD-86B7-DDA4C76D3BD5}" sibTransId="{08851934-1D8E-4C7B-94A0-347417F5A9B1}"/>
    <dgm:cxn modelId="{999FDA4E-54D5-43CC-A6F9-F3B579A06D7E}" srcId="{1BB031D2-0D27-4F81-9363-89455DBA67F7}" destId="{21E15ABF-C59B-4901-B0E8-6DD9166BD669}" srcOrd="2" destOrd="0" parTransId="{774521B7-4859-4E95-B749-D18716CD13CD}" sibTransId="{1B6DEE65-2351-41E8-A710-CE6E0611ABF9}"/>
    <dgm:cxn modelId="{C9557FAA-3AC8-4876-B35D-78CBC78BA633}" srcId="{1BB031D2-0D27-4F81-9363-89455DBA67F7}" destId="{17E6C0D2-66E3-4E1F-A0DD-F336E943D6BC}" srcOrd="0" destOrd="0" parTransId="{184D04D6-E101-48C5-B320-144A054754A4}" sibTransId="{604D1012-6C71-469B-9438-835C471FD6A9}"/>
    <dgm:cxn modelId="{15193AB2-4570-4610-9155-62BF3FBB0323}" srcId="{1BB031D2-0D27-4F81-9363-89455DBA67F7}" destId="{523FE4FF-767B-494C-870B-080F4AE1B07D}" srcOrd="1" destOrd="0" parTransId="{0F2BA298-887A-464F-A300-C7294E5395F5}" sibTransId="{A1E04A8D-E1D5-4A3D-8712-D26EF7096896}"/>
    <dgm:cxn modelId="{9EE2F6B4-F00E-48D2-9979-DCEBA11BAA13}" type="presOf" srcId="{27DFBC77-6C37-450D-986B-6865EAF49D7A}" destId="{457F04DE-D411-4DE4-AE22-E9808F8484D9}" srcOrd="0" destOrd="3" presId="urn:microsoft.com/office/officeart/2005/8/layout/hList1"/>
    <dgm:cxn modelId="{84AD1FC0-6809-4D59-A926-D7D3AD9280E1}" srcId="{AB20A17C-A54E-4CF1-9C6C-E5EEDDBEF18E}" destId="{1BB031D2-0D27-4F81-9363-89455DBA67F7}" srcOrd="0" destOrd="0" parTransId="{48A5AABC-13B6-4A64-BEC6-94EF5CD78B65}" sibTransId="{33928E5E-0973-4D3A-BA08-8DD606F4791A}"/>
    <dgm:cxn modelId="{1F44D6E1-FD70-40EB-AFD2-FD17EFB37FEB}" type="presOf" srcId="{53215664-03A7-46AA-96AF-34C89DD19F47}" destId="{457F04DE-D411-4DE4-AE22-E9808F8484D9}" srcOrd="0" destOrd="4" presId="urn:microsoft.com/office/officeart/2005/8/layout/hList1"/>
    <dgm:cxn modelId="{DDC18AFD-F498-4FFC-A362-5E50C409723D}" type="presOf" srcId="{17E6C0D2-66E3-4E1F-A0DD-F336E943D6BC}" destId="{457F04DE-D411-4DE4-AE22-E9808F8484D9}" srcOrd="0" destOrd="0" presId="urn:microsoft.com/office/officeart/2005/8/layout/hList1"/>
    <dgm:cxn modelId="{31CB36C4-4E97-48D3-AACD-94FA6AEC5BF0}" type="presParOf" srcId="{DCF8E826-D5A9-4FFA-9ABB-3E1D29A4337F}" destId="{E4EA7621-C572-4F36-BC65-0B67F886EDA5}" srcOrd="0" destOrd="0" presId="urn:microsoft.com/office/officeart/2005/8/layout/hList1"/>
    <dgm:cxn modelId="{30133BDA-88FD-4266-A7E3-F794B14116F8}" type="presParOf" srcId="{E4EA7621-C572-4F36-BC65-0B67F886EDA5}" destId="{87AAA548-E5C4-4E8A-8D22-3A8170CB626F}" srcOrd="0" destOrd="0" presId="urn:microsoft.com/office/officeart/2005/8/layout/hList1"/>
    <dgm:cxn modelId="{D42A44D3-BB9B-46DD-9352-DD5860EAF3F2}" type="presParOf" srcId="{E4EA7621-C572-4F36-BC65-0B67F886EDA5}" destId="{457F04DE-D411-4DE4-AE22-E9808F8484D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A94CAF6-B0A9-4DF3-AFDD-BE6E45ABFDE1}"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5D7D058A-DB10-4DEB-9D29-C5E24AFE15E2}">
      <dgm:prSet custT="1"/>
      <dgm:spPr/>
      <dgm:t>
        <a:bodyPr/>
        <a:lstStyle/>
        <a:p>
          <a:r>
            <a:rPr lang="es-ES_tradnl" sz="2000" dirty="0"/>
            <a:t>Diseño curricular de los programas del Eje Curricular Calidad de Vida: </a:t>
          </a:r>
          <a:endParaRPr lang="en-US" sz="2000" dirty="0"/>
        </a:p>
      </dgm:t>
    </dgm:pt>
    <dgm:pt modelId="{B22E5F7C-A9C4-4B8A-BC42-7146FE4A0498}" type="parTrans" cxnId="{4EAA8378-DB45-4547-A185-5FB07451B0C7}">
      <dgm:prSet/>
      <dgm:spPr/>
      <dgm:t>
        <a:bodyPr/>
        <a:lstStyle/>
        <a:p>
          <a:endParaRPr lang="en-US"/>
        </a:p>
      </dgm:t>
    </dgm:pt>
    <dgm:pt modelId="{6AD5B2F5-83B1-4FE5-A7E8-6EA3B798279D}" type="sibTrans" cxnId="{4EAA8378-DB45-4547-A185-5FB07451B0C7}">
      <dgm:prSet/>
      <dgm:spPr/>
      <dgm:t>
        <a:bodyPr/>
        <a:lstStyle/>
        <a:p>
          <a:endParaRPr lang="en-US"/>
        </a:p>
      </dgm:t>
    </dgm:pt>
    <dgm:pt modelId="{F165BD4C-0FC7-419E-8DE5-197D8A8C879B}">
      <dgm:prSet custT="1"/>
      <dgm:spPr/>
      <dgm:t>
        <a:bodyPr/>
        <a:lstStyle/>
        <a:p>
          <a:r>
            <a:rPr lang="es-ES" sz="1600"/>
            <a:t>Salud Financiera </a:t>
          </a:r>
          <a:endParaRPr lang="en-US" sz="1600"/>
        </a:p>
      </dgm:t>
    </dgm:pt>
    <dgm:pt modelId="{8C5E5D54-E472-45BC-9F4E-1BFD662F6E23}" type="parTrans" cxnId="{7AD62DDD-EA09-4E66-A415-42190E202FBD}">
      <dgm:prSet/>
      <dgm:spPr/>
      <dgm:t>
        <a:bodyPr/>
        <a:lstStyle/>
        <a:p>
          <a:endParaRPr lang="en-US"/>
        </a:p>
      </dgm:t>
    </dgm:pt>
    <dgm:pt modelId="{8667CEE4-51BC-4856-8898-783B2FF84AC8}" type="sibTrans" cxnId="{7AD62DDD-EA09-4E66-A415-42190E202FBD}">
      <dgm:prSet/>
      <dgm:spPr/>
      <dgm:t>
        <a:bodyPr/>
        <a:lstStyle/>
        <a:p>
          <a:endParaRPr lang="en-US"/>
        </a:p>
      </dgm:t>
    </dgm:pt>
    <dgm:pt modelId="{73E02890-1857-4E4C-A857-234F74CAED4E}">
      <dgm:prSet custT="1"/>
      <dgm:spPr/>
      <dgm:t>
        <a:bodyPr/>
        <a:lstStyle/>
        <a:p>
          <a:r>
            <a:rPr lang="es-ES" sz="1600"/>
            <a:t>Gestión emocional</a:t>
          </a:r>
          <a:endParaRPr lang="en-US" sz="1600"/>
        </a:p>
      </dgm:t>
    </dgm:pt>
    <dgm:pt modelId="{E6AFD982-212C-4545-9911-17F9419616DD}" type="parTrans" cxnId="{01880729-AB35-49D4-878A-9EB4124A5B8C}">
      <dgm:prSet/>
      <dgm:spPr/>
      <dgm:t>
        <a:bodyPr/>
        <a:lstStyle/>
        <a:p>
          <a:endParaRPr lang="en-US"/>
        </a:p>
      </dgm:t>
    </dgm:pt>
    <dgm:pt modelId="{4C75D1D3-4CB6-449B-8BD9-339368C968D5}" type="sibTrans" cxnId="{01880729-AB35-49D4-878A-9EB4124A5B8C}">
      <dgm:prSet/>
      <dgm:spPr/>
      <dgm:t>
        <a:bodyPr/>
        <a:lstStyle/>
        <a:p>
          <a:endParaRPr lang="en-US"/>
        </a:p>
      </dgm:t>
    </dgm:pt>
    <dgm:pt modelId="{BE5D2123-D684-4E05-BAFA-0A83C44E8F1B}">
      <dgm:prSet custT="1"/>
      <dgm:spPr/>
      <dgm:t>
        <a:bodyPr/>
        <a:lstStyle/>
        <a:p>
          <a:r>
            <a:rPr lang="es-ES" sz="1600"/>
            <a:t>Proyecto de vida</a:t>
          </a:r>
          <a:endParaRPr lang="en-US" sz="1600"/>
        </a:p>
      </dgm:t>
    </dgm:pt>
    <dgm:pt modelId="{AC9B62AB-89A2-4D3B-95EB-C2AA175FE1F2}" type="parTrans" cxnId="{0DB37C3B-A6F4-43B8-9249-AB32561C132A}">
      <dgm:prSet/>
      <dgm:spPr/>
      <dgm:t>
        <a:bodyPr/>
        <a:lstStyle/>
        <a:p>
          <a:endParaRPr lang="en-US"/>
        </a:p>
      </dgm:t>
    </dgm:pt>
    <dgm:pt modelId="{D9A88E43-A1CB-46B7-8588-70476564EECD}" type="sibTrans" cxnId="{0DB37C3B-A6F4-43B8-9249-AB32561C132A}">
      <dgm:prSet/>
      <dgm:spPr/>
      <dgm:t>
        <a:bodyPr/>
        <a:lstStyle/>
        <a:p>
          <a:endParaRPr lang="en-US"/>
        </a:p>
      </dgm:t>
    </dgm:pt>
    <dgm:pt modelId="{4C11805A-5C2B-4B54-A118-BA2CF861ED02}">
      <dgm:prSet custT="1"/>
      <dgm:spPr/>
      <dgm:t>
        <a:bodyPr/>
        <a:lstStyle/>
        <a:p>
          <a:r>
            <a:rPr lang="es-ES" sz="1600"/>
            <a:t>Estilos de vida saludable</a:t>
          </a:r>
          <a:endParaRPr lang="en-US" sz="1600"/>
        </a:p>
      </dgm:t>
    </dgm:pt>
    <dgm:pt modelId="{8BB6DD92-BEA2-4BAE-AEAC-E69C2AD6342F}" type="parTrans" cxnId="{2FE31FC5-2978-41BF-AA30-DD02273DB49F}">
      <dgm:prSet/>
      <dgm:spPr/>
      <dgm:t>
        <a:bodyPr/>
        <a:lstStyle/>
        <a:p>
          <a:endParaRPr lang="en-US"/>
        </a:p>
      </dgm:t>
    </dgm:pt>
    <dgm:pt modelId="{40040015-BBFD-44B0-9054-B676CC94BF08}" type="sibTrans" cxnId="{2FE31FC5-2978-41BF-AA30-DD02273DB49F}">
      <dgm:prSet/>
      <dgm:spPr/>
      <dgm:t>
        <a:bodyPr/>
        <a:lstStyle/>
        <a:p>
          <a:endParaRPr lang="en-US"/>
        </a:p>
      </dgm:t>
    </dgm:pt>
    <dgm:pt modelId="{A9908EE8-FD1E-4C48-BEC5-64ECBBE43AF3}" type="pres">
      <dgm:prSet presAssocID="{AA94CAF6-B0A9-4DF3-AFDD-BE6E45ABFDE1}" presName="Name0" presStyleCnt="0">
        <dgm:presLayoutVars>
          <dgm:dir/>
          <dgm:animLvl val="lvl"/>
          <dgm:resizeHandles val="exact"/>
        </dgm:presLayoutVars>
      </dgm:prSet>
      <dgm:spPr/>
    </dgm:pt>
    <dgm:pt modelId="{2B5262E7-E92F-4BF6-8F75-7F9B31A42FBD}" type="pres">
      <dgm:prSet presAssocID="{5D7D058A-DB10-4DEB-9D29-C5E24AFE15E2}" presName="boxAndChildren" presStyleCnt="0"/>
      <dgm:spPr/>
    </dgm:pt>
    <dgm:pt modelId="{578E8708-0109-4132-9CCC-29B9289E5D60}" type="pres">
      <dgm:prSet presAssocID="{5D7D058A-DB10-4DEB-9D29-C5E24AFE15E2}" presName="parentTextBox" presStyleLbl="node1" presStyleIdx="0" presStyleCnt="1"/>
      <dgm:spPr/>
    </dgm:pt>
    <dgm:pt modelId="{602CE818-41D1-4697-AE1D-578615E68431}" type="pres">
      <dgm:prSet presAssocID="{5D7D058A-DB10-4DEB-9D29-C5E24AFE15E2}" presName="entireBox" presStyleLbl="node1" presStyleIdx="0" presStyleCnt="1"/>
      <dgm:spPr/>
    </dgm:pt>
    <dgm:pt modelId="{EB14760C-8D5E-4ED6-810C-09AC91658F82}" type="pres">
      <dgm:prSet presAssocID="{5D7D058A-DB10-4DEB-9D29-C5E24AFE15E2}" presName="descendantBox" presStyleCnt="0"/>
      <dgm:spPr/>
    </dgm:pt>
    <dgm:pt modelId="{68EB5D8E-5E5F-495C-AF67-85EFFB10466F}" type="pres">
      <dgm:prSet presAssocID="{F165BD4C-0FC7-419E-8DE5-197D8A8C879B}" presName="childTextBox" presStyleLbl="fgAccFollowNode1" presStyleIdx="0" presStyleCnt="4">
        <dgm:presLayoutVars>
          <dgm:bulletEnabled val="1"/>
        </dgm:presLayoutVars>
      </dgm:prSet>
      <dgm:spPr/>
    </dgm:pt>
    <dgm:pt modelId="{131C0C7F-F1FE-4FF2-8EEC-2DFD64121E17}" type="pres">
      <dgm:prSet presAssocID="{73E02890-1857-4E4C-A857-234F74CAED4E}" presName="childTextBox" presStyleLbl="fgAccFollowNode1" presStyleIdx="1" presStyleCnt="4">
        <dgm:presLayoutVars>
          <dgm:bulletEnabled val="1"/>
        </dgm:presLayoutVars>
      </dgm:prSet>
      <dgm:spPr/>
    </dgm:pt>
    <dgm:pt modelId="{006EB4B2-B24E-431C-AD4E-D4CCA4C6F49D}" type="pres">
      <dgm:prSet presAssocID="{BE5D2123-D684-4E05-BAFA-0A83C44E8F1B}" presName="childTextBox" presStyleLbl="fgAccFollowNode1" presStyleIdx="2" presStyleCnt="4">
        <dgm:presLayoutVars>
          <dgm:bulletEnabled val="1"/>
        </dgm:presLayoutVars>
      </dgm:prSet>
      <dgm:spPr/>
    </dgm:pt>
    <dgm:pt modelId="{D6D8834A-7128-47AB-BD81-281BA934DE07}" type="pres">
      <dgm:prSet presAssocID="{4C11805A-5C2B-4B54-A118-BA2CF861ED02}" presName="childTextBox" presStyleLbl="fgAccFollowNode1" presStyleIdx="3" presStyleCnt="4">
        <dgm:presLayoutVars>
          <dgm:bulletEnabled val="1"/>
        </dgm:presLayoutVars>
      </dgm:prSet>
      <dgm:spPr/>
    </dgm:pt>
  </dgm:ptLst>
  <dgm:cxnLst>
    <dgm:cxn modelId="{84358410-2AE1-49E8-B237-6B99B71BAB97}" type="presOf" srcId="{4C11805A-5C2B-4B54-A118-BA2CF861ED02}" destId="{D6D8834A-7128-47AB-BD81-281BA934DE07}" srcOrd="0" destOrd="0" presId="urn:microsoft.com/office/officeart/2005/8/layout/process4"/>
    <dgm:cxn modelId="{01880729-AB35-49D4-878A-9EB4124A5B8C}" srcId="{5D7D058A-DB10-4DEB-9D29-C5E24AFE15E2}" destId="{73E02890-1857-4E4C-A857-234F74CAED4E}" srcOrd="1" destOrd="0" parTransId="{E6AFD982-212C-4545-9911-17F9419616DD}" sibTransId="{4C75D1D3-4CB6-449B-8BD9-339368C968D5}"/>
    <dgm:cxn modelId="{0DB37C3B-A6F4-43B8-9249-AB32561C132A}" srcId="{5D7D058A-DB10-4DEB-9D29-C5E24AFE15E2}" destId="{BE5D2123-D684-4E05-BAFA-0A83C44E8F1B}" srcOrd="2" destOrd="0" parTransId="{AC9B62AB-89A2-4D3B-95EB-C2AA175FE1F2}" sibTransId="{D9A88E43-A1CB-46B7-8588-70476564EECD}"/>
    <dgm:cxn modelId="{AB456F4D-ECEC-4D9D-87CD-C798C1EB948C}" type="presOf" srcId="{5D7D058A-DB10-4DEB-9D29-C5E24AFE15E2}" destId="{602CE818-41D1-4697-AE1D-578615E68431}" srcOrd="1" destOrd="0" presId="urn:microsoft.com/office/officeart/2005/8/layout/process4"/>
    <dgm:cxn modelId="{35D2364E-A678-46D1-9168-7C2C142F0B90}" type="presOf" srcId="{73E02890-1857-4E4C-A857-234F74CAED4E}" destId="{131C0C7F-F1FE-4FF2-8EEC-2DFD64121E17}" srcOrd="0" destOrd="0" presId="urn:microsoft.com/office/officeart/2005/8/layout/process4"/>
    <dgm:cxn modelId="{4EAA8378-DB45-4547-A185-5FB07451B0C7}" srcId="{AA94CAF6-B0A9-4DF3-AFDD-BE6E45ABFDE1}" destId="{5D7D058A-DB10-4DEB-9D29-C5E24AFE15E2}" srcOrd="0" destOrd="0" parTransId="{B22E5F7C-A9C4-4B8A-BC42-7146FE4A0498}" sibTransId="{6AD5B2F5-83B1-4FE5-A7E8-6EA3B798279D}"/>
    <dgm:cxn modelId="{EB2F7A5A-61F3-4216-83F0-DB4FE5711975}" type="presOf" srcId="{F165BD4C-0FC7-419E-8DE5-197D8A8C879B}" destId="{68EB5D8E-5E5F-495C-AF67-85EFFB10466F}" srcOrd="0" destOrd="0" presId="urn:microsoft.com/office/officeart/2005/8/layout/process4"/>
    <dgm:cxn modelId="{D40B75B4-BD08-4E24-9A0C-D99EBEDBA77B}" type="presOf" srcId="{5D7D058A-DB10-4DEB-9D29-C5E24AFE15E2}" destId="{578E8708-0109-4132-9CCC-29B9289E5D60}" srcOrd="0" destOrd="0" presId="urn:microsoft.com/office/officeart/2005/8/layout/process4"/>
    <dgm:cxn modelId="{A6B1D1BB-D407-46DD-9190-F0CAB6ED2EEE}" type="presOf" srcId="{BE5D2123-D684-4E05-BAFA-0A83C44E8F1B}" destId="{006EB4B2-B24E-431C-AD4E-D4CCA4C6F49D}" srcOrd="0" destOrd="0" presId="urn:microsoft.com/office/officeart/2005/8/layout/process4"/>
    <dgm:cxn modelId="{FC3DB8BF-A0BB-421A-B9B7-D1457516601E}" type="presOf" srcId="{AA94CAF6-B0A9-4DF3-AFDD-BE6E45ABFDE1}" destId="{A9908EE8-FD1E-4C48-BEC5-64ECBBE43AF3}" srcOrd="0" destOrd="0" presId="urn:microsoft.com/office/officeart/2005/8/layout/process4"/>
    <dgm:cxn modelId="{2FE31FC5-2978-41BF-AA30-DD02273DB49F}" srcId="{5D7D058A-DB10-4DEB-9D29-C5E24AFE15E2}" destId="{4C11805A-5C2B-4B54-A118-BA2CF861ED02}" srcOrd="3" destOrd="0" parTransId="{8BB6DD92-BEA2-4BAE-AEAC-E69C2AD6342F}" sibTransId="{40040015-BBFD-44B0-9054-B676CC94BF08}"/>
    <dgm:cxn modelId="{7AD62DDD-EA09-4E66-A415-42190E202FBD}" srcId="{5D7D058A-DB10-4DEB-9D29-C5E24AFE15E2}" destId="{F165BD4C-0FC7-419E-8DE5-197D8A8C879B}" srcOrd="0" destOrd="0" parTransId="{8C5E5D54-E472-45BC-9F4E-1BFD662F6E23}" sibTransId="{8667CEE4-51BC-4856-8898-783B2FF84AC8}"/>
    <dgm:cxn modelId="{D5D00F71-966D-4413-842F-B0840A396FC5}" type="presParOf" srcId="{A9908EE8-FD1E-4C48-BEC5-64ECBBE43AF3}" destId="{2B5262E7-E92F-4BF6-8F75-7F9B31A42FBD}" srcOrd="0" destOrd="0" presId="urn:microsoft.com/office/officeart/2005/8/layout/process4"/>
    <dgm:cxn modelId="{9946080E-BF4B-42DB-BDB3-99CEDC7F399E}" type="presParOf" srcId="{2B5262E7-E92F-4BF6-8F75-7F9B31A42FBD}" destId="{578E8708-0109-4132-9CCC-29B9289E5D60}" srcOrd="0" destOrd="0" presId="urn:microsoft.com/office/officeart/2005/8/layout/process4"/>
    <dgm:cxn modelId="{28B4DABE-3D30-4B32-9880-11559813725F}" type="presParOf" srcId="{2B5262E7-E92F-4BF6-8F75-7F9B31A42FBD}" destId="{602CE818-41D1-4697-AE1D-578615E68431}" srcOrd="1" destOrd="0" presId="urn:microsoft.com/office/officeart/2005/8/layout/process4"/>
    <dgm:cxn modelId="{548F5E90-D92F-47AF-AB63-B2AE5E0A80FE}" type="presParOf" srcId="{2B5262E7-E92F-4BF6-8F75-7F9B31A42FBD}" destId="{EB14760C-8D5E-4ED6-810C-09AC91658F82}" srcOrd="2" destOrd="0" presId="urn:microsoft.com/office/officeart/2005/8/layout/process4"/>
    <dgm:cxn modelId="{06F4BD11-78A4-48B9-97BC-774E1781E6F3}" type="presParOf" srcId="{EB14760C-8D5E-4ED6-810C-09AC91658F82}" destId="{68EB5D8E-5E5F-495C-AF67-85EFFB10466F}" srcOrd="0" destOrd="0" presId="urn:microsoft.com/office/officeart/2005/8/layout/process4"/>
    <dgm:cxn modelId="{19103231-F0BB-4491-8596-4D8923A4FA5A}" type="presParOf" srcId="{EB14760C-8D5E-4ED6-810C-09AC91658F82}" destId="{131C0C7F-F1FE-4FF2-8EEC-2DFD64121E17}" srcOrd="1" destOrd="0" presId="urn:microsoft.com/office/officeart/2005/8/layout/process4"/>
    <dgm:cxn modelId="{DDDE6FE0-4C33-496E-8BAC-E2FD59B4E806}" type="presParOf" srcId="{EB14760C-8D5E-4ED6-810C-09AC91658F82}" destId="{006EB4B2-B24E-431C-AD4E-D4CCA4C6F49D}" srcOrd="2" destOrd="0" presId="urn:microsoft.com/office/officeart/2005/8/layout/process4"/>
    <dgm:cxn modelId="{B935BEC9-FB27-467D-AE95-93C20D345F07}" type="presParOf" srcId="{EB14760C-8D5E-4ED6-810C-09AC91658F82}" destId="{D6D8834A-7128-47AB-BD81-281BA934DE07}" srcOrd="3"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93540B-89E1-4921-A6D8-D5184F8716D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CR"/>
        </a:p>
      </dgm:t>
    </dgm:pt>
    <dgm:pt modelId="{9D96C44D-6711-4E8E-BAA0-E519B4D63449}">
      <dgm:prSet/>
      <dgm:spPr/>
      <dgm:t>
        <a:bodyPr/>
        <a:lstStyle/>
        <a:p>
          <a:r>
            <a:rPr lang="es-ES_tradnl"/>
            <a:t>Informe del</a:t>
          </a:r>
          <a:r>
            <a:rPr lang="es-ES_tradnl" b="1"/>
            <a:t> </a:t>
          </a:r>
          <a:r>
            <a:rPr lang="es-ES_tradnl"/>
            <a:t>rediseño del programa de Inducción al Poder Judicial.</a:t>
          </a:r>
          <a:endParaRPr lang="es-CR"/>
        </a:p>
      </dgm:t>
    </dgm:pt>
    <dgm:pt modelId="{D6C53AD1-695D-43AC-A558-3139F4821348}" type="parTrans" cxnId="{FEE844EF-9C4C-4E34-9026-716DE9A0B982}">
      <dgm:prSet/>
      <dgm:spPr/>
      <dgm:t>
        <a:bodyPr/>
        <a:lstStyle/>
        <a:p>
          <a:endParaRPr lang="es-CR"/>
        </a:p>
      </dgm:t>
    </dgm:pt>
    <dgm:pt modelId="{AA5C30DA-1E8B-4B55-87CE-269F162A013E}" type="sibTrans" cxnId="{FEE844EF-9C4C-4E34-9026-716DE9A0B982}">
      <dgm:prSet/>
      <dgm:spPr/>
      <dgm:t>
        <a:bodyPr/>
        <a:lstStyle/>
        <a:p>
          <a:endParaRPr lang="es-CR"/>
        </a:p>
      </dgm:t>
    </dgm:pt>
    <dgm:pt modelId="{7FF2D933-9E55-401F-89F6-191497A9E485}">
      <dgm:prSet/>
      <dgm:spPr/>
      <dgm:t>
        <a:bodyPr/>
        <a:lstStyle/>
        <a:p>
          <a:endParaRPr lang="es-CR"/>
        </a:p>
      </dgm:t>
    </dgm:pt>
    <dgm:pt modelId="{FF995A29-33DB-4412-8E4C-E2017D6D8447}" type="parTrans" cxnId="{F7935A27-A805-4DA7-830E-8DCA3F892A1A}">
      <dgm:prSet/>
      <dgm:spPr/>
      <dgm:t>
        <a:bodyPr/>
        <a:lstStyle/>
        <a:p>
          <a:endParaRPr lang="es-CR"/>
        </a:p>
      </dgm:t>
    </dgm:pt>
    <dgm:pt modelId="{ED00051D-2555-4539-8838-B33F44B15657}" type="sibTrans" cxnId="{F7935A27-A805-4DA7-830E-8DCA3F892A1A}">
      <dgm:prSet/>
      <dgm:spPr/>
      <dgm:t>
        <a:bodyPr/>
        <a:lstStyle/>
        <a:p>
          <a:endParaRPr lang="es-CR"/>
        </a:p>
      </dgm:t>
    </dgm:pt>
    <dgm:pt modelId="{74BB8556-6DEC-40F1-A7F1-C7CA50C7FEFC}">
      <dgm:prSet/>
      <dgm:spPr/>
      <dgm:t>
        <a:bodyPr/>
        <a:lstStyle/>
        <a:p>
          <a:r>
            <a:rPr lang="es-ES_tradnl" dirty="0"/>
            <a:t>Fortalecimientos de las competencias técnicas del personal del Subproceso, de cara a las necesidades y demandas derivadas de la emergencia sanitaria. Se ejecutaron capacitaciones en el uso de Moodle y Shift, en diseño instruccional y neuroeducación. </a:t>
          </a:r>
          <a:endParaRPr lang="es-CR" dirty="0"/>
        </a:p>
      </dgm:t>
    </dgm:pt>
    <dgm:pt modelId="{C676205F-D326-4FE9-A6E7-0470850E62AE}" type="parTrans" cxnId="{421AD12E-DD82-452C-A471-AECAC1C024E2}">
      <dgm:prSet/>
      <dgm:spPr/>
      <dgm:t>
        <a:bodyPr/>
        <a:lstStyle/>
        <a:p>
          <a:endParaRPr lang="es-CR"/>
        </a:p>
      </dgm:t>
    </dgm:pt>
    <dgm:pt modelId="{26159EE2-67A0-458D-88C9-BFD68E05CC38}" type="sibTrans" cxnId="{421AD12E-DD82-452C-A471-AECAC1C024E2}">
      <dgm:prSet/>
      <dgm:spPr/>
      <dgm:t>
        <a:bodyPr/>
        <a:lstStyle/>
        <a:p>
          <a:endParaRPr lang="es-CR"/>
        </a:p>
      </dgm:t>
    </dgm:pt>
    <dgm:pt modelId="{443EBCBA-2119-4FE2-975A-0600BB64933B}">
      <dgm:prSet/>
      <dgm:spPr/>
      <dgm:t>
        <a:bodyPr/>
        <a:lstStyle/>
        <a:p>
          <a:endParaRPr lang="es-CR"/>
        </a:p>
      </dgm:t>
    </dgm:pt>
    <dgm:pt modelId="{D8F1FD43-36CE-46EC-9089-108E3CCE19C0}" type="parTrans" cxnId="{E85B24D4-A95F-4948-A5E6-3212F2254026}">
      <dgm:prSet/>
      <dgm:spPr/>
      <dgm:t>
        <a:bodyPr/>
        <a:lstStyle/>
        <a:p>
          <a:endParaRPr lang="es-CR"/>
        </a:p>
      </dgm:t>
    </dgm:pt>
    <dgm:pt modelId="{E32BC597-DBAC-4726-8FA1-A9CC25D9CDD9}" type="sibTrans" cxnId="{E85B24D4-A95F-4948-A5E6-3212F2254026}">
      <dgm:prSet/>
      <dgm:spPr/>
      <dgm:t>
        <a:bodyPr/>
        <a:lstStyle/>
        <a:p>
          <a:endParaRPr lang="es-CR"/>
        </a:p>
      </dgm:t>
    </dgm:pt>
    <dgm:pt modelId="{CCA9222E-2CB0-4BEA-85D0-D53A4A6432AA}">
      <dgm:prSet/>
      <dgm:spPr/>
      <dgm:t>
        <a:bodyPr/>
        <a:lstStyle/>
        <a:p>
          <a:r>
            <a:rPr lang="es-ES_tradnl" dirty="0"/>
            <a:t>Término del diseño e inicio de la implementación de la metodología de evaluación de la efectividad conforme los lineamientos institucionales aprobados. </a:t>
          </a:r>
          <a:endParaRPr lang="es-CR" dirty="0"/>
        </a:p>
      </dgm:t>
    </dgm:pt>
    <dgm:pt modelId="{975F62C5-5CB7-4066-8E36-7821B3EE2D5B}" type="parTrans" cxnId="{C2429CB9-3832-4C10-B893-07D8A47901D4}">
      <dgm:prSet/>
      <dgm:spPr/>
      <dgm:t>
        <a:bodyPr/>
        <a:lstStyle/>
        <a:p>
          <a:endParaRPr lang="es-CR"/>
        </a:p>
      </dgm:t>
    </dgm:pt>
    <dgm:pt modelId="{947F27E2-220B-45D1-A2DA-D050F208CDA8}" type="sibTrans" cxnId="{C2429CB9-3832-4C10-B893-07D8A47901D4}">
      <dgm:prSet/>
      <dgm:spPr/>
      <dgm:t>
        <a:bodyPr/>
        <a:lstStyle/>
        <a:p>
          <a:endParaRPr lang="es-CR"/>
        </a:p>
      </dgm:t>
    </dgm:pt>
    <dgm:pt modelId="{0C2D0678-1A3D-4D23-8FAD-6FB4F0C5B9EF}" type="pres">
      <dgm:prSet presAssocID="{FF93540B-89E1-4921-A6D8-D5184F8716DB}" presName="linear" presStyleCnt="0">
        <dgm:presLayoutVars>
          <dgm:animLvl val="lvl"/>
          <dgm:resizeHandles val="exact"/>
        </dgm:presLayoutVars>
      </dgm:prSet>
      <dgm:spPr/>
    </dgm:pt>
    <dgm:pt modelId="{3E04F3D5-CF5A-4EA8-8C97-3FEC3801131E}" type="pres">
      <dgm:prSet presAssocID="{9D96C44D-6711-4E8E-BAA0-E519B4D63449}" presName="parentText" presStyleLbl="node1" presStyleIdx="0" presStyleCnt="3">
        <dgm:presLayoutVars>
          <dgm:chMax val="0"/>
          <dgm:bulletEnabled val="1"/>
        </dgm:presLayoutVars>
      </dgm:prSet>
      <dgm:spPr/>
    </dgm:pt>
    <dgm:pt modelId="{71CEEACC-BBD8-4575-BA26-E14798B5FC60}" type="pres">
      <dgm:prSet presAssocID="{9D96C44D-6711-4E8E-BAA0-E519B4D63449}" presName="childText" presStyleLbl="revTx" presStyleIdx="0" presStyleCnt="2">
        <dgm:presLayoutVars>
          <dgm:bulletEnabled val="1"/>
        </dgm:presLayoutVars>
      </dgm:prSet>
      <dgm:spPr/>
    </dgm:pt>
    <dgm:pt modelId="{6F9DA752-1F24-490E-84A6-C763EE6001B8}" type="pres">
      <dgm:prSet presAssocID="{74BB8556-6DEC-40F1-A7F1-C7CA50C7FEFC}" presName="parentText" presStyleLbl="node1" presStyleIdx="1" presStyleCnt="3">
        <dgm:presLayoutVars>
          <dgm:chMax val="0"/>
          <dgm:bulletEnabled val="1"/>
        </dgm:presLayoutVars>
      </dgm:prSet>
      <dgm:spPr/>
    </dgm:pt>
    <dgm:pt modelId="{3A4E44EB-BAF6-489E-914F-72A958917848}" type="pres">
      <dgm:prSet presAssocID="{74BB8556-6DEC-40F1-A7F1-C7CA50C7FEFC}" presName="childText" presStyleLbl="revTx" presStyleIdx="1" presStyleCnt="2">
        <dgm:presLayoutVars>
          <dgm:bulletEnabled val="1"/>
        </dgm:presLayoutVars>
      </dgm:prSet>
      <dgm:spPr/>
    </dgm:pt>
    <dgm:pt modelId="{98E4EC3A-D9CF-49E3-BBCF-6674A9D5FC6E}" type="pres">
      <dgm:prSet presAssocID="{CCA9222E-2CB0-4BEA-85D0-D53A4A6432AA}" presName="parentText" presStyleLbl="node1" presStyleIdx="2" presStyleCnt="3">
        <dgm:presLayoutVars>
          <dgm:chMax val="0"/>
          <dgm:bulletEnabled val="1"/>
        </dgm:presLayoutVars>
      </dgm:prSet>
      <dgm:spPr/>
    </dgm:pt>
  </dgm:ptLst>
  <dgm:cxnLst>
    <dgm:cxn modelId="{7028F51B-1E80-46A6-8394-5E6DCD8D403E}" type="presOf" srcId="{74BB8556-6DEC-40F1-A7F1-C7CA50C7FEFC}" destId="{6F9DA752-1F24-490E-84A6-C763EE6001B8}" srcOrd="0" destOrd="0" presId="urn:microsoft.com/office/officeart/2005/8/layout/vList2"/>
    <dgm:cxn modelId="{FC935121-30B3-4007-9671-13813C7321A1}" type="presOf" srcId="{443EBCBA-2119-4FE2-975A-0600BB64933B}" destId="{3A4E44EB-BAF6-489E-914F-72A958917848}" srcOrd="0" destOrd="0" presId="urn:microsoft.com/office/officeart/2005/8/layout/vList2"/>
    <dgm:cxn modelId="{F7935A27-A805-4DA7-830E-8DCA3F892A1A}" srcId="{9D96C44D-6711-4E8E-BAA0-E519B4D63449}" destId="{7FF2D933-9E55-401F-89F6-191497A9E485}" srcOrd="0" destOrd="0" parTransId="{FF995A29-33DB-4412-8E4C-E2017D6D8447}" sibTransId="{ED00051D-2555-4539-8838-B33F44B15657}"/>
    <dgm:cxn modelId="{421AD12E-DD82-452C-A471-AECAC1C024E2}" srcId="{FF93540B-89E1-4921-A6D8-D5184F8716DB}" destId="{74BB8556-6DEC-40F1-A7F1-C7CA50C7FEFC}" srcOrd="1" destOrd="0" parTransId="{C676205F-D326-4FE9-A6E7-0470850E62AE}" sibTransId="{26159EE2-67A0-458D-88C9-BFD68E05CC38}"/>
    <dgm:cxn modelId="{8CF00E64-EE44-4CE0-BEEA-D0A91CBE23E4}" type="presOf" srcId="{CCA9222E-2CB0-4BEA-85D0-D53A4A6432AA}" destId="{98E4EC3A-D9CF-49E3-BBCF-6674A9D5FC6E}" srcOrd="0" destOrd="0" presId="urn:microsoft.com/office/officeart/2005/8/layout/vList2"/>
    <dgm:cxn modelId="{C2429CB9-3832-4C10-B893-07D8A47901D4}" srcId="{FF93540B-89E1-4921-A6D8-D5184F8716DB}" destId="{CCA9222E-2CB0-4BEA-85D0-D53A4A6432AA}" srcOrd="2" destOrd="0" parTransId="{975F62C5-5CB7-4066-8E36-7821B3EE2D5B}" sibTransId="{947F27E2-220B-45D1-A2DA-D050F208CDA8}"/>
    <dgm:cxn modelId="{97E850C3-3C76-4F25-BAF7-C33653F14D82}" type="presOf" srcId="{9D96C44D-6711-4E8E-BAA0-E519B4D63449}" destId="{3E04F3D5-CF5A-4EA8-8C97-3FEC3801131E}" srcOrd="0" destOrd="0" presId="urn:microsoft.com/office/officeart/2005/8/layout/vList2"/>
    <dgm:cxn modelId="{E96B26C5-D2C1-4C58-BD2F-853F5C58DC1E}" type="presOf" srcId="{FF93540B-89E1-4921-A6D8-D5184F8716DB}" destId="{0C2D0678-1A3D-4D23-8FAD-6FB4F0C5B9EF}" srcOrd="0" destOrd="0" presId="urn:microsoft.com/office/officeart/2005/8/layout/vList2"/>
    <dgm:cxn modelId="{E85B24D4-A95F-4948-A5E6-3212F2254026}" srcId="{74BB8556-6DEC-40F1-A7F1-C7CA50C7FEFC}" destId="{443EBCBA-2119-4FE2-975A-0600BB64933B}" srcOrd="0" destOrd="0" parTransId="{D8F1FD43-36CE-46EC-9089-108E3CCE19C0}" sibTransId="{E32BC597-DBAC-4726-8FA1-A9CC25D9CDD9}"/>
    <dgm:cxn modelId="{B5C810EA-A510-4219-912B-A7E4C3F63DA3}" type="presOf" srcId="{7FF2D933-9E55-401F-89F6-191497A9E485}" destId="{71CEEACC-BBD8-4575-BA26-E14798B5FC60}" srcOrd="0" destOrd="0" presId="urn:microsoft.com/office/officeart/2005/8/layout/vList2"/>
    <dgm:cxn modelId="{FEE844EF-9C4C-4E34-9026-716DE9A0B982}" srcId="{FF93540B-89E1-4921-A6D8-D5184F8716DB}" destId="{9D96C44D-6711-4E8E-BAA0-E519B4D63449}" srcOrd="0" destOrd="0" parTransId="{D6C53AD1-695D-43AC-A558-3139F4821348}" sibTransId="{AA5C30DA-1E8B-4B55-87CE-269F162A013E}"/>
    <dgm:cxn modelId="{8C7DE33A-1216-4F70-805D-722479CC39B9}" type="presParOf" srcId="{0C2D0678-1A3D-4D23-8FAD-6FB4F0C5B9EF}" destId="{3E04F3D5-CF5A-4EA8-8C97-3FEC3801131E}" srcOrd="0" destOrd="0" presId="urn:microsoft.com/office/officeart/2005/8/layout/vList2"/>
    <dgm:cxn modelId="{23101102-8875-4EEF-9676-2FB379075FA1}" type="presParOf" srcId="{0C2D0678-1A3D-4D23-8FAD-6FB4F0C5B9EF}" destId="{71CEEACC-BBD8-4575-BA26-E14798B5FC60}" srcOrd="1" destOrd="0" presId="urn:microsoft.com/office/officeart/2005/8/layout/vList2"/>
    <dgm:cxn modelId="{B0D43171-C815-49A0-8A78-86A2E3AE4091}" type="presParOf" srcId="{0C2D0678-1A3D-4D23-8FAD-6FB4F0C5B9EF}" destId="{6F9DA752-1F24-490E-84A6-C763EE6001B8}" srcOrd="2" destOrd="0" presId="urn:microsoft.com/office/officeart/2005/8/layout/vList2"/>
    <dgm:cxn modelId="{76F96266-83E9-41CD-BA16-EDB5D6E30718}" type="presParOf" srcId="{0C2D0678-1A3D-4D23-8FAD-6FB4F0C5B9EF}" destId="{3A4E44EB-BAF6-489E-914F-72A958917848}" srcOrd="3" destOrd="0" presId="urn:microsoft.com/office/officeart/2005/8/layout/vList2"/>
    <dgm:cxn modelId="{273595E2-853E-4F7D-BB24-1690CE345418}" type="presParOf" srcId="{0C2D0678-1A3D-4D23-8FAD-6FB4F0C5B9EF}" destId="{98E4EC3A-D9CF-49E3-BBCF-6674A9D5FC6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79B2C-32C3-4F34-9472-B1EDD9AAF961}">
      <dsp:nvSpPr>
        <dsp:cNvPr id="0" name=""/>
        <dsp:cNvSpPr/>
      </dsp:nvSpPr>
      <dsp:spPr>
        <a:xfrm>
          <a:off x="1984" y="1152378"/>
          <a:ext cx="2280432" cy="16334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ES_tradnl" sz="1400" kern="1200" dirty="0"/>
            <a:t>Se capacitaron 4.788 personas de manera presencial, tele presencial y virtual por medio de 112 actividades de formación.</a:t>
          </a:r>
          <a:endParaRPr lang="es-CR" sz="1400" kern="1200" dirty="0"/>
        </a:p>
      </dsp:txBody>
      <dsp:txXfrm>
        <a:off x="49825" y="1200219"/>
        <a:ext cx="2184750" cy="1537734"/>
      </dsp:txXfrm>
    </dsp:sp>
    <dsp:sp modelId="{EC046CBD-2809-4F3A-B1D0-E21FC52A584D}">
      <dsp:nvSpPr>
        <dsp:cNvPr id="0" name=""/>
        <dsp:cNvSpPr/>
      </dsp:nvSpPr>
      <dsp:spPr>
        <a:xfrm>
          <a:off x="2852524" y="1152378"/>
          <a:ext cx="2280432" cy="15962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ES_tradnl" sz="1400" kern="1200" dirty="0"/>
            <a:t>Se matricularon 10.225 personas en cursos virtuales de la plataforma </a:t>
          </a:r>
          <a:r>
            <a:rPr lang="es-ES_tradnl" sz="1400" kern="1200" dirty="0" err="1"/>
            <a:t>C@pacítate</a:t>
          </a:r>
          <a:r>
            <a:rPr lang="es-ES_tradnl" sz="1400" kern="1200" dirty="0"/>
            <a:t> para un total de 24.440 cursos aprobados</a:t>
          </a:r>
          <a:endParaRPr lang="es-CR" sz="1400" kern="1200" dirty="0"/>
        </a:p>
      </dsp:txBody>
      <dsp:txXfrm>
        <a:off x="2899277" y="1199131"/>
        <a:ext cx="2186926" cy="1502762"/>
      </dsp:txXfrm>
    </dsp:sp>
    <dsp:sp modelId="{16469B80-6DD8-4229-9761-CAA06C0C0361}">
      <dsp:nvSpPr>
        <dsp:cNvPr id="0" name=""/>
        <dsp:cNvSpPr/>
      </dsp:nvSpPr>
      <dsp:spPr>
        <a:xfrm>
          <a:off x="5703065" y="1152378"/>
          <a:ext cx="2280432" cy="14682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ES_tradnl" sz="1400" kern="1200" dirty="0"/>
            <a:t>Se divulgaron 15 procesos para otorgar becas, con un total de 25 personas beneficiarias</a:t>
          </a:r>
          <a:endParaRPr lang="es-CR" sz="1400" kern="1200" dirty="0"/>
        </a:p>
      </dsp:txBody>
      <dsp:txXfrm>
        <a:off x="5746068" y="1195381"/>
        <a:ext cx="2194426" cy="1382239"/>
      </dsp:txXfrm>
    </dsp:sp>
    <dsp:sp modelId="{711A361E-EB08-47B5-B063-1C1EE6BB9CD1}">
      <dsp:nvSpPr>
        <dsp:cNvPr id="0" name=""/>
        <dsp:cNvSpPr/>
      </dsp:nvSpPr>
      <dsp:spPr>
        <a:xfrm>
          <a:off x="8553606" y="1152378"/>
          <a:ext cx="2280432" cy="15048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ES_tradnl" sz="1400" kern="1200" dirty="0"/>
            <a:t>Se finalizó con el desarrollo de 13 cursos virtuales y se inició la actualización gráfica o de contenidos de 15 cursos.</a:t>
          </a:r>
          <a:endParaRPr lang="es-CR" sz="1400" kern="1200" dirty="0"/>
        </a:p>
      </dsp:txBody>
      <dsp:txXfrm>
        <a:off x="8597681" y="1196453"/>
        <a:ext cx="2192282" cy="14166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379F4-A45D-4782-BB0F-6DBED01ED4C3}">
      <dsp:nvSpPr>
        <dsp:cNvPr id="0" name=""/>
        <dsp:cNvSpPr/>
      </dsp:nvSpPr>
      <dsp:spPr>
        <a:xfrm>
          <a:off x="382" y="318343"/>
          <a:ext cx="2965343" cy="14826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ES" sz="2400" b="1" kern="1200" dirty="0"/>
            <a:t>05 becas: </a:t>
          </a:r>
        </a:p>
        <a:p>
          <a:pPr marL="0" lvl="0" indent="0" algn="ctr" defTabSz="1066800">
            <a:lnSpc>
              <a:spcPct val="90000"/>
            </a:lnSpc>
            <a:spcBef>
              <a:spcPct val="0"/>
            </a:spcBef>
            <a:spcAft>
              <a:spcPct val="35000"/>
            </a:spcAft>
            <a:buNone/>
          </a:pPr>
          <a:r>
            <a:rPr lang="es-ES" sz="1800" kern="1200" dirty="0"/>
            <a:t>04 nacionales y 01 internacional</a:t>
          </a:r>
          <a:endParaRPr lang="es-CR" sz="1400" kern="1200" dirty="0"/>
        </a:p>
      </dsp:txBody>
      <dsp:txXfrm>
        <a:off x="43808" y="361769"/>
        <a:ext cx="2878491" cy="1395819"/>
      </dsp:txXfrm>
    </dsp:sp>
    <dsp:sp modelId="{3336BB3D-0D4D-4867-9B8A-FF52C2746A54}">
      <dsp:nvSpPr>
        <dsp:cNvPr id="0" name=""/>
        <dsp:cNvSpPr/>
      </dsp:nvSpPr>
      <dsp:spPr>
        <a:xfrm>
          <a:off x="3707061" y="318343"/>
          <a:ext cx="4148989" cy="14826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10 capacitaciones:</a:t>
          </a:r>
        </a:p>
        <a:p>
          <a:pPr marL="0" lvl="0" indent="0" algn="ctr" defTabSz="889000">
            <a:lnSpc>
              <a:spcPct val="90000"/>
            </a:lnSpc>
            <a:spcBef>
              <a:spcPct val="0"/>
            </a:spcBef>
            <a:spcAft>
              <a:spcPct val="35000"/>
            </a:spcAft>
            <a:buNone/>
          </a:pPr>
          <a:r>
            <a:rPr lang="es-ES" sz="1800" kern="1200" dirty="0"/>
            <a:t>01 nacional y 09 internacionales</a:t>
          </a:r>
          <a:endParaRPr lang="es-CR" sz="1400" kern="1200" dirty="0"/>
        </a:p>
      </dsp:txBody>
      <dsp:txXfrm>
        <a:off x="3750487" y="361769"/>
        <a:ext cx="4062137" cy="13958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F6C0F-0EEC-4D39-A22A-B6D997008AD8}">
      <dsp:nvSpPr>
        <dsp:cNvPr id="0" name=""/>
        <dsp:cNvSpPr/>
      </dsp:nvSpPr>
      <dsp:spPr>
        <a:xfrm>
          <a:off x="4184" y="240765"/>
          <a:ext cx="1807300" cy="13491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ES" sz="1400" b="0" u="none" kern="1200" dirty="0"/>
            <a:t>Competencias para el Control de Crisis para Oficiales Policiales (OIJ)</a:t>
          </a:r>
          <a:endParaRPr lang="es-CR" sz="1400" b="0" u="none" kern="1200" dirty="0"/>
        </a:p>
      </dsp:txBody>
      <dsp:txXfrm>
        <a:off x="35795" y="272376"/>
        <a:ext cx="1744078" cy="1317500"/>
      </dsp:txXfrm>
    </dsp:sp>
    <dsp:sp modelId="{EF5EBB08-E3E9-48F3-BA4F-1A6073A78D03}">
      <dsp:nvSpPr>
        <dsp:cNvPr id="0" name=""/>
        <dsp:cNvSpPr/>
      </dsp:nvSpPr>
      <dsp:spPr>
        <a:xfrm>
          <a:off x="4184" y="1589877"/>
          <a:ext cx="1807300" cy="580118"/>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s-ES" sz="1000" b="1" kern="1200" dirty="0"/>
            <a:t>Organizado por: </a:t>
          </a:r>
          <a:r>
            <a:rPr lang="es-ES" sz="1000" kern="1200" dirty="0"/>
            <a:t>Embajada de China</a:t>
          </a:r>
          <a:endParaRPr lang="es-CR" sz="1000" kern="1200" dirty="0"/>
        </a:p>
      </dsp:txBody>
      <dsp:txXfrm>
        <a:off x="4184" y="1589877"/>
        <a:ext cx="1272746" cy="580118"/>
      </dsp:txXfrm>
    </dsp:sp>
    <dsp:sp modelId="{943F4138-7B4D-4456-9819-409F39202E33}">
      <dsp:nvSpPr>
        <dsp:cNvPr id="0" name=""/>
        <dsp:cNvSpPr/>
      </dsp:nvSpPr>
      <dsp:spPr>
        <a:xfrm>
          <a:off x="1328056" y="1682024"/>
          <a:ext cx="632555" cy="632555"/>
        </a:xfrm>
        <a:prstGeom prst="ellipse">
          <a:avLst/>
        </a:prstGeom>
        <a:solidFill>
          <a:srgbClr val="F2F2F2"/>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FE0B71-B9A3-4E12-BA8A-839ABB32DFCB}">
      <dsp:nvSpPr>
        <dsp:cNvPr id="0" name=""/>
        <dsp:cNvSpPr/>
      </dsp:nvSpPr>
      <dsp:spPr>
        <a:xfrm>
          <a:off x="2117323" y="240765"/>
          <a:ext cx="1807300" cy="13491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294728"/>
              <a:satOff val="2453"/>
              <a:lumOff val="-647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s-ES" sz="1400" b="0" u="none" kern="1200" dirty="0"/>
            <a:t>Habilidades de Combate para Oficiales Policiales (OIJ)</a:t>
          </a:r>
          <a:endParaRPr lang="es-CR" sz="1400" b="0" u="none" kern="1200" dirty="0"/>
        </a:p>
      </dsp:txBody>
      <dsp:txXfrm>
        <a:off x="2148934" y="272376"/>
        <a:ext cx="1744078" cy="1317500"/>
      </dsp:txXfrm>
    </dsp:sp>
    <dsp:sp modelId="{27ECBB30-1997-4E0E-893E-4730497FEA65}">
      <dsp:nvSpPr>
        <dsp:cNvPr id="0" name=""/>
        <dsp:cNvSpPr/>
      </dsp:nvSpPr>
      <dsp:spPr>
        <a:xfrm>
          <a:off x="2117323" y="1589877"/>
          <a:ext cx="1807300" cy="580118"/>
        </a:xfrm>
        <a:prstGeom prst="rect">
          <a:avLst/>
        </a:prstGeom>
        <a:solidFill>
          <a:schemeClr val="accent5">
            <a:hueOff val="-294728"/>
            <a:satOff val="2453"/>
            <a:lumOff val="-6470"/>
            <a:alphaOff val="0"/>
          </a:schemeClr>
        </a:solidFill>
        <a:ln w="12700" cap="flat" cmpd="sng" algn="ctr">
          <a:solidFill>
            <a:schemeClr val="accent5">
              <a:hueOff val="-294728"/>
              <a:satOff val="2453"/>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s-ES" sz="1000" b="1" kern="1200" dirty="0"/>
            <a:t>Organizado por: </a:t>
          </a:r>
          <a:r>
            <a:rPr lang="es-ES" sz="1000" kern="1200" dirty="0"/>
            <a:t>Embajada de China</a:t>
          </a:r>
          <a:endParaRPr lang="es-CR" sz="1000" kern="1200" dirty="0"/>
        </a:p>
      </dsp:txBody>
      <dsp:txXfrm>
        <a:off x="2117323" y="1589877"/>
        <a:ext cx="1272746" cy="580118"/>
      </dsp:txXfrm>
    </dsp:sp>
    <dsp:sp modelId="{563CB14F-36AC-4C1D-A700-C0A63E503FA7}">
      <dsp:nvSpPr>
        <dsp:cNvPr id="0" name=""/>
        <dsp:cNvSpPr/>
      </dsp:nvSpPr>
      <dsp:spPr>
        <a:xfrm>
          <a:off x="3441196" y="1682024"/>
          <a:ext cx="632555" cy="632555"/>
        </a:xfrm>
        <a:prstGeom prst="ellipse">
          <a:avLst/>
        </a:prstGeom>
        <a:solidFill>
          <a:srgbClr val="F2F2F2"/>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15CFCA-48B1-4448-A412-0809B4FB7C0E}">
      <dsp:nvSpPr>
        <dsp:cNvPr id="0" name=""/>
        <dsp:cNvSpPr/>
      </dsp:nvSpPr>
      <dsp:spPr>
        <a:xfrm>
          <a:off x="4230462" y="240765"/>
          <a:ext cx="1807300" cy="13491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589455"/>
              <a:satOff val="4905"/>
              <a:lumOff val="-12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ES" sz="1400" b="0" u="none" kern="1200" dirty="0"/>
            <a:t>2° Curso de Formación Superior del Cuerpo Nacional de Policía (OIJ)</a:t>
          </a:r>
          <a:endParaRPr lang="es-CR" sz="1400" b="0" u="none" kern="1200" dirty="0"/>
        </a:p>
      </dsp:txBody>
      <dsp:txXfrm>
        <a:off x="4262073" y="272376"/>
        <a:ext cx="1744078" cy="1317500"/>
      </dsp:txXfrm>
    </dsp:sp>
    <dsp:sp modelId="{52CA97A7-98C6-415D-863E-EBCF0719E8B6}">
      <dsp:nvSpPr>
        <dsp:cNvPr id="0" name=""/>
        <dsp:cNvSpPr/>
      </dsp:nvSpPr>
      <dsp:spPr>
        <a:xfrm>
          <a:off x="4230462" y="1589877"/>
          <a:ext cx="1807300" cy="580118"/>
        </a:xfrm>
        <a:prstGeom prst="rect">
          <a:avLst/>
        </a:prstGeom>
        <a:solidFill>
          <a:schemeClr val="accent5">
            <a:hueOff val="-589455"/>
            <a:satOff val="4905"/>
            <a:lumOff val="-12941"/>
            <a:alphaOff val="0"/>
          </a:schemeClr>
        </a:solidFill>
        <a:ln w="12700" cap="flat" cmpd="sng" algn="ctr">
          <a:solidFill>
            <a:schemeClr val="accent5">
              <a:hueOff val="-589455"/>
              <a:satOff val="4905"/>
              <a:lumOff val="-1294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s-ES" sz="1000" b="1" kern="1200" dirty="0"/>
            <a:t>Organizado por: </a:t>
          </a:r>
          <a:r>
            <a:rPr lang="es-CR" sz="1000" kern="1200" dirty="0"/>
            <a:t>Escuela Nacional de Policía en Ávila, España</a:t>
          </a:r>
        </a:p>
      </dsp:txBody>
      <dsp:txXfrm>
        <a:off x="4230462" y="1589877"/>
        <a:ext cx="1272746" cy="580118"/>
      </dsp:txXfrm>
    </dsp:sp>
    <dsp:sp modelId="{A45FDC3B-4D9F-4A56-9E3B-FD4E166A373E}">
      <dsp:nvSpPr>
        <dsp:cNvPr id="0" name=""/>
        <dsp:cNvSpPr/>
      </dsp:nvSpPr>
      <dsp:spPr>
        <a:xfrm>
          <a:off x="5554335" y="1682024"/>
          <a:ext cx="632555" cy="632555"/>
        </a:xfrm>
        <a:prstGeom prst="ellipse">
          <a:avLst/>
        </a:prstGeom>
        <a:solidFill>
          <a:srgbClr val="F2F2F2"/>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6EF02A-0391-49CA-A266-F7BA80E04CA6}">
      <dsp:nvSpPr>
        <dsp:cNvPr id="0" name=""/>
        <dsp:cNvSpPr/>
      </dsp:nvSpPr>
      <dsp:spPr>
        <a:xfrm>
          <a:off x="1060754" y="2627870"/>
          <a:ext cx="1807300" cy="13491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884183"/>
              <a:satOff val="7358"/>
              <a:lumOff val="-194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ES" sz="1400" b="0" u="none" kern="1200" dirty="0"/>
            <a:t>Máster Universitario en Derecho y Violencia de Género (MP)</a:t>
          </a:r>
          <a:endParaRPr lang="es-CR" sz="1400" b="0" u="none" kern="1200" dirty="0"/>
        </a:p>
      </dsp:txBody>
      <dsp:txXfrm>
        <a:off x="1092365" y="2659481"/>
        <a:ext cx="1744078" cy="1317500"/>
      </dsp:txXfrm>
    </dsp:sp>
    <dsp:sp modelId="{4A3F91CF-8BB0-4F05-AE37-B0028B40BD3F}">
      <dsp:nvSpPr>
        <dsp:cNvPr id="0" name=""/>
        <dsp:cNvSpPr/>
      </dsp:nvSpPr>
      <dsp:spPr>
        <a:xfrm>
          <a:off x="1060754" y="3976982"/>
          <a:ext cx="1807300" cy="580118"/>
        </a:xfrm>
        <a:prstGeom prst="rect">
          <a:avLst/>
        </a:prstGeom>
        <a:solidFill>
          <a:schemeClr val="accent5">
            <a:hueOff val="-884183"/>
            <a:satOff val="7358"/>
            <a:lumOff val="-19411"/>
            <a:alphaOff val="0"/>
          </a:schemeClr>
        </a:solidFill>
        <a:ln w="12700" cap="flat" cmpd="sng" algn="ctr">
          <a:solidFill>
            <a:schemeClr val="accent5">
              <a:hueOff val="-884183"/>
              <a:satOff val="7358"/>
              <a:lumOff val="-1941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s-ES" sz="1000" b="1" kern="1200" dirty="0"/>
            <a:t>Ente organizador: </a:t>
          </a:r>
          <a:r>
            <a:rPr lang="es-ES_tradnl" sz="1000" kern="1200" dirty="0"/>
            <a:t>Universidad de Valencia, España.</a:t>
          </a:r>
          <a:endParaRPr lang="es-CR" sz="1000" kern="1200" dirty="0"/>
        </a:p>
      </dsp:txBody>
      <dsp:txXfrm>
        <a:off x="1060754" y="3976982"/>
        <a:ext cx="1272746" cy="580118"/>
      </dsp:txXfrm>
    </dsp:sp>
    <dsp:sp modelId="{54E1230A-559C-4B44-9D76-D8846270C382}">
      <dsp:nvSpPr>
        <dsp:cNvPr id="0" name=""/>
        <dsp:cNvSpPr/>
      </dsp:nvSpPr>
      <dsp:spPr>
        <a:xfrm>
          <a:off x="2384626" y="4069128"/>
          <a:ext cx="632555" cy="632555"/>
        </a:xfrm>
        <a:prstGeom prst="ellipse">
          <a:avLst/>
        </a:prstGeom>
        <a:solidFill>
          <a:srgbClr val="F2F2F2"/>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E37638-962C-4BCB-9FD6-3C597BE93A95}">
      <dsp:nvSpPr>
        <dsp:cNvPr id="0" name=""/>
        <dsp:cNvSpPr/>
      </dsp:nvSpPr>
      <dsp:spPr>
        <a:xfrm>
          <a:off x="3173893" y="2627870"/>
          <a:ext cx="1807300" cy="13491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1178911"/>
              <a:satOff val="9810"/>
              <a:lumOff val="-25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419" sz="1400" b="0" u="none" kern="1200" dirty="0"/>
            <a:t>Máster en Argumentación Jurídica (JUD y DP)</a:t>
          </a:r>
          <a:endParaRPr lang="es-CR" sz="1400" b="0" u="none" kern="1200" dirty="0"/>
        </a:p>
      </dsp:txBody>
      <dsp:txXfrm>
        <a:off x="3205504" y="2659481"/>
        <a:ext cx="1744078" cy="1317500"/>
      </dsp:txXfrm>
    </dsp:sp>
    <dsp:sp modelId="{1853DA52-21AE-47E7-9B39-F90DFD36DD03}">
      <dsp:nvSpPr>
        <dsp:cNvPr id="0" name=""/>
        <dsp:cNvSpPr/>
      </dsp:nvSpPr>
      <dsp:spPr>
        <a:xfrm>
          <a:off x="3173893" y="3976982"/>
          <a:ext cx="1807300" cy="580118"/>
        </a:xfrm>
        <a:prstGeom prst="rect">
          <a:avLst/>
        </a:prstGeom>
        <a:solidFill>
          <a:schemeClr val="accent5">
            <a:hueOff val="-1178911"/>
            <a:satOff val="9810"/>
            <a:lumOff val="-25882"/>
            <a:alphaOff val="0"/>
          </a:schemeClr>
        </a:solidFill>
        <a:ln w="12700" cap="flat" cmpd="sng" algn="ctr">
          <a:solidFill>
            <a:schemeClr val="accent5">
              <a:hueOff val="-1178911"/>
              <a:satOff val="9810"/>
              <a:lumOff val="-2588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s-419" sz="1000" b="1" kern="1200" dirty="0"/>
            <a:t>Ente organizador: </a:t>
          </a:r>
          <a:r>
            <a:rPr lang="es-419" sz="1000" kern="1200" dirty="0"/>
            <a:t>Universidad de Alicante</a:t>
          </a:r>
          <a:endParaRPr lang="es-CR" sz="1000" kern="1200" dirty="0"/>
        </a:p>
      </dsp:txBody>
      <dsp:txXfrm>
        <a:off x="3173893" y="3976982"/>
        <a:ext cx="1272746" cy="580118"/>
      </dsp:txXfrm>
    </dsp:sp>
    <dsp:sp modelId="{D35C507D-17D7-4F39-8603-82E7AD964078}">
      <dsp:nvSpPr>
        <dsp:cNvPr id="0" name=""/>
        <dsp:cNvSpPr/>
      </dsp:nvSpPr>
      <dsp:spPr>
        <a:xfrm>
          <a:off x="4497765" y="4069128"/>
          <a:ext cx="632555" cy="632555"/>
        </a:xfrm>
        <a:prstGeom prst="ellipse">
          <a:avLst/>
        </a:prstGeom>
        <a:solidFill>
          <a:srgbClr val="F2F2F2"/>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AA548-E5C4-4E8A-8D22-3A8170CB626F}">
      <dsp:nvSpPr>
        <dsp:cNvPr id="0" name=""/>
        <dsp:cNvSpPr/>
      </dsp:nvSpPr>
      <dsp:spPr>
        <a:xfrm>
          <a:off x="0" y="90173"/>
          <a:ext cx="7281643" cy="1095364"/>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s-ES_tradnl" sz="1700" kern="1200"/>
            <a:t>Actualización de la consulta diagnóstica de necesidades de capacitación en virtud de los cambios derivados de la pandemia y ejecución de una estrategia de capacitación en diferentes temáticas: </a:t>
          </a:r>
          <a:endParaRPr lang="es-CR" sz="1700" kern="1200"/>
        </a:p>
      </dsp:txBody>
      <dsp:txXfrm>
        <a:off x="0" y="90173"/>
        <a:ext cx="7281643" cy="1095364"/>
      </dsp:txXfrm>
    </dsp:sp>
    <dsp:sp modelId="{457F04DE-D411-4DE4-AE22-E9808F8484D9}">
      <dsp:nvSpPr>
        <dsp:cNvPr id="0" name=""/>
        <dsp:cNvSpPr/>
      </dsp:nvSpPr>
      <dsp:spPr>
        <a:xfrm>
          <a:off x="0" y="1185538"/>
          <a:ext cx="7281643" cy="158661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s-ES" sz="1700" b="0" kern="1200" dirty="0"/>
            <a:t>Gestión de personas en el contexto de la crisis </a:t>
          </a:r>
          <a:endParaRPr lang="es-CR" sz="1700" b="0" kern="1200" dirty="0"/>
        </a:p>
        <a:p>
          <a:pPr marL="171450" lvl="1" indent="-171450" algn="l" defTabSz="755650">
            <a:lnSpc>
              <a:spcPct val="90000"/>
            </a:lnSpc>
            <a:spcBef>
              <a:spcPct val="0"/>
            </a:spcBef>
            <a:spcAft>
              <a:spcPct val="15000"/>
            </a:spcAft>
            <a:buChar char="•"/>
          </a:pPr>
          <a:r>
            <a:rPr lang="es-ES" sz="1700" b="0" kern="1200" dirty="0"/>
            <a:t>Implementación del teletrabajo</a:t>
          </a:r>
          <a:endParaRPr lang="es-CR" sz="1700" b="0" kern="1200" dirty="0"/>
        </a:p>
        <a:p>
          <a:pPr marL="171450" lvl="1" indent="-171450" algn="l" defTabSz="755650">
            <a:lnSpc>
              <a:spcPct val="90000"/>
            </a:lnSpc>
            <a:spcBef>
              <a:spcPct val="0"/>
            </a:spcBef>
            <a:spcAft>
              <a:spcPct val="15000"/>
            </a:spcAft>
            <a:buChar char="•"/>
          </a:pPr>
          <a:r>
            <a:rPr lang="es-ES" sz="1700" b="0" kern="1200" dirty="0"/>
            <a:t>Manejo de herramientas informáticas </a:t>
          </a:r>
          <a:endParaRPr lang="es-CR" sz="1700" b="0" kern="1200" dirty="0"/>
        </a:p>
        <a:p>
          <a:pPr marL="171450" lvl="1" indent="-171450" algn="l" defTabSz="755650">
            <a:lnSpc>
              <a:spcPct val="90000"/>
            </a:lnSpc>
            <a:spcBef>
              <a:spcPct val="0"/>
            </a:spcBef>
            <a:spcAft>
              <a:spcPct val="15000"/>
            </a:spcAft>
            <a:buChar char="•"/>
          </a:pPr>
          <a:r>
            <a:rPr lang="es-ES" sz="1700" b="0" kern="1200" dirty="0"/>
            <a:t>Gestión emocional</a:t>
          </a:r>
          <a:endParaRPr lang="es-CR" sz="1700" b="0" kern="1200" dirty="0"/>
        </a:p>
        <a:p>
          <a:pPr marL="171450" lvl="1" indent="-171450" algn="l" defTabSz="755650">
            <a:lnSpc>
              <a:spcPct val="90000"/>
            </a:lnSpc>
            <a:spcBef>
              <a:spcPct val="0"/>
            </a:spcBef>
            <a:spcAft>
              <a:spcPct val="15000"/>
            </a:spcAft>
            <a:buChar char="•"/>
          </a:pPr>
          <a:r>
            <a:rPr lang="es-ES" sz="1700" b="0" kern="1200" dirty="0"/>
            <a:t>Aplicación de protocolos institucionales por COVID19 </a:t>
          </a:r>
          <a:endParaRPr lang="es-CR" sz="1700" b="0" kern="1200" dirty="0"/>
        </a:p>
      </dsp:txBody>
      <dsp:txXfrm>
        <a:off x="0" y="1185538"/>
        <a:ext cx="7281643" cy="15866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CE818-41D1-4697-AE1D-578615E68431}">
      <dsp:nvSpPr>
        <dsp:cNvPr id="0" name=""/>
        <dsp:cNvSpPr/>
      </dsp:nvSpPr>
      <dsp:spPr>
        <a:xfrm>
          <a:off x="0" y="0"/>
          <a:ext cx="7013196" cy="25545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_tradnl" sz="2000" kern="1200" dirty="0"/>
            <a:t>Diseño curricular de los programas del Eje Curricular Calidad de Vida: </a:t>
          </a:r>
          <a:endParaRPr lang="en-US" sz="2000" kern="1200" dirty="0"/>
        </a:p>
      </dsp:txBody>
      <dsp:txXfrm>
        <a:off x="0" y="0"/>
        <a:ext cx="7013196" cy="1379454"/>
      </dsp:txXfrm>
    </dsp:sp>
    <dsp:sp modelId="{68EB5D8E-5E5F-495C-AF67-85EFFB10466F}">
      <dsp:nvSpPr>
        <dsp:cNvPr id="0" name=""/>
        <dsp:cNvSpPr/>
      </dsp:nvSpPr>
      <dsp:spPr>
        <a:xfrm>
          <a:off x="0" y="1328363"/>
          <a:ext cx="1753298" cy="11750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s-ES" sz="1600" kern="1200"/>
            <a:t>Salud Financiera </a:t>
          </a:r>
          <a:endParaRPr lang="en-US" sz="1600" kern="1200"/>
        </a:p>
      </dsp:txBody>
      <dsp:txXfrm>
        <a:off x="0" y="1328363"/>
        <a:ext cx="1753298" cy="1175090"/>
      </dsp:txXfrm>
    </dsp:sp>
    <dsp:sp modelId="{131C0C7F-F1FE-4FF2-8EEC-2DFD64121E17}">
      <dsp:nvSpPr>
        <dsp:cNvPr id="0" name=""/>
        <dsp:cNvSpPr/>
      </dsp:nvSpPr>
      <dsp:spPr>
        <a:xfrm>
          <a:off x="1753298" y="1328363"/>
          <a:ext cx="1753298" cy="11750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s-ES" sz="1600" kern="1200"/>
            <a:t>Gestión emocional</a:t>
          </a:r>
          <a:endParaRPr lang="en-US" sz="1600" kern="1200"/>
        </a:p>
      </dsp:txBody>
      <dsp:txXfrm>
        <a:off x="1753298" y="1328363"/>
        <a:ext cx="1753298" cy="1175090"/>
      </dsp:txXfrm>
    </dsp:sp>
    <dsp:sp modelId="{006EB4B2-B24E-431C-AD4E-D4CCA4C6F49D}">
      <dsp:nvSpPr>
        <dsp:cNvPr id="0" name=""/>
        <dsp:cNvSpPr/>
      </dsp:nvSpPr>
      <dsp:spPr>
        <a:xfrm>
          <a:off x="3506597" y="1328363"/>
          <a:ext cx="1753298" cy="11750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s-ES" sz="1600" kern="1200"/>
            <a:t>Proyecto de vida</a:t>
          </a:r>
          <a:endParaRPr lang="en-US" sz="1600" kern="1200"/>
        </a:p>
      </dsp:txBody>
      <dsp:txXfrm>
        <a:off x="3506597" y="1328363"/>
        <a:ext cx="1753298" cy="1175090"/>
      </dsp:txXfrm>
    </dsp:sp>
    <dsp:sp modelId="{D6D8834A-7128-47AB-BD81-281BA934DE07}">
      <dsp:nvSpPr>
        <dsp:cNvPr id="0" name=""/>
        <dsp:cNvSpPr/>
      </dsp:nvSpPr>
      <dsp:spPr>
        <a:xfrm>
          <a:off x="5259897" y="1328363"/>
          <a:ext cx="1753298" cy="11750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s-ES" sz="1600" kern="1200"/>
            <a:t>Estilos de vida saludable</a:t>
          </a:r>
          <a:endParaRPr lang="en-US" sz="1600" kern="1200"/>
        </a:p>
      </dsp:txBody>
      <dsp:txXfrm>
        <a:off x="5259897" y="1328363"/>
        <a:ext cx="1753298" cy="11750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4F3D5-CF5A-4EA8-8C97-3FEC3801131E}">
      <dsp:nvSpPr>
        <dsp:cNvPr id="0" name=""/>
        <dsp:cNvSpPr/>
      </dsp:nvSpPr>
      <dsp:spPr>
        <a:xfrm>
          <a:off x="0" y="91562"/>
          <a:ext cx="7548058" cy="12232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_tradnl" sz="1700" kern="1200"/>
            <a:t>Informe del</a:t>
          </a:r>
          <a:r>
            <a:rPr lang="es-ES_tradnl" sz="1700" b="1" kern="1200"/>
            <a:t> </a:t>
          </a:r>
          <a:r>
            <a:rPr lang="es-ES_tradnl" sz="1700" kern="1200"/>
            <a:t>rediseño del programa de Inducción al Poder Judicial.</a:t>
          </a:r>
          <a:endParaRPr lang="es-CR" sz="1700" kern="1200"/>
        </a:p>
      </dsp:txBody>
      <dsp:txXfrm>
        <a:off x="59713" y="151275"/>
        <a:ext cx="7428632" cy="1103809"/>
      </dsp:txXfrm>
    </dsp:sp>
    <dsp:sp modelId="{71CEEACC-BBD8-4575-BA26-E14798B5FC60}">
      <dsp:nvSpPr>
        <dsp:cNvPr id="0" name=""/>
        <dsp:cNvSpPr/>
      </dsp:nvSpPr>
      <dsp:spPr>
        <a:xfrm>
          <a:off x="0" y="1314797"/>
          <a:ext cx="7548058"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651" tIns="21590" rIns="120904" bIns="21590" numCol="1" spcCol="1270" anchor="t" anchorCtr="0">
          <a:noAutofit/>
        </a:bodyPr>
        <a:lstStyle/>
        <a:p>
          <a:pPr marL="114300" lvl="1" indent="-114300" algn="l" defTabSz="577850">
            <a:lnSpc>
              <a:spcPct val="90000"/>
            </a:lnSpc>
            <a:spcBef>
              <a:spcPct val="0"/>
            </a:spcBef>
            <a:spcAft>
              <a:spcPct val="20000"/>
            </a:spcAft>
            <a:buChar char="•"/>
          </a:pPr>
          <a:endParaRPr lang="es-CR" sz="1300" kern="1200"/>
        </a:p>
      </dsp:txBody>
      <dsp:txXfrm>
        <a:off x="0" y="1314797"/>
        <a:ext cx="7548058" cy="281520"/>
      </dsp:txXfrm>
    </dsp:sp>
    <dsp:sp modelId="{6F9DA752-1F24-490E-84A6-C763EE6001B8}">
      <dsp:nvSpPr>
        <dsp:cNvPr id="0" name=""/>
        <dsp:cNvSpPr/>
      </dsp:nvSpPr>
      <dsp:spPr>
        <a:xfrm>
          <a:off x="0" y="1596317"/>
          <a:ext cx="7548058" cy="1223235"/>
        </a:xfrm>
        <a:prstGeom prst="roundRect">
          <a:avLst/>
        </a:prstGeom>
        <a:solidFill>
          <a:schemeClr val="accent3">
            <a:hueOff val="-927046"/>
            <a:satOff val="6683"/>
            <a:lumOff val="1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_tradnl" sz="1700" kern="1200" dirty="0"/>
            <a:t>Fortalecimientos de las competencias técnicas del personal del Subproceso, de cara a las necesidades y demandas derivadas de la emergencia sanitaria. Se ejecutaron capacitaciones en el uso de Moodle y Shift, en diseño instruccional y neuroeducación. </a:t>
          </a:r>
          <a:endParaRPr lang="es-CR" sz="1700" kern="1200" dirty="0"/>
        </a:p>
      </dsp:txBody>
      <dsp:txXfrm>
        <a:off x="59713" y="1656030"/>
        <a:ext cx="7428632" cy="1103809"/>
      </dsp:txXfrm>
    </dsp:sp>
    <dsp:sp modelId="{3A4E44EB-BAF6-489E-914F-72A958917848}">
      <dsp:nvSpPr>
        <dsp:cNvPr id="0" name=""/>
        <dsp:cNvSpPr/>
      </dsp:nvSpPr>
      <dsp:spPr>
        <a:xfrm>
          <a:off x="0" y="2819552"/>
          <a:ext cx="7548058"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651" tIns="21590" rIns="120904" bIns="21590" numCol="1" spcCol="1270" anchor="t" anchorCtr="0">
          <a:noAutofit/>
        </a:bodyPr>
        <a:lstStyle/>
        <a:p>
          <a:pPr marL="114300" lvl="1" indent="-114300" algn="l" defTabSz="577850">
            <a:lnSpc>
              <a:spcPct val="90000"/>
            </a:lnSpc>
            <a:spcBef>
              <a:spcPct val="0"/>
            </a:spcBef>
            <a:spcAft>
              <a:spcPct val="20000"/>
            </a:spcAft>
            <a:buChar char="•"/>
          </a:pPr>
          <a:endParaRPr lang="es-CR" sz="1300" kern="1200"/>
        </a:p>
      </dsp:txBody>
      <dsp:txXfrm>
        <a:off x="0" y="2819552"/>
        <a:ext cx="7548058" cy="281520"/>
      </dsp:txXfrm>
    </dsp:sp>
    <dsp:sp modelId="{98E4EC3A-D9CF-49E3-BBCF-6674A9D5FC6E}">
      <dsp:nvSpPr>
        <dsp:cNvPr id="0" name=""/>
        <dsp:cNvSpPr/>
      </dsp:nvSpPr>
      <dsp:spPr>
        <a:xfrm>
          <a:off x="0" y="3101072"/>
          <a:ext cx="7548058" cy="1223235"/>
        </a:xfrm>
        <a:prstGeom prst="roundRect">
          <a:avLst/>
        </a:prstGeom>
        <a:solidFill>
          <a:schemeClr val="accent3">
            <a:hueOff val="-1854091"/>
            <a:satOff val="13367"/>
            <a:lumOff val="3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_tradnl" sz="1700" kern="1200" dirty="0"/>
            <a:t>Término del diseño e inicio de la implementación de la metodología de evaluación de la efectividad conforme los lineamientos institucionales aprobados. </a:t>
          </a:r>
          <a:endParaRPr lang="es-CR" sz="1700" kern="1200" dirty="0"/>
        </a:p>
      </dsp:txBody>
      <dsp:txXfrm>
        <a:off x="59713" y="3160785"/>
        <a:ext cx="7428632" cy="11038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1/19/2021</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1/19/2021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1/19/2021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1/19/2021</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1/19/2021</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1/19/2021</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85800" y="3132666"/>
            <a:ext cx="5311775" cy="308601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172200" y="3132666"/>
            <a:ext cx="5334000" cy="308601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1/19/2021</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Layout" Target="../diagrams/layout4.xml"/><Relationship Id="rId7" Type="http://schemas.openxmlformats.org/officeDocument/2006/relationships/image" Target="../media/image1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8.svg"/><Relationship Id="rId7" Type="http://schemas.openxmlformats.org/officeDocument/2006/relationships/diagramColors" Target="../diagrams/colors5.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diagramLayout" Target="../diagrams/layout6.xml"/><Relationship Id="rId7" Type="http://schemas.openxmlformats.org/officeDocument/2006/relationships/image" Target="../media/image28.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D06DE071-4BA9-44DA-9E35-018DDAEF6D74}"/>
              </a:ext>
            </a:extLst>
          </p:cNvPr>
          <p:cNvSpPr>
            <a:spLocks noGrp="1"/>
          </p:cNvSpPr>
          <p:nvPr>
            <p:ph type="subTitle" idx="1"/>
          </p:nvPr>
        </p:nvSpPr>
        <p:spPr>
          <a:xfrm>
            <a:off x="3189592" y="3736252"/>
            <a:ext cx="9448800" cy="685801"/>
          </a:xfrm>
        </p:spPr>
        <p:txBody>
          <a:bodyPr/>
          <a:lstStyle/>
          <a:p>
            <a:r>
              <a:rPr lang="es-CR" b="1" dirty="0"/>
              <a:t>Subproceso Gestión de la Capacitación</a:t>
            </a:r>
            <a:endParaRPr lang="es-CR" dirty="0"/>
          </a:p>
        </p:txBody>
      </p:sp>
      <p:sp>
        <p:nvSpPr>
          <p:cNvPr id="5" name="Título 4">
            <a:extLst>
              <a:ext uri="{FF2B5EF4-FFF2-40B4-BE49-F238E27FC236}">
                <a16:creationId xmlns:a16="http://schemas.microsoft.com/office/drawing/2014/main" id="{BC1F1B6E-8F59-4730-8599-14D3A8D1EA79}"/>
              </a:ext>
            </a:extLst>
          </p:cNvPr>
          <p:cNvSpPr>
            <a:spLocks noGrp="1"/>
          </p:cNvSpPr>
          <p:nvPr>
            <p:ph type="ctrTitle"/>
          </p:nvPr>
        </p:nvSpPr>
        <p:spPr>
          <a:xfrm>
            <a:off x="3189592" y="2953268"/>
            <a:ext cx="9448800" cy="779284"/>
          </a:xfrm>
        </p:spPr>
        <p:txBody>
          <a:bodyPr>
            <a:normAutofit/>
          </a:bodyPr>
          <a:lstStyle/>
          <a:p>
            <a:r>
              <a:rPr lang="es-CR" sz="2400" dirty="0"/>
              <a:t>Dirección de Gestión Humana</a:t>
            </a:r>
          </a:p>
        </p:txBody>
      </p:sp>
      <p:sp>
        <p:nvSpPr>
          <p:cNvPr id="6" name="CuadroTexto 5">
            <a:extLst>
              <a:ext uri="{FF2B5EF4-FFF2-40B4-BE49-F238E27FC236}">
                <a16:creationId xmlns:a16="http://schemas.microsoft.com/office/drawing/2014/main" id="{8681C33E-5F10-4E5C-A472-77EBDAE01B87}"/>
              </a:ext>
            </a:extLst>
          </p:cNvPr>
          <p:cNvSpPr txBox="1"/>
          <p:nvPr/>
        </p:nvSpPr>
        <p:spPr>
          <a:xfrm>
            <a:off x="3189592" y="2468677"/>
            <a:ext cx="8622873" cy="707886"/>
          </a:xfrm>
          <a:prstGeom prst="rect">
            <a:avLst/>
          </a:prstGeom>
          <a:noFill/>
        </p:spPr>
        <p:txBody>
          <a:bodyPr wrap="none" rtlCol="0">
            <a:spAutoFit/>
          </a:bodyPr>
          <a:lstStyle/>
          <a:p>
            <a:r>
              <a:rPr lang="es-CR" sz="4000" b="1" dirty="0">
                <a:solidFill>
                  <a:schemeClr val="accent5">
                    <a:lumMod val="50000"/>
                  </a:schemeClr>
                </a:solidFill>
              </a:rPr>
              <a:t>INFORME ANUAL DE LABORES 2021</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614" y="2067429"/>
            <a:ext cx="1527732" cy="2218267"/>
          </a:xfrm>
          <a:prstGeom prst="rect">
            <a:avLst/>
          </a:prstGeom>
        </p:spPr>
      </p:pic>
    </p:spTree>
    <p:extLst>
      <p:ext uri="{BB962C8B-B14F-4D97-AF65-F5344CB8AC3E}">
        <p14:creationId xmlns:p14="http://schemas.microsoft.com/office/powerpoint/2010/main" val="3265356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4697B-5C52-45E5-BCF6-093EB3A85EA8}"/>
              </a:ext>
            </a:extLst>
          </p:cNvPr>
          <p:cNvSpPr>
            <a:spLocks noChangeArrowheads="1"/>
          </p:cNvSpPr>
          <p:nvPr/>
        </p:nvSpPr>
        <p:spPr bwMode="auto">
          <a:xfrm>
            <a:off x="3227832" y="682573"/>
            <a:ext cx="805418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ctr"/>
            <a:r>
              <a:rPr lang="es-ES" sz="1050" b="1" dirty="0">
                <a:effectLst/>
                <a:latin typeface="Arial" panose="020B0604020202020204" pitchFamily="34" charset="0"/>
                <a:ea typeface="Calibri" panose="020F0502020204030204" pitchFamily="34" charset="0"/>
                <a:cs typeface="Times New Roman" panose="02020603050405020304" pitchFamily="18" charset="0"/>
              </a:rPr>
              <a:t>Cuadro </a:t>
            </a:r>
            <a:r>
              <a:rPr lang="es-ES" sz="1050" b="1" dirty="0" err="1">
                <a:effectLst/>
                <a:latin typeface="Arial" panose="020B0604020202020204" pitchFamily="34" charset="0"/>
                <a:ea typeface="Calibri" panose="020F0502020204030204" pitchFamily="34" charset="0"/>
                <a:cs typeface="Times New Roman" panose="02020603050405020304" pitchFamily="18" charset="0"/>
              </a:rPr>
              <a:t>N°</a:t>
            </a:r>
            <a:r>
              <a:rPr lang="es-ES" sz="1050" b="1" dirty="0">
                <a:effectLst/>
                <a:latin typeface="Arial" panose="020B0604020202020204" pitchFamily="34" charset="0"/>
                <a:ea typeface="Calibri" panose="020F0502020204030204" pitchFamily="34" charset="0"/>
                <a:cs typeface="Times New Roman" panose="02020603050405020304" pitchFamily="18" charset="0"/>
              </a:rPr>
              <a:t> 3</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Actividades formativas de apoyo al personal por la pandemia y personas capacitadas desagregadas por sexo en el 2020</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Fuente: Subproceso Gesti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de la Capacitaci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Direcci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de Gesti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Humana, 2020.</a:t>
            </a:r>
            <a:endParaRPr kumimoji="0" lang="es-CR" altLang="es-CR" sz="800" b="0" i="0" u="none" strike="noStrike" cap="none" normalizeH="0" baseline="0" dirty="0">
              <a:ln>
                <a:noFill/>
              </a:ln>
              <a:solidFill>
                <a:schemeClr val="tx1"/>
              </a:solidFill>
              <a:effectLst/>
            </a:endParaRPr>
          </a:p>
        </p:txBody>
      </p:sp>
      <p:graphicFrame>
        <p:nvGraphicFramePr>
          <p:cNvPr id="4" name="Tabla 3">
            <a:extLst>
              <a:ext uri="{FF2B5EF4-FFF2-40B4-BE49-F238E27FC236}">
                <a16:creationId xmlns:a16="http://schemas.microsoft.com/office/drawing/2014/main" id="{E463A170-4E86-4868-A107-47A223E796FA}"/>
              </a:ext>
            </a:extLst>
          </p:cNvPr>
          <p:cNvGraphicFramePr/>
          <p:nvPr>
            <p:extLst>
              <p:ext uri="{D42A27DB-BD31-4B8C-83A1-F6EECF244321}">
                <p14:modId xmlns:p14="http://schemas.microsoft.com/office/powerpoint/2010/main" val="3825907539"/>
              </p:ext>
            </p:extLst>
          </p:nvPr>
        </p:nvGraphicFramePr>
        <p:xfrm>
          <a:off x="667513" y="1984248"/>
          <a:ext cx="10863071" cy="4393729"/>
        </p:xfrm>
        <a:graphic>
          <a:graphicData uri="http://schemas.openxmlformats.org/drawingml/2006/table">
            <a:tbl>
              <a:tblPr firstRow="1" firstCol="1" bandRow="1">
                <a:tableStyleId>{F5AB1C69-6EDB-4FF4-983F-18BD219EF322}</a:tableStyleId>
              </a:tblPr>
              <a:tblGrid>
                <a:gridCol w="6025895">
                  <a:extLst>
                    <a:ext uri="{9D8B030D-6E8A-4147-A177-3AD203B41FA5}">
                      <a16:colId xmlns:a16="http://schemas.microsoft.com/office/drawing/2014/main" val="4151369428"/>
                    </a:ext>
                  </a:extLst>
                </a:gridCol>
                <a:gridCol w="1919561">
                  <a:extLst>
                    <a:ext uri="{9D8B030D-6E8A-4147-A177-3AD203B41FA5}">
                      <a16:colId xmlns:a16="http://schemas.microsoft.com/office/drawing/2014/main" val="736139263"/>
                    </a:ext>
                  </a:extLst>
                </a:gridCol>
                <a:gridCol w="1376232">
                  <a:extLst>
                    <a:ext uri="{9D8B030D-6E8A-4147-A177-3AD203B41FA5}">
                      <a16:colId xmlns:a16="http://schemas.microsoft.com/office/drawing/2014/main" val="837013773"/>
                    </a:ext>
                  </a:extLst>
                </a:gridCol>
                <a:gridCol w="1541383">
                  <a:extLst>
                    <a:ext uri="{9D8B030D-6E8A-4147-A177-3AD203B41FA5}">
                      <a16:colId xmlns:a16="http://schemas.microsoft.com/office/drawing/2014/main" val="1665569390"/>
                    </a:ext>
                  </a:extLst>
                </a:gridCol>
              </a:tblGrid>
              <a:tr h="640080">
                <a:tc>
                  <a:txBody>
                    <a:bodyPr/>
                    <a:lstStyle/>
                    <a:p>
                      <a:pPr algn="ctr" fontAlgn="ctr">
                        <a:spcBef>
                          <a:spcPts val="0"/>
                        </a:spcBef>
                        <a:spcAft>
                          <a:spcPts val="0"/>
                        </a:spcAft>
                      </a:pPr>
                      <a:r>
                        <a:rPr lang="es-ES" sz="1400" u="none" strike="noStrike" dirty="0">
                          <a:effectLst/>
                        </a:rPr>
                        <a:t>Nombre de la actividad</a:t>
                      </a:r>
                      <a:endParaRPr lang="es-ES" sz="2000" b="0" i="0" u="none" strike="noStrike" dirty="0">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400" u="none" strike="noStrike" dirty="0">
                          <a:effectLst/>
                        </a:rPr>
                        <a:t>Total de personas participantes</a:t>
                      </a:r>
                      <a:endParaRPr lang="es-ES" sz="2000" b="0" i="0" u="none" strike="noStrike" dirty="0">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400" u="none" strike="noStrike" dirty="0">
                          <a:effectLst/>
                        </a:rPr>
                        <a:t>Mujeres</a:t>
                      </a:r>
                      <a:endParaRPr lang="es-ES" sz="2000" b="0" i="0" u="none" strike="noStrike" dirty="0">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400" u="none" strike="noStrike" dirty="0">
                          <a:effectLst/>
                        </a:rPr>
                        <a:t>Hombres</a:t>
                      </a:r>
                      <a:endParaRPr lang="es-ES" sz="2000" b="0" i="0" u="none" strike="noStrike" dirty="0">
                        <a:effectLst/>
                        <a:latin typeface="Arial" panose="020B0604020202020204" pitchFamily="34" charset="0"/>
                      </a:endParaRPr>
                    </a:p>
                  </a:txBody>
                  <a:tcPr marL="61544" marR="61544" marT="8548" marB="0" anchor="ctr"/>
                </a:tc>
                <a:extLst>
                  <a:ext uri="{0D108BD9-81ED-4DB2-BD59-A6C34878D82A}">
                    <a16:rowId xmlns:a16="http://schemas.microsoft.com/office/drawing/2014/main" val="3190194709"/>
                  </a:ext>
                </a:extLst>
              </a:tr>
              <a:tr h="521317">
                <a:tc>
                  <a:txBody>
                    <a:bodyPr/>
                    <a:lstStyle/>
                    <a:p>
                      <a:pPr algn="l" fontAlgn="ctr">
                        <a:spcBef>
                          <a:spcPts val="0"/>
                        </a:spcBef>
                        <a:spcAft>
                          <a:spcPts val="0"/>
                        </a:spcAft>
                      </a:pPr>
                      <a:r>
                        <a:rPr lang="es-ES" sz="1100" u="none" strike="noStrike">
                          <a:effectLst/>
                        </a:rPr>
                        <a:t>Taller: Mapa del corazón, estrategias de autocuidado para el personal en “primera fila”</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146</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106</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40</a:t>
                      </a:r>
                      <a:endParaRPr lang="es-ES" sz="1600" b="0" i="0" u="none" strike="noStrike">
                        <a:effectLst/>
                        <a:latin typeface="Arial" panose="020B0604020202020204" pitchFamily="34" charset="0"/>
                      </a:endParaRPr>
                    </a:p>
                  </a:txBody>
                  <a:tcPr marL="61544" marR="61544" marT="8548" marB="0" anchor="ctr"/>
                </a:tc>
                <a:extLst>
                  <a:ext uri="{0D108BD9-81ED-4DB2-BD59-A6C34878D82A}">
                    <a16:rowId xmlns:a16="http://schemas.microsoft.com/office/drawing/2014/main" val="2446210952"/>
                  </a:ext>
                </a:extLst>
              </a:tr>
              <a:tr h="692124">
                <a:tc>
                  <a:txBody>
                    <a:bodyPr/>
                    <a:lstStyle/>
                    <a:p>
                      <a:pPr algn="l" fontAlgn="ctr">
                        <a:spcBef>
                          <a:spcPts val="0"/>
                        </a:spcBef>
                        <a:spcAft>
                          <a:spcPts val="0"/>
                        </a:spcAft>
                      </a:pPr>
                      <a:r>
                        <a:rPr lang="es-ES" sz="1100" u="none" strike="noStrike">
                          <a:effectLst/>
                        </a:rPr>
                        <a:t>Ciclo de charlas dirigidas a jefaturas y coordinaciones “Herramientas para gestionar personal en tiempos de crisis”</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642</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428</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dirty="0">
                          <a:effectLst/>
                        </a:rPr>
                        <a:t>214</a:t>
                      </a:r>
                      <a:endParaRPr lang="es-ES" sz="1600" b="0" i="0" u="none" strike="noStrike" dirty="0">
                        <a:effectLst/>
                        <a:latin typeface="Arial" panose="020B0604020202020204" pitchFamily="34" charset="0"/>
                      </a:endParaRPr>
                    </a:p>
                  </a:txBody>
                  <a:tcPr marL="61544" marR="61544" marT="8548" marB="0" anchor="ctr"/>
                </a:tc>
                <a:extLst>
                  <a:ext uri="{0D108BD9-81ED-4DB2-BD59-A6C34878D82A}">
                    <a16:rowId xmlns:a16="http://schemas.microsoft.com/office/drawing/2014/main" val="2602377656"/>
                  </a:ext>
                </a:extLst>
              </a:tr>
              <a:tr h="350510">
                <a:tc>
                  <a:txBody>
                    <a:bodyPr/>
                    <a:lstStyle/>
                    <a:p>
                      <a:pPr algn="l" fontAlgn="ctr">
                        <a:spcBef>
                          <a:spcPts val="0"/>
                        </a:spcBef>
                        <a:spcAft>
                          <a:spcPts val="0"/>
                        </a:spcAft>
                      </a:pPr>
                      <a:r>
                        <a:rPr lang="es-ES" sz="1100" u="none" strike="noStrike">
                          <a:effectLst/>
                        </a:rPr>
                        <a:t>Curso “Generalidades del teletrabajo”</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185</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113</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72</a:t>
                      </a:r>
                      <a:endParaRPr lang="es-ES" sz="1600" b="0" i="0" u="none" strike="noStrike">
                        <a:effectLst/>
                        <a:latin typeface="Arial" panose="020B0604020202020204" pitchFamily="34" charset="0"/>
                      </a:endParaRPr>
                    </a:p>
                  </a:txBody>
                  <a:tcPr marL="61544" marR="61544" marT="8548" marB="0" anchor="ctr"/>
                </a:tc>
                <a:extLst>
                  <a:ext uri="{0D108BD9-81ED-4DB2-BD59-A6C34878D82A}">
                    <a16:rowId xmlns:a16="http://schemas.microsoft.com/office/drawing/2014/main" val="2861839046"/>
                  </a:ext>
                </a:extLst>
              </a:tr>
              <a:tr h="350510">
                <a:tc>
                  <a:txBody>
                    <a:bodyPr/>
                    <a:lstStyle/>
                    <a:p>
                      <a:pPr algn="l" fontAlgn="ctr">
                        <a:spcBef>
                          <a:spcPts val="0"/>
                        </a:spcBef>
                        <a:spcAft>
                          <a:spcPts val="0"/>
                        </a:spcAft>
                      </a:pPr>
                      <a:r>
                        <a:rPr lang="es-ES" sz="1100" u="none" strike="noStrike">
                          <a:effectLst/>
                        </a:rPr>
                        <a:t>Curso “Cultura de compromiso y responsabilidad en el teletrabajo”</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173</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109</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64</a:t>
                      </a:r>
                      <a:endParaRPr lang="es-ES" sz="1600" b="0" i="0" u="none" strike="noStrike">
                        <a:effectLst/>
                        <a:latin typeface="Arial" panose="020B0604020202020204" pitchFamily="34" charset="0"/>
                      </a:endParaRPr>
                    </a:p>
                  </a:txBody>
                  <a:tcPr marL="61544" marR="61544" marT="8548" marB="0" anchor="ctr"/>
                </a:tc>
                <a:extLst>
                  <a:ext uri="{0D108BD9-81ED-4DB2-BD59-A6C34878D82A}">
                    <a16:rowId xmlns:a16="http://schemas.microsoft.com/office/drawing/2014/main" val="84399115"/>
                  </a:ext>
                </a:extLst>
              </a:tr>
              <a:tr h="521317">
                <a:tc>
                  <a:txBody>
                    <a:bodyPr/>
                    <a:lstStyle/>
                    <a:p>
                      <a:pPr algn="l" fontAlgn="ctr">
                        <a:spcBef>
                          <a:spcPts val="0"/>
                        </a:spcBef>
                        <a:spcAft>
                          <a:spcPts val="0"/>
                        </a:spcAft>
                      </a:pPr>
                      <a:r>
                        <a:rPr lang="es-ES" sz="1100" u="none" strike="noStrike">
                          <a:effectLst/>
                        </a:rPr>
                        <a:t>Curso “Manejo efectivo del tiempo y organización del trabajo”</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172</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112</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60</a:t>
                      </a:r>
                      <a:endParaRPr lang="es-ES" sz="1600" b="0" i="0" u="none" strike="noStrike">
                        <a:effectLst/>
                        <a:latin typeface="Arial" panose="020B0604020202020204" pitchFamily="34" charset="0"/>
                      </a:endParaRPr>
                    </a:p>
                  </a:txBody>
                  <a:tcPr marL="61544" marR="61544" marT="8548" marB="0" anchor="ctr"/>
                </a:tc>
                <a:extLst>
                  <a:ext uri="{0D108BD9-81ED-4DB2-BD59-A6C34878D82A}">
                    <a16:rowId xmlns:a16="http://schemas.microsoft.com/office/drawing/2014/main" val="2873695683"/>
                  </a:ext>
                </a:extLst>
              </a:tr>
              <a:tr h="350510">
                <a:tc>
                  <a:txBody>
                    <a:bodyPr/>
                    <a:lstStyle/>
                    <a:p>
                      <a:pPr algn="l" fontAlgn="ctr">
                        <a:spcBef>
                          <a:spcPts val="0"/>
                        </a:spcBef>
                        <a:spcAft>
                          <a:spcPts val="0"/>
                        </a:spcAft>
                      </a:pPr>
                      <a:r>
                        <a:rPr lang="es-ES" sz="1100" u="none" strike="noStrike">
                          <a:effectLst/>
                        </a:rPr>
                        <a:t>Felicidad, Autocuidado y Salud Mental en tiempos de COVID-19</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356</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270</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86</a:t>
                      </a:r>
                      <a:endParaRPr lang="es-ES" sz="1600" b="0" i="0" u="none" strike="noStrike">
                        <a:effectLst/>
                        <a:latin typeface="Arial" panose="020B0604020202020204" pitchFamily="34" charset="0"/>
                      </a:endParaRPr>
                    </a:p>
                  </a:txBody>
                  <a:tcPr marL="61544" marR="61544" marT="8548" marB="0" anchor="ctr"/>
                </a:tc>
                <a:extLst>
                  <a:ext uri="{0D108BD9-81ED-4DB2-BD59-A6C34878D82A}">
                    <a16:rowId xmlns:a16="http://schemas.microsoft.com/office/drawing/2014/main" val="426392585"/>
                  </a:ext>
                </a:extLst>
              </a:tr>
              <a:tr h="183369">
                <a:tc>
                  <a:txBody>
                    <a:bodyPr/>
                    <a:lstStyle/>
                    <a:p>
                      <a:pPr algn="l" fontAlgn="ctr">
                        <a:spcBef>
                          <a:spcPts val="0"/>
                        </a:spcBef>
                        <a:spcAft>
                          <a:spcPts val="0"/>
                        </a:spcAft>
                      </a:pPr>
                      <a:r>
                        <a:rPr lang="es-ES" sz="1100" u="none" strike="noStrike">
                          <a:effectLst/>
                        </a:rPr>
                        <a:t>Uso de Microsoft Teams</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171</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121</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50</a:t>
                      </a:r>
                      <a:endParaRPr lang="es-ES" sz="1600" b="0" i="0" u="none" strike="noStrike">
                        <a:effectLst/>
                        <a:latin typeface="Arial" panose="020B0604020202020204" pitchFamily="34" charset="0"/>
                      </a:endParaRPr>
                    </a:p>
                  </a:txBody>
                  <a:tcPr marL="61544" marR="61544" marT="8548" marB="0" anchor="ctr"/>
                </a:tc>
                <a:extLst>
                  <a:ext uri="{0D108BD9-81ED-4DB2-BD59-A6C34878D82A}">
                    <a16:rowId xmlns:a16="http://schemas.microsoft.com/office/drawing/2014/main" val="2606558019"/>
                  </a:ext>
                </a:extLst>
              </a:tr>
              <a:tr h="521317">
                <a:tc>
                  <a:txBody>
                    <a:bodyPr/>
                    <a:lstStyle/>
                    <a:p>
                      <a:pPr algn="l" fontAlgn="ctr">
                        <a:spcBef>
                          <a:spcPts val="0"/>
                        </a:spcBef>
                        <a:spcAft>
                          <a:spcPts val="0"/>
                        </a:spcAft>
                      </a:pPr>
                      <a:r>
                        <a:rPr lang="es-ES" sz="1100" u="none" strike="noStrike">
                          <a:effectLst/>
                        </a:rPr>
                        <a:t>Charla “Aplicación de protocolos por COVID19” dirigida a jefaturas y coordinaciones </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482</a:t>
                      </a:r>
                      <a:endParaRPr lang="es-ES" sz="1600" u="none" strike="noStrike">
                        <a:effectLst/>
                      </a:endParaRPr>
                    </a:p>
                    <a:p>
                      <a:pPr algn="ctr" fontAlgn="ctr">
                        <a:spcBef>
                          <a:spcPts val="0"/>
                        </a:spcBef>
                        <a:spcAft>
                          <a:spcPts val="0"/>
                        </a:spcAft>
                      </a:pPr>
                      <a:r>
                        <a:rPr lang="es-ES" sz="1100" u="none" strike="noStrike">
                          <a:effectLst/>
                        </a:rPr>
                        <a:t> </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291</a:t>
                      </a:r>
                      <a:endParaRPr lang="es-ES" sz="1600" b="0" i="0" u="none" strike="noStrike">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100" u="none" strike="noStrike">
                          <a:effectLst/>
                        </a:rPr>
                        <a:t>191</a:t>
                      </a:r>
                      <a:endParaRPr lang="es-ES" sz="1600" b="0" i="0" u="none" strike="noStrike">
                        <a:effectLst/>
                        <a:latin typeface="Arial" panose="020B0604020202020204" pitchFamily="34" charset="0"/>
                      </a:endParaRPr>
                    </a:p>
                  </a:txBody>
                  <a:tcPr marL="61544" marR="61544" marT="8548" marB="0" anchor="ctr"/>
                </a:tc>
                <a:extLst>
                  <a:ext uri="{0D108BD9-81ED-4DB2-BD59-A6C34878D82A}">
                    <a16:rowId xmlns:a16="http://schemas.microsoft.com/office/drawing/2014/main" val="3926367252"/>
                  </a:ext>
                </a:extLst>
              </a:tr>
              <a:tr h="262675">
                <a:tc>
                  <a:txBody>
                    <a:bodyPr/>
                    <a:lstStyle/>
                    <a:p>
                      <a:pPr algn="r" fontAlgn="ctr">
                        <a:spcBef>
                          <a:spcPts val="0"/>
                        </a:spcBef>
                        <a:spcAft>
                          <a:spcPts val="0"/>
                        </a:spcAft>
                      </a:pPr>
                      <a:r>
                        <a:rPr lang="es-ES" sz="1600" b="1" u="none" strike="noStrike" dirty="0">
                          <a:effectLst/>
                        </a:rPr>
                        <a:t>TOTAL</a:t>
                      </a:r>
                      <a:endParaRPr lang="es-ES" sz="2400" b="1" i="0" u="none" strike="noStrike" dirty="0">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600" b="1" u="none" strike="noStrike" dirty="0">
                          <a:effectLst/>
                        </a:rPr>
                        <a:t>2327</a:t>
                      </a:r>
                      <a:endParaRPr lang="es-ES" sz="2400" b="1" i="0" u="none" strike="noStrike" dirty="0">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600" b="1" u="none" strike="noStrike" dirty="0">
                          <a:effectLst/>
                        </a:rPr>
                        <a:t>1550</a:t>
                      </a:r>
                      <a:endParaRPr lang="es-ES" sz="2400" b="1" i="0" u="none" strike="noStrike" dirty="0">
                        <a:effectLst/>
                        <a:latin typeface="Arial" panose="020B0604020202020204" pitchFamily="34" charset="0"/>
                      </a:endParaRPr>
                    </a:p>
                  </a:txBody>
                  <a:tcPr marL="61544" marR="61544" marT="8548" marB="0" anchor="ctr"/>
                </a:tc>
                <a:tc>
                  <a:txBody>
                    <a:bodyPr/>
                    <a:lstStyle/>
                    <a:p>
                      <a:pPr algn="ctr" fontAlgn="ctr">
                        <a:spcBef>
                          <a:spcPts val="0"/>
                        </a:spcBef>
                        <a:spcAft>
                          <a:spcPts val="0"/>
                        </a:spcAft>
                      </a:pPr>
                      <a:r>
                        <a:rPr lang="es-ES" sz="1600" b="1" u="none" strike="noStrike" dirty="0">
                          <a:effectLst/>
                        </a:rPr>
                        <a:t>777</a:t>
                      </a:r>
                      <a:endParaRPr lang="es-ES" sz="2400" b="1" i="0" u="none" strike="noStrike" dirty="0">
                        <a:effectLst/>
                        <a:latin typeface="Arial" panose="020B0604020202020204" pitchFamily="34" charset="0"/>
                      </a:endParaRPr>
                    </a:p>
                  </a:txBody>
                  <a:tcPr marL="61544" marR="61544" marT="8548" marB="0" anchor="ctr"/>
                </a:tc>
                <a:extLst>
                  <a:ext uri="{0D108BD9-81ED-4DB2-BD59-A6C34878D82A}">
                    <a16:rowId xmlns:a16="http://schemas.microsoft.com/office/drawing/2014/main" val="927632551"/>
                  </a:ext>
                </a:extLst>
              </a:tr>
            </a:tbl>
          </a:graphicData>
        </a:graphic>
      </p:graphicFrame>
    </p:spTree>
    <p:extLst>
      <p:ext uri="{BB962C8B-B14F-4D97-AF65-F5344CB8AC3E}">
        <p14:creationId xmlns:p14="http://schemas.microsoft.com/office/powerpoint/2010/main" val="1390640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D22BC60-2AEB-41B4-B805-37E666F32929}"/>
              </a:ext>
            </a:extLst>
          </p:cNvPr>
          <p:cNvPicPr/>
          <p:nvPr/>
        </p:nvPicPr>
        <p:blipFill>
          <a:blip r:embed="rId2"/>
          <a:stretch>
            <a:fillRect/>
          </a:stretch>
        </p:blipFill>
        <p:spPr>
          <a:xfrm>
            <a:off x="1036537" y="1703612"/>
            <a:ext cx="4437130" cy="24360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Imagen 5">
            <a:extLst>
              <a:ext uri="{FF2B5EF4-FFF2-40B4-BE49-F238E27FC236}">
                <a16:creationId xmlns:a16="http://schemas.microsoft.com/office/drawing/2014/main" id="{C958B186-1FB2-4B67-BAE0-1B6DB728211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5835" y="1703612"/>
            <a:ext cx="4333844" cy="24360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CuadroTexto 7">
            <a:extLst>
              <a:ext uri="{FF2B5EF4-FFF2-40B4-BE49-F238E27FC236}">
                <a16:creationId xmlns:a16="http://schemas.microsoft.com/office/drawing/2014/main" id="{202C2F9E-2777-4ABD-9092-E3DEFB54126E}"/>
              </a:ext>
            </a:extLst>
          </p:cNvPr>
          <p:cNvSpPr txBox="1"/>
          <p:nvPr/>
        </p:nvSpPr>
        <p:spPr>
          <a:xfrm>
            <a:off x="1036537" y="4960739"/>
            <a:ext cx="4437130" cy="738664"/>
          </a:xfrm>
          <a:prstGeom prst="rect">
            <a:avLst/>
          </a:prstGeom>
          <a:noFill/>
        </p:spPr>
        <p:txBody>
          <a:bodyPr wrap="square">
            <a:spAutoFit/>
          </a:bodyPr>
          <a:lstStyle/>
          <a:p>
            <a:pPr algn="ctr"/>
            <a:r>
              <a:rPr lang="es-ES" sz="1400" i="1" dirty="0">
                <a:effectLst/>
                <a:latin typeface="+mj-lt"/>
                <a:ea typeface="Calibri" panose="020F0502020204030204" pitchFamily="34" charset="0"/>
                <a:cs typeface="Times New Roman" panose="02020603050405020304" pitchFamily="18" charset="0"/>
              </a:rPr>
              <a:t>Curso Servicio público de calidad en tiempos de crisis dirigido al Departamento de Seguridad. Subproceso Gestión de la Capacitación, 2020.</a:t>
            </a:r>
            <a:endParaRPr lang="es-CR" sz="1400" dirty="0">
              <a:effectLst/>
              <a:latin typeface="+mj-lt"/>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FADF98A3-17DD-4E7D-8F09-7518A42111AC}"/>
              </a:ext>
            </a:extLst>
          </p:cNvPr>
          <p:cNvSpPr txBox="1"/>
          <p:nvPr/>
        </p:nvSpPr>
        <p:spPr>
          <a:xfrm>
            <a:off x="6604192" y="4886637"/>
            <a:ext cx="4437130" cy="584775"/>
          </a:xfrm>
          <a:prstGeom prst="rect">
            <a:avLst/>
          </a:prstGeom>
          <a:noFill/>
        </p:spPr>
        <p:txBody>
          <a:bodyPr wrap="square">
            <a:spAutoFit/>
          </a:bodyPr>
          <a:lstStyle/>
          <a:p>
            <a:pPr algn="ctr"/>
            <a:r>
              <a:rPr lang="es-ES" sz="1800" i="1" dirty="0">
                <a:effectLst/>
                <a:latin typeface="Arial" panose="020B0604020202020204" pitchFamily="34" charset="0"/>
                <a:ea typeface="Calibri" panose="020F0502020204030204" pitchFamily="34" charset="0"/>
                <a:cs typeface="Times New Roman" panose="02020603050405020304" pitchFamily="18" charset="0"/>
              </a:rPr>
              <a:t> </a:t>
            </a:r>
            <a:r>
              <a:rPr lang="es-ES" sz="1400" i="1" dirty="0" err="1">
                <a:effectLst/>
                <a:latin typeface="+mj-lt"/>
                <a:ea typeface="Calibri" panose="020F0502020204030204" pitchFamily="34" charset="0"/>
                <a:cs typeface="Times New Roman" panose="02020603050405020304" pitchFamily="18" charset="0"/>
              </a:rPr>
              <a:t>LiFe</a:t>
            </a:r>
            <a:r>
              <a:rPr lang="es-ES" sz="1400" i="1" dirty="0">
                <a:effectLst/>
                <a:latin typeface="+mj-lt"/>
                <a:ea typeface="Calibri" panose="020F0502020204030204" pitchFamily="34" charset="0"/>
                <a:cs typeface="Times New Roman" panose="02020603050405020304" pitchFamily="18" charset="0"/>
              </a:rPr>
              <a:t> 2020 en línea, Libertad Financiera con Éxito, Subproceso Gestión de la Capacitación, 2020</a:t>
            </a:r>
            <a:r>
              <a:rPr lang="es-ES" sz="1400" dirty="0">
                <a:effectLst/>
                <a:latin typeface="+mj-lt"/>
                <a:ea typeface="Calibri" panose="020F0502020204030204" pitchFamily="34" charset="0"/>
                <a:cs typeface="Times New Roman" panose="02020603050405020304" pitchFamily="18" charset="0"/>
              </a:rPr>
              <a:t>.</a:t>
            </a:r>
            <a:endParaRPr lang="es-CR" sz="14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7093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8CBB555A-7A1C-4650-A216-D174B4A27B3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2878" y="1720603"/>
            <a:ext cx="4418338" cy="24834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n 6">
            <a:extLst>
              <a:ext uri="{FF2B5EF4-FFF2-40B4-BE49-F238E27FC236}">
                <a16:creationId xmlns:a16="http://schemas.microsoft.com/office/drawing/2014/main" id="{C99F561B-8B9C-4682-A756-0BCF7BE071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0223" y="1741813"/>
            <a:ext cx="4400457" cy="24728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CuadroTexto 9">
            <a:extLst>
              <a:ext uri="{FF2B5EF4-FFF2-40B4-BE49-F238E27FC236}">
                <a16:creationId xmlns:a16="http://schemas.microsoft.com/office/drawing/2014/main" id="{FADF98A3-17DD-4E7D-8F09-7518A42111AC}"/>
              </a:ext>
            </a:extLst>
          </p:cNvPr>
          <p:cNvSpPr txBox="1"/>
          <p:nvPr/>
        </p:nvSpPr>
        <p:spPr>
          <a:xfrm>
            <a:off x="1040223" y="5014653"/>
            <a:ext cx="9640993" cy="646331"/>
          </a:xfrm>
          <a:prstGeom prst="rect">
            <a:avLst/>
          </a:prstGeom>
          <a:noFill/>
        </p:spPr>
        <p:txBody>
          <a:bodyPr wrap="square">
            <a:spAutoFit/>
          </a:bodyPr>
          <a:lstStyle/>
          <a:p>
            <a:pPr algn="ctr"/>
            <a:r>
              <a:rPr lang="es-ES" sz="2000" i="1" dirty="0">
                <a:effectLst/>
                <a:latin typeface="Arial" panose="020B0604020202020204" pitchFamily="34" charset="0"/>
                <a:ea typeface="Calibri" panose="020F0502020204030204" pitchFamily="34" charset="0"/>
                <a:cs typeface="Times New Roman" panose="02020603050405020304" pitchFamily="18" charset="0"/>
              </a:rPr>
              <a:t> </a:t>
            </a:r>
            <a:r>
              <a:rPr lang="es-ES" sz="1600" i="1" dirty="0" err="1">
                <a:effectLst/>
                <a:latin typeface="+mj-lt"/>
                <a:ea typeface="Calibri" panose="020F0502020204030204" pitchFamily="34" charset="0"/>
                <a:cs typeface="Times New Roman" panose="02020603050405020304" pitchFamily="18" charset="0"/>
              </a:rPr>
              <a:t>LiFe</a:t>
            </a:r>
            <a:r>
              <a:rPr lang="es-ES" sz="1600" i="1" dirty="0">
                <a:effectLst/>
                <a:latin typeface="+mj-lt"/>
                <a:ea typeface="Calibri" panose="020F0502020204030204" pitchFamily="34" charset="0"/>
                <a:cs typeface="Times New Roman" panose="02020603050405020304" pitchFamily="18" charset="0"/>
              </a:rPr>
              <a:t> 2020 en línea, Libertad Financiera con Éxito,</a:t>
            </a:r>
          </a:p>
          <a:p>
            <a:pPr algn="ctr"/>
            <a:r>
              <a:rPr lang="es-ES" sz="1600" i="1" dirty="0">
                <a:effectLst/>
                <a:latin typeface="+mj-lt"/>
                <a:ea typeface="Calibri" panose="020F0502020204030204" pitchFamily="34" charset="0"/>
                <a:cs typeface="Times New Roman" panose="02020603050405020304" pitchFamily="18" charset="0"/>
              </a:rPr>
              <a:t>Subproceso Gestión de la Capacitación, 2020</a:t>
            </a:r>
            <a:r>
              <a:rPr lang="es-ES" sz="1600" dirty="0">
                <a:effectLst/>
                <a:latin typeface="+mj-lt"/>
                <a:ea typeface="Calibri" panose="020F0502020204030204" pitchFamily="34" charset="0"/>
                <a:cs typeface="Times New Roman" panose="02020603050405020304" pitchFamily="18" charset="0"/>
              </a:rPr>
              <a:t>.</a:t>
            </a:r>
            <a:endParaRPr lang="es-CR"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709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F63B5E0-F96D-4A6D-AB40-58DCDB8A587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7078" y="784894"/>
            <a:ext cx="3938273" cy="20738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Imagen 5">
            <a:extLst>
              <a:ext uri="{FF2B5EF4-FFF2-40B4-BE49-F238E27FC236}">
                <a16:creationId xmlns:a16="http://schemas.microsoft.com/office/drawing/2014/main" id="{E16501EB-57D6-4CA4-A9DF-544A4B6E7684}"/>
              </a:ext>
            </a:extLst>
          </p:cNvPr>
          <p:cNvPicPr/>
          <p:nvPr/>
        </p:nvPicPr>
        <p:blipFill>
          <a:blip r:embed="rId3"/>
          <a:stretch>
            <a:fillRect/>
          </a:stretch>
        </p:blipFill>
        <p:spPr>
          <a:xfrm>
            <a:off x="1308565" y="3533566"/>
            <a:ext cx="3562538" cy="20034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00437FC8-326E-48BF-9730-1C078B44F222}"/>
              </a:ext>
            </a:extLst>
          </p:cNvPr>
          <p:cNvPicPr/>
          <p:nvPr/>
        </p:nvPicPr>
        <p:blipFill>
          <a:blip r:embed="rId4"/>
          <a:stretch>
            <a:fillRect/>
          </a:stretch>
        </p:blipFill>
        <p:spPr>
          <a:xfrm>
            <a:off x="6706412" y="3593217"/>
            <a:ext cx="3574972" cy="2010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CuadroTexto 1">
            <a:extLst>
              <a:ext uri="{FF2B5EF4-FFF2-40B4-BE49-F238E27FC236}">
                <a16:creationId xmlns:a16="http://schemas.microsoft.com/office/drawing/2014/main" id="{ED7858E9-0F9A-4CA9-B10F-4E7006BC6609}"/>
              </a:ext>
            </a:extLst>
          </p:cNvPr>
          <p:cNvSpPr txBox="1"/>
          <p:nvPr/>
        </p:nvSpPr>
        <p:spPr>
          <a:xfrm>
            <a:off x="6809788" y="1362094"/>
            <a:ext cx="3938273" cy="1077218"/>
          </a:xfrm>
          <a:prstGeom prst="rect">
            <a:avLst/>
          </a:prstGeom>
          <a:noFill/>
        </p:spPr>
        <p:txBody>
          <a:bodyPr wrap="square" rtlCol="0">
            <a:spAutoFit/>
          </a:bodyPr>
          <a:lstStyle/>
          <a:p>
            <a:r>
              <a:rPr lang="es-ES" sz="1600" i="1" dirty="0">
                <a:effectLst/>
                <a:latin typeface="Arial" panose="020B0604020202020204" pitchFamily="34" charset="0"/>
                <a:ea typeface="Calibri" panose="020F0502020204030204" pitchFamily="34" charset="0"/>
                <a:cs typeface="Times New Roman" panose="02020603050405020304" pitchFamily="18" charset="0"/>
              </a:rPr>
              <a:t>Charla “Aplicación de protocolos por COVID19”, Dirección de Gestión Humana, 2020.</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sz="1600" dirty="0"/>
          </a:p>
        </p:txBody>
      </p:sp>
      <p:sp>
        <p:nvSpPr>
          <p:cNvPr id="11" name="CuadroTexto 10">
            <a:extLst>
              <a:ext uri="{FF2B5EF4-FFF2-40B4-BE49-F238E27FC236}">
                <a16:creationId xmlns:a16="http://schemas.microsoft.com/office/drawing/2014/main" id="{1AE5F9CD-CFD9-4E73-AACA-C755C7F316A3}"/>
              </a:ext>
            </a:extLst>
          </p:cNvPr>
          <p:cNvSpPr txBox="1"/>
          <p:nvPr/>
        </p:nvSpPr>
        <p:spPr>
          <a:xfrm>
            <a:off x="2046796" y="5923044"/>
            <a:ext cx="7197871" cy="830997"/>
          </a:xfrm>
          <a:prstGeom prst="rect">
            <a:avLst/>
          </a:prstGeom>
          <a:noFill/>
        </p:spPr>
        <p:txBody>
          <a:bodyPr wrap="square" rtlCol="0">
            <a:spAutoFit/>
          </a:bodyPr>
          <a:lstStyle/>
          <a:p>
            <a:pPr algn="ctr"/>
            <a:r>
              <a:rPr lang="es-ES" sz="1600" i="1" dirty="0">
                <a:effectLst/>
                <a:latin typeface="Arial" panose="020B0604020202020204" pitchFamily="34" charset="0"/>
                <a:ea typeface="Calibri" panose="020F0502020204030204" pitchFamily="34" charset="0"/>
                <a:cs typeface="Times New Roman" panose="02020603050405020304" pitchFamily="18" charset="0"/>
              </a:rPr>
              <a:t>Curso Administrador de Aprendizaje Moodle para Unidades de Capacitación.</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600" i="1" dirty="0">
                <a:effectLst/>
                <a:latin typeface="Arial" panose="020B0604020202020204" pitchFamily="34" charset="0"/>
                <a:ea typeface="Calibri" panose="020F0502020204030204" pitchFamily="34" charset="0"/>
                <a:cs typeface="Times New Roman" panose="02020603050405020304" pitchFamily="18" charset="0"/>
              </a:rPr>
              <a:t>Subproceso Gestión de la Capacitación, 2020.</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sz="1600" dirty="0"/>
          </a:p>
        </p:txBody>
      </p:sp>
    </p:spTree>
    <p:extLst>
      <p:ext uri="{BB962C8B-B14F-4D97-AF65-F5344CB8AC3E}">
        <p14:creationId xmlns:p14="http://schemas.microsoft.com/office/powerpoint/2010/main" val="595156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ES_tradnl" dirty="0">
                <a:solidFill>
                  <a:schemeClr val="accent2">
                    <a:lumMod val="50000"/>
                  </a:schemeClr>
                </a:solidFill>
              </a:rPr>
              <a:t>ACTIVIDADES FORMATIVAS EJECUTADAS</a:t>
            </a:r>
            <a:br>
              <a:rPr lang="es-CR" sz="1800" dirty="0">
                <a:effectLst/>
                <a:latin typeface="Calibri" panose="020F0502020204030204" pitchFamily="34" charset="0"/>
                <a:ea typeface="Calibri" panose="020F0502020204030204" pitchFamily="34" charset="0"/>
                <a:cs typeface="Times New Roman" panose="02020603050405020304" pitchFamily="18" charset="0"/>
              </a:rPr>
            </a:br>
            <a:endParaRPr lang="es-CR" dirty="0">
              <a:solidFill>
                <a:schemeClr val="accent2">
                  <a:lumMod val="50000"/>
                </a:schemeClr>
              </a:solidFill>
            </a:endParaRP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429001"/>
            <a:ext cx="8226685" cy="1219200"/>
          </a:xfrm>
        </p:spPr>
        <p:txBody>
          <a:bodyPr>
            <a:normAutofit lnSpcReduction="10000"/>
          </a:bodyPr>
          <a:lstStyle/>
          <a:p>
            <a:r>
              <a:rPr lang="es-ES_tradnl" sz="2800" b="1" dirty="0">
                <a:effectLst/>
                <a:latin typeface="Arial" panose="020B0604020202020204" pitchFamily="34" charset="0"/>
                <a:ea typeface="Calibri" panose="020F0502020204030204" pitchFamily="34" charset="0"/>
              </a:rPr>
              <a:t>CANTIDAD DE CAPACITACIONES VIRTUALES POR MEDIO DE LA PLATAFORMA C@PACÍTATE.</a:t>
            </a:r>
            <a:endParaRPr lang="es-CR" sz="3200" dirty="0"/>
          </a:p>
        </p:txBody>
      </p:sp>
    </p:spTree>
    <p:extLst>
      <p:ext uri="{BB962C8B-B14F-4D97-AF65-F5344CB8AC3E}">
        <p14:creationId xmlns:p14="http://schemas.microsoft.com/office/powerpoint/2010/main" val="4007841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5BC02E6-7891-4D67-A884-50E795D5DF18}"/>
              </a:ext>
            </a:extLst>
          </p:cNvPr>
          <p:cNvSpPr txBox="1"/>
          <p:nvPr/>
        </p:nvSpPr>
        <p:spPr>
          <a:xfrm>
            <a:off x="2311566" y="1051385"/>
            <a:ext cx="7568867" cy="1084912"/>
          </a:xfrm>
          <a:prstGeom prst="rect">
            <a:avLst/>
          </a:prstGeom>
          <a:noFill/>
        </p:spPr>
        <p:txBody>
          <a:bodyPr wrap="none" rtlCol="0">
            <a:spAutoFit/>
          </a:bodyPr>
          <a:lstStyle/>
          <a:p>
            <a:pPr algn="ctr"/>
            <a:r>
              <a:rPr lang="es-ES" sz="1050" b="1" dirty="0">
                <a:effectLst/>
                <a:latin typeface="Arial" panose="020B0604020202020204" pitchFamily="34" charset="0"/>
                <a:ea typeface="Calibri" panose="020F0502020204030204" pitchFamily="34" charset="0"/>
                <a:cs typeface="Times New Roman" panose="02020603050405020304" pitchFamily="18" charset="0"/>
              </a:rPr>
              <a:t>Cuadro </a:t>
            </a:r>
            <a:r>
              <a:rPr lang="es-ES" sz="1050" b="1" dirty="0" err="1">
                <a:effectLst/>
                <a:latin typeface="Arial" panose="020B0604020202020204" pitchFamily="34" charset="0"/>
                <a:ea typeface="Calibri" panose="020F0502020204030204" pitchFamily="34" charset="0"/>
                <a:cs typeface="Times New Roman" panose="02020603050405020304" pitchFamily="18" charset="0"/>
              </a:rPr>
              <a:t>N°</a:t>
            </a:r>
            <a:r>
              <a:rPr lang="es-ES" sz="1050" b="1" dirty="0">
                <a:effectLst/>
                <a:latin typeface="Arial" panose="020B0604020202020204" pitchFamily="34" charset="0"/>
                <a:ea typeface="Calibri" panose="020F0502020204030204" pitchFamily="34" charset="0"/>
                <a:cs typeface="Times New Roman" panose="02020603050405020304" pitchFamily="18" charset="0"/>
              </a:rPr>
              <a:t> 4</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Cantidad de personas participantes y cursos virtuales convocados</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Año 2020</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p:txBody>
      </p:sp>
      <p:graphicFrame>
        <p:nvGraphicFramePr>
          <p:cNvPr id="4" name="Tabla 3">
            <a:extLst>
              <a:ext uri="{FF2B5EF4-FFF2-40B4-BE49-F238E27FC236}">
                <a16:creationId xmlns:a16="http://schemas.microsoft.com/office/drawing/2014/main" id="{9BE9A779-C464-49EB-898B-2F1971D961EE}"/>
              </a:ext>
            </a:extLst>
          </p:cNvPr>
          <p:cNvGraphicFramePr/>
          <p:nvPr>
            <p:extLst>
              <p:ext uri="{D42A27DB-BD31-4B8C-83A1-F6EECF244321}">
                <p14:modId xmlns:p14="http://schemas.microsoft.com/office/powerpoint/2010/main" val="2895557715"/>
              </p:ext>
            </p:extLst>
          </p:nvPr>
        </p:nvGraphicFramePr>
        <p:xfrm>
          <a:off x="1921763" y="1959326"/>
          <a:ext cx="8348471" cy="3730643"/>
        </p:xfrm>
        <a:graphic>
          <a:graphicData uri="http://schemas.openxmlformats.org/drawingml/2006/table">
            <a:tbl>
              <a:tblPr firstRow="1" firstCol="1" bandRow="1">
                <a:tableStyleId>{5C22544A-7EE6-4342-B048-85BDC9FD1C3A}</a:tableStyleId>
              </a:tblPr>
              <a:tblGrid>
                <a:gridCol w="2515343">
                  <a:extLst>
                    <a:ext uri="{9D8B030D-6E8A-4147-A177-3AD203B41FA5}">
                      <a16:colId xmlns:a16="http://schemas.microsoft.com/office/drawing/2014/main" val="3049699669"/>
                    </a:ext>
                  </a:extLst>
                </a:gridCol>
                <a:gridCol w="1944376">
                  <a:extLst>
                    <a:ext uri="{9D8B030D-6E8A-4147-A177-3AD203B41FA5}">
                      <a16:colId xmlns:a16="http://schemas.microsoft.com/office/drawing/2014/main" val="2628921759"/>
                    </a:ext>
                  </a:extLst>
                </a:gridCol>
                <a:gridCol w="1944376">
                  <a:extLst>
                    <a:ext uri="{9D8B030D-6E8A-4147-A177-3AD203B41FA5}">
                      <a16:colId xmlns:a16="http://schemas.microsoft.com/office/drawing/2014/main" val="2144887538"/>
                    </a:ext>
                  </a:extLst>
                </a:gridCol>
                <a:gridCol w="1944376">
                  <a:extLst>
                    <a:ext uri="{9D8B030D-6E8A-4147-A177-3AD203B41FA5}">
                      <a16:colId xmlns:a16="http://schemas.microsoft.com/office/drawing/2014/main" val="3987597577"/>
                    </a:ext>
                  </a:extLst>
                </a:gridCol>
              </a:tblGrid>
              <a:tr h="444029">
                <a:tc>
                  <a:txBody>
                    <a:bodyPr/>
                    <a:lstStyle/>
                    <a:p>
                      <a:pPr algn="l" fontAlgn="ctr">
                        <a:spcBef>
                          <a:spcPts val="0"/>
                        </a:spcBef>
                        <a:spcAft>
                          <a:spcPts val="0"/>
                        </a:spcAft>
                      </a:pPr>
                      <a:r>
                        <a:rPr lang="es-ES_tradnl" sz="1400" u="none" strike="noStrike" dirty="0">
                          <a:effectLst/>
                        </a:rPr>
                        <a:t> </a:t>
                      </a:r>
                      <a:endParaRPr lang="es-ES_tradnl" sz="3200" b="0" i="0" u="none" strike="noStrike" dirty="0">
                        <a:effectLst/>
                        <a:latin typeface="Arial" panose="020B0604020202020204" pitchFamily="34" charset="0"/>
                      </a:endParaRPr>
                    </a:p>
                  </a:txBody>
                  <a:tcPr marL="68580" marR="68580" marT="9525" marB="0" anchor="ctr"/>
                </a:tc>
                <a:tc>
                  <a:txBody>
                    <a:bodyPr/>
                    <a:lstStyle/>
                    <a:p>
                      <a:pPr algn="ctr" fontAlgn="ctr">
                        <a:spcBef>
                          <a:spcPts val="0"/>
                        </a:spcBef>
                        <a:spcAft>
                          <a:spcPts val="0"/>
                        </a:spcAft>
                      </a:pPr>
                      <a:r>
                        <a:rPr lang="es-ES_tradnl" sz="1400" u="none" strike="noStrike" dirty="0">
                          <a:effectLst/>
                        </a:rPr>
                        <a:t>Mujer</a:t>
                      </a:r>
                      <a:endParaRPr lang="es-ES_tradnl" sz="3200" b="0" i="0" u="none" strike="noStrike" dirty="0">
                        <a:effectLst/>
                        <a:latin typeface="Arial" panose="020B0604020202020204" pitchFamily="34" charset="0"/>
                      </a:endParaRPr>
                    </a:p>
                  </a:txBody>
                  <a:tcPr marL="68580" marR="68580" marT="9525" marB="0" anchor="ctr"/>
                </a:tc>
                <a:tc>
                  <a:txBody>
                    <a:bodyPr/>
                    <a:lstStyle/>
                    <a:p>
                      <a:pPr algn="ctr" fontAlgn="t">
                        <a:spcBef>
                          <a:spcPts val="0"/>
                        </a:spcBef>
                        <a:spcAft>
                          <a:spcPts val="0"/>
                        </a:spcAft>
                      </a:pPr>
                      <a:r>
                        <a:rPr lang="es-ES_tradnl" sz="1400" u="none" strike="noStrike" dirty="0">
                          <a:effectLst/>
                        </a:rPr>
                        <a:t>Hombre</a:t>
                      </a:r>
                      <a:endParaRPr lang="es-ES_tradnl" sz="3200" b="0" i="0" u="none" strike="noStrike" dirty="0">
                        <a:effectLst/>
                        <a:latin typeface="Arial" panose="020B0604020202020204" pitchFamily="34" charset="0"/>
                      </a:endParaRPr>
                    </a:p>
                  </a:txBody>
                  <a:tcPr marL="9525" marR="9525" marT="9525" marB="0" anchor="ctr"/>
                </a:tc>
                <a:tc>
                  <a:txBody>
                    <a:bodyPr/>
                    <a:lstStyle/>
                    <a:p>
                      <a:pPr algn="ctr" fontAlgn="t">
                        <a:spcBef>
                          <a:spcPts val="0"/>
                        </a:spcBef>
                        <a:spcAft>
                          <a:spcPts val="0"/>
                        </a:spcAft>
                      </a:pPr>
                      <a:r>
                        <a:rPr lang="es-ES_tradnl" sz="1400" u="none" strike="noStrike" dirty="0">
                          <a:effectLst/>
                        </a:rPr>
                        <a:t>Total</a:t>
                      </a:r>
                      <a:endParaRPr lang="es-ES_tradnl" sz="3200" b="0"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3077139883"/>
                  </a:ext>
                </a:extLst>
              </a:tr>
              <a:tr h="641208">
                <a:tc>
                  <a:txBody>
                    <a:bodyPr/>
                    <a:lstStyle/>
                    <a:p>
                      <a:pPr algn="l" fontAlgn="ctr">
                        <a:spcBef>
                          <a:spcPts val="0"/>
                        </a:spcBef>
                        <a:spcAft>
                          <a:spcPts val="0"/>
                        </a:spcAft>
                      </a:pPr>
                      <a:r>
                        <a:rPr lang="es-ES_tradnl" sz="1400" u="none" strike="noStrike">
                          <a:effectLst/>
                        </a:rPr>
                        <a:t>Personas únicas matriculadas</a:t>
                      </a:r>
                      <a:endParaRPr lang="es-ES_tradnl" sz="3200" b="0" i="0" u="none" strike="noStrike">
                        <a:effectLst/>
                        <a:latin typeface="Arial" panose="020B0604020202020204" pitchFamily="34" charset="0"/>
                      </a:endParaRPr>
                    </a:p>
                  </a:txBody>
                  <a:tcPr marL="68580" marR="68580" marT="9525" marB="0" anchor="ctr"/>
                </a:tc>
                <a:tc>
                  <a:txBody>
                    <a:bodyPr/>
                    <a:lstStyle/>
                    <a:p>
                      <a:pPr algn="ctr" fontAlgn="ctr">
                        <a:spcBef>
                          <a:spcPts val="0"/>
                        </a:spcBef>
                        <a:spcAft>
                          <a:spcPts val="0"/>
                        </a:spcAft>
                      </a:pPr>
                      <a:r>
                        <a:rPr lang="es-ES_tradnl" sz="1400" u="none" strike="noStrike" dirty="0">
                          <a:effectLst/>
                        </a:rPr>
                        <a:t>5.576 </a:t>
                      </a:r>
                      <a:endParaRPr lang="es-ES_tradnl" sz="3200" b="0" i="0" u="none" strike="noStrike" dirty="0">
                        <a:effectLst/>
                        <a:latin typeface="Arial" panose="020B0604020202020204" pitchFamily="34" charset="0"/>
                      </a:endParaRPr>
                    </a:p>
                  </a:txBody>
                  <a:tcPr marL="68580" marR="68580" marT="9525" marB="0" anchor="ctr"/>
                </a:tc>
                <a:tc>
                  <a:txBody>
                    <a:bodyPr/>
                    <a:lstStyle/>
                    <a:p>
                      <a:pPr algn="ctr" fontAlgn="t">
                        <a:spcBef>
                          <a:spcPts val="0"/>
                        </a:spcBef>
                        <a:spcAft>
                          <a:spcPts val="0"/>
                        </a:spcAft>
                      </a:pPr>
                      <a:r>
                        <a:rPr lang="es-ES_tradnl" sz="1400" u="none" strike="noStrike" dirty="0">
                          <a:effectLst/>
                        </a:rPr>
                        <a:t>4.649</a:t>
                      </a:r>
                      <a:endParaRPr lang="es-ES_tradnl" sz="3200" b="0" i="0" u="none" strike="noStrike" dirty="0">
                        <a:effectLst/>
                        <a:latin typeface="Arial" panose="020B0604020202020204" pitchFamily="34" charset="0"/>
                      </a:endParaRPr>
                    </a:p>
                  </a:txBody>
                  <a:tcPr marL="9525" marR="9525" marT="9525" marB="0" anchor="ctr"/>
                </a:tc>
                <a:tc>
                  <a:txBody>
                    <a:bodyPr/>
                    <a:lstStyle/>
                    <a:p>
                      <a:pPr algn="ctr" fontAlgn="t">
                        <a:spcBef>
                          <a:spcPts val="0"/>
                        </a:spcBef>
                        <a:spcAft>
                          <a:spcPts val="0"/>
                        </a:spcAft>
                      </a:pPr>
                      <a:r>
                        <a:rPr lang="es-ES_tradnl" sz="1400" u="none" strike="noStrike">
                          <a:effectLst/>
                        </a:rPr>
                        <a:t>10.225</a:t>
                      </a:r>
                      <a:endParaRPr lang="es-ES_tradnl" sz="3200" b="0" i="0" u="none" strike="noStrike">
                        <a:effectLst/>
                        <a:latin typeface="Arial" panose="020B0604020202020204" pitchFamily="34" charset="0"/>
                      </a:endParaRPr>
                    </a:p>
                  </a:txBody>
                  <a:tcPr marL="9525" marR="9525" marT="9525" marB="0" anchor="ctr"/>
                </a:tc>
                <a:extLst>
                  <a:ext uri="{0D108BD9-81ED-4DB2-BD59-A6C34878D82A}">
                    <a16:rowId xmlns:a16="http://schemas.microsoft.com/office/drawing/2014/main" val="600669328"/>
                  </a:ext>
                </a:extLst>
              </a:tr>
              <a:tr h="813969">
                <a:tc>
                  <a:txBody>
                    <a:bodyPr/>
                    <a:lstStyle/>
                    <a:p>
                      <a:pPr algn="l" fontAlgn="ctr">
                        <a:spcBef>
                          <a:spcPts val="0"/>
                        </a:spcBef>
                        <a:spcAft>
                          <a:spcPts val="0"/>
                        </a:spcAft>
                      </a:pPr>
                      <a:r>
                        <a:rPr lang="es-ES" sz="1400" u="none" strike="noStrike" dirty="0">
                          <a:effectLst/>
                        </a:rPr>
                        <a:t>Personas con al menos un curso aprobado</a:t>
                      </a:r>
                      <a:endParaRPr lang="es-ES" sz="3200" b="0" i="0" u="none" strike="noStrike" dirty="0">
                        <a:effectLst/>
                        <a:latin typeface="Arial" panose="020B0604020202020204" pitchFamily="34" charset="0"/>
                      </a:endParaRPr>
                    </a:p>
                  </a:txBody>
                  <a:tcPr marL="68580" marR="68580" marT="9525" marB="0" anchor="ctr"/>
                </a:tc>
                <a:tc>
                  <a:txBody>
                    <a:bodyPr/>
                    <a:lstStyle/>
                    <a:p>
                      <a:pPr algn="ctr" fontAlgn="ctr">
                        <a:spcBef>
                          <a:spcPts val="0"/>
                        </a:spcBef>
                        <a:spcAft>
                          <a:spcPts val="0"/>
                        </a:spcAft>
                      </a:pPr>
                      <a:r>
                        <a:rPr lang="es-ES_tradnl" sz="1400" u="none" strike="noStrike">
                          <a:effectLst/>
                        </a:rPr>
                        <a:t>3.256 </a:t>
                      </a:r>
                      <a:endParaRPr lang="es-ES_tradnl" sz="3200" b="0" i="0" u="none" strike="noStrike">
                        <a:effectLst/>
                        <a:latin typeface="Arial" panose="020B0604020202020204" pitchFamily="34" charset="0"/>
                      </a:endParaRPr>
                    </a:p>
                  </a:txBody>
                  <a:tcPr marL="68580" marR="68580" marT="9525" marB="0" anchor="ctr"/>
                </a:tc>
                <a:tc>
                  <a:txBody>
                    <a:bodyPr/>
                    <a:lstStyle/>
                    <a:p>
                      <a:pPr algn="ctr" fontAlgn="t">
                        <a:spcBef>
                          <a:spcPts val="0"/>
                        </a:spcBef>
                        <a:spcAft>
                          <a:spcPts val="0"/>
                        </a:spcAft>
                      </a:pPr>
                      <a:r>
                        <a:rPr lang="es-ES_tradnl" sz="1400" u="none" strike="noStrike" dirty="0">
                          <a:effectLst/>
                        </a:rPr>
                        <a:t> </a:t>
                      </a:r>
                      <a:endParaRPr lang="es-ES_tradnl" sz="3200" u="none" strike="noStrike" dirty="0">
                        <a:effectLst/>
                      </a:endParaRPr>
                    </a:p>
                    <a:p>
                      <a:pPr algn="ctr" fontAlgn="t">
                        <a:spcBef>
                          <a:spcPts val="0"/>
                        </a:spcBef>
                        <a:spcAft>
                          <a:spcPts val="0"/>
                        </a:spcAft>
                      </a:pPr>
                      <a:r>
                        <a:rPr lang="es-ES_tradnl" sz="1400" u="none" strike="noStrike" dirty="0">
                          <a:effectLst/>
                        </a:rPr>
                        <a:t>2.693</a:t>
                      </a:r>
                      <a:endParaRPr lang="es-ES_tradnl" sz="3200" b="0" i="0" u="none" strike="noStrike" dirty="0">
                        <a:effectLst/>
                        <a:latin typeface="Arial" panose="020B0604020202020204" pitchFamily="34" charset="0"/>
                      </a:endParaRPr>
                    </a:p>
                  </a:txBody>
                  <a:tcPr marL="9525" marR="9525" marT="9525" marB="0" anchor="ctr"/>
                </a:tc>
                <a:tc>
                  <a:txBody>
                    <a:bodyPr/>
                    <a:lstStyle/>
                    <a:p>
                      <a:pPr algn="ctr" fontAlgn="t">
                        <a:spcBef>
                          <a:spcPts val="0"/>
                        </a:spcBef>
                        <a:spcAft>
                          <a:spcPts val="0"/>
                        </a:spcAft>
                      </a:pPr>
                      <a:r>
                        <a:rPr lang="es-ES_tradnl" sz="1400" u="none" strike="noStrike" dirty="0">
                          <a:effectLst/>
                        </a:rPr>
                        <a:t> </a:t>
                      </a:r>
                      <a:endParaRPr lang="es-ES_tradnl" sz="3200" u="none" strike="noStrike" dirty="0">
                        <a:effectLst/>
                      </a:endParaRPr>
                    </a:p>
                    <a:p>
                      <a:pPr algn="ctr" fontAlgn="t">
                        <a:spcBef>
                          <a:spcPts val="0"/>
                        </a:spcBef>
                        <a:spcAft>
                          <a:spcPts val="0"/>
                        </a:spcAft>
                      </a:pPr>
                      <a:r>
                        <a:rPr lang="es-ES_tradnl" sz="1400" u="none" strike="noStrike" dirty="0">
                          <a:effectLst/>
                        </a:rPr>
                        <a:t>5.949</a:t>
                      </a:r>
                      <a:endParaRPr lang="es-ES_tradnl" sz="3200" u="none" strike="noStrike" dirty="0">
                        <a:effectLst/>
                      </a:endParaRPr>
                    </a:p>
                    <a:p>
                      <a:pPr algn="ctr" fontAlgn="t">
                        <a:spcBef>
                          <a:spcPts val="0"/>
                        </a:spcBef>
                        <a:spcAft>
                          <a:spcPts val="0"/>
                        </a:spcAft>
                      </a:pPr>
                      <a:r>
                        <a:rPr lang="es-ES_tradnl" sz="1400" u="none" strike="noStrike" dirty="0">
                          <a:effectLst/>
                        </a:rPr>
                        <a:t> </a:t>
                      </a:r>
                      <a:endParaRPr lang="es-ES_tradnl" sz="3200" b="0"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1999696047"/>
                  </a:ext>
                </a:extLst>
              </a:tr>
              <a:tr h="548183">
                <a:tc>
                  <a:txBody>
                    <a:bodyPr/>
                    <a:lstStyle/>
                    <a:p>
                      <a:pPr algn="l" fontAlgn="ctr">
                        <a:spcBef>
                          <a:spcPts val="0"/>
                        </a:spcBef>
                        <a:spcAft>
                          <a:spcPts val="0"/>
                        </a:spcAft>
                      </a:pPr>
                      <a:r>
                        <a:rPr lang="es-ES_tradnl" sz="1400" u="none" strike="noStrike">
                          <a:effectLst/>
                        </a:rPr>
                        <a:t>Cursos matriculados</a:t>
                      </a:r>
                      <a:endParaRPr lang="es-ES_tradnl" sz="3200" b="0" i="0" u="none" strike="noStrike">
                        <a:effectLst/>
                        <a:latin typeface="Arial" panose="020B0604020202020204" pitchFamily="34" charset="0"/>
                      </a:endParaRPr>
                    </a:p>
                  </a:txBody>
                  <a:tcPr marL="68580" marR="68580" marT="9525" marB="0" anchor="ctr"/>
                </a:tc>
                <a:tc>
                  <a:txBody>
                    <a:bodyPr/>
                    <a:lstStyle/>
                    <a:p>
                      <a:pPr algn="ctr" fontAlgn="ctr">
                        <a:spcBef>
                          <a:spcPts val="0"/>
                        </a:spcBef>
                        <a:spcAft>
                          <a:spcPts val="0"/>
                        </a:spcAft>
                      </a:pPr>
                      <a:r>
                        <a:rPr lang="es-ES_tradnl" sz="1400" u="none" strike="noStrike">
                          <a:effectLst/>
                        </a:rPr>
                        <a:t>20.662 </a:t>
                      </a:r>
                      <a:endParaRPr lang="es-ES_tradnl" sz="3200" b="0" i="0" u="none" strike="noStrike">
                        <a:effectLst/>
                        <a:latin typeface="Arial" panose="020B0604020202020204" pitchFamily="34" charset="0"/>
                      </a:endParaRPr>
                    </a:p>
                  </a:txBody>
                  <a:tcPr marL="68580" marR="68580" marT="9525" marB="0" anchor="ctr"/>
                </a:tc>
                <a:tc>
                  <a:txBody>
                    <a:bodyPr/>
                    <a:lstStyle/>
                    <a:p>
                      <a:pPr algn="ctr" fontAlgn="t">
                        <a:spcBef>
                          <a:spcPts val="0"/>
                        </a:spcBef>
                        <a:spcAft>
                          <a:spcPts val="0"/>
                        </a:spcAft>
                      </a:pPr>
                      <a:r>
                        <a:rPr lang="es-ES_tradnl" sz="1400" u="none" strike="noStrike">
                          <a:effectLst/>
                        </a:rPr>
                        <a:t>17.404</a:t>
                      </a:r>
                      <a:endParaRPr lang="es-ES_tradnl" sz="3200" b="0" i="0" u="none" strike="noStrike">
                        <a:effectLst/>
                        <a:latin typeface="Arial" panose="020B0604020202020204" pitchFamily="34" charset="0"/>
                      </a:endParaRPr>
                    </a:p>
                  </a:txBody>
                  <a:tcPr marL="9525" marR="9525" marT="9525" marB="0" anchor="ctr"/>
                </a:tc>
                <a:tc>
                  <a:txBody>
                    <a:bodyPr/>
                    <a:lstStyle/>
                    <a:p>
                      <a:pPr algn="ctr" fontAlgn="t">
                        <a:spcBef>
                          <a:spcPts val="0"/>
                        </a:spcBef>
                        <a:spcAft>
                          <a:spcPts val="0"/>
                        </a:spcAft>
                      </a:pPr>
                      <a:r>
                        <a:rPr lang="es-ES_tradnl" sz="1400" u="none" strike="noStrike" dirty="0">
                          <a:effectLst/>
                        </a:rPr>
                        <a:t>38.066</a:t>
                      </a:r>
                      <a:endParaRPr lang="es-ES_tradnl" sz="3200" u="none" strike="noStrike" dirty="0">
                        <a:effectLst/>
                      </a:endParaRPr>
                    </a:p>
                    <a:p>
                      <a:pPr algn="ctr" fontAlgn="t">
                        <a:spcBef>
                          <a:spcPts val="0"/>
                        </a:spcBef>
                        <a:spcAft>
                          <a:spcPts val="0"/>
                        </a:spcAft>
                      </a:pPr>
                      <a:r>
                        <a:rPr lang="es-ES_tradnl" sz="1400" u="none" strike="noStrike" dirty="0">
                          <a:effectLst/>
                        </a:rPr>
                        <a:t> </a:t>
                      </a:r>
                      <a:endParaRPr lang="es-ES_tradnl" sz="3200" b="0"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2054743507"/>
                  </a:ext>
                </a:extLst>
              </a:tr>
              <a:tr h="548183">
                <a:tc>
                  <a:txBody>
                    <a:bodyPr/>
                    <a:lstStyle/>
                    <a:p>
                      <a:pPr algn="l" fontAlgn="ctr">
                        <a:spcBef>
                          <a:spcPts val="0"/>
                        </a:spcBef>
                        <a:spcAft>
                          <a:spcPts val="0"/>
                        </a:spcAft>
                      </a:pPr>
                      <a:r>
                        <a:rPr lang="es-ES_tradnl" sz="1400" u="none" strike="noStrike">
                          <a:effectLst/>
                        </a:rPr>
                        <a:t>Cursos aprobados</a:t>
                      </a:r>
                      <a:endParaRPr lang="es-ES_tradnl" sz="3200" b="0" i="0" u="none" strike="noStrike">
                        <a:effectLst/>
                        <a:latin typeface="Arial" panose="020B0604020202020204" pitchFamily="34" charset="0"/>
                      </a:endParaRPr>
                    </a:p>
                  </a:txBody>
                  <a:tcPr marL="68580" marR="68580" marT="9525" marB="0" anchor="ctr"/>
                </a:tc>
                <a:tc>
                  <a:txBody>
                    <a:bodyPr/>
                    <a:lstStyle/>
                    <a:p>
                      <a:pPr algn="ctr" fontAlgn="ctr">
                        <a:spcBef>
                          <a:spcPts val="0"/>
                        </a:spcBef>
                        <a:spcAft>
                          <a:spcPts val="0"/>
                        </a:spcAft>
                      </a:pPr>
                      <a:r>
                        <a:rPr lang="es-ES_tradnl" sz="1400" u="none" strike="noStrike">
                          <a:effectLst/>
                        </a:rPr>
                        <a:t> 14.319 </a:t>
                      </a:r>
                      <a:endParaRPr lang="es-ES_tradnl" sz="3200" b="0" i="0" u="none" strike="noStrike">
                        <a:effectLst/>
                        <a:latin typeface="Arial" panose="020B0604020202020204" pitchFamily="34" charset="0"/>
                      </a:endParaRPr>
                    </a:p>
                  </a:txBody>
                  <a:tcPr marL="68580" marR="68580" marT="9525" marB="0" anchor="ctr"/>
                </a:tc>
                <a:tc>
                  <a:txBody>
                    <a:bodyPr/>
                    <a:lstStyle/>
                    <a:p>
                      <a:pPr algn="ctr" fontAlgn="t">
                        <a:spcBef>
                          <a:spcPts val="0"/>
                        </a:spcBef>
                        <a:spcAft>
                          <a:spcPts val="0"/>
                        </a:spcAft>
                      </a:pPr>
                      <a:r>
                        <a:rPr lang="es-ES_tradnl" sz="1400" u="none" strike="noStrike">
                          <a:effectLst/>
                        </a:rPr>
                        <a:t>12.121</a:t>
                      </a:r>
                      <a:endParaRPr lang="es-ES_tradnl" sz="3200" b="0" i="0" u="none" strike="noStrike">
                        <a:effectLst/>
                        <a:latin typeface="Arial" panose="020B0604020202020204" pitchFamily="34" charset="0"/>
                      </a:endParaRPr>
                    </a:p>
                  </a:txBody>
                  <a:tcPr marL="9525" marR="9525" marT="9525" marB="0" anchor="ctr"/>
                </a:tc>
                <a:tc>
                  <a:txBody>
                    <a:bodyPr/>
                    <a:lstStyle/>
                    <a:p>
                      <a:pPr algn="ctr" fontAlgn="t">
                        <a:spcBef>
                          <a:spcPts val="0"/>
                        </a:spcBef>
                        <a:spcAft>
                          <a:spcPts val="0"/>
                        </a:spcAft>
                      </a:pPr>
                      <a:r>
                        <a:rPr lang="es-ES_tradnl" sz="1400" u="none" strike="noStrike" dirty="0">
                          <a:effectLst/>
                        </a:rPr>
                        <a:t>26.440</a:t>
                      </a:r>
                      <a:endParaRPr lang="es-ES_tradnl" sz="3200" u="none" strike="noStrike" dirty="0">
                        <a:effectLst/>
                      </a:endParaRPr>
                    </a:p>
                    <a:p>
                      <a:pPr algn="ctr" fontAlgn="t">
                        <a:spcBef>
                          <a:spcPts val="0"/>
                        </a:spcBef>
                        <a:spcAft>
                          <a:spcPts val="0"/>
                        </a:spcAft>
                      </a:pPr>
                      <a:r>
                        <a:rPr lang="es-ES_tradnl" sz="1400" u="none" strike="noStrike" dirty="0">
                          <a:effectLst/>
                        </a:rPr>
                        <a:t> </a:t>
                      </a:r>
                      <a:endParaRPr lang="es-ES_tradnl" sz="3200" b="0"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214471288"/>
                  </a:ext>
                </a:extLst>
              </a:tr>
              <a:tr h="400623">
                <a:tc gridSpan="3">
                  <a:txBody>
                    <a:bodyPr/>
                    <a:lstStyle/>
                    <a:p>
                      <a:pPr algn="ctr" fontAlgn="ctr">
                        <a:spcBef>
                          <a:spcPts val="0"/>
                        </a:spcBef>
                        <a:spcAft>
                          <a:spcPts val="0"/>
                        </a:spcAft>
                      </a:pPr>
                      <a:r>
                        <a:rPr lang="es-ES_tradnl" sz="1600" b="1" u="none" strike="noStrike">
                          <a:effectLst/>
                        </a:rPr>
                        <a:t>Tasa neta de aprobación</a:t>
                      </a:r>
                      <a:endParaRPr lang="es-ES_tradnl" sz="3600" b="1" i="0" u="none" strike="noStrike">
                        <a:effectLst/>
                        <a:latin typeface="Arial" panose="020B0604020202020204" pitchFamily="34" charset="0"/>
                      </a:endParaRPr>
                    </a:p>
                  </a:txBody>
                  <a:tcPr marL="68580" marR="68580" marT="9525" marB="0" anchor="ctr"/>
                </a:tc>
                <a:tc hMerge="1">
                  <a:txBody>
                    <a:bodyPr/>
                    <a:lstStyle/>
                    <a:p>
                      <a:endParaRPr lang="es-CR"/>
                    </a:p>
                  </a:txBody>
                  <a:tcPr/>
                </a:tc>
                <a:tc hMerge="1">
                  <a:txBody>
                    <a:bodyPr/>
                    <a:lstStyle/>
                    <a:p>
                      <a:endParaRPr lang="es-CR"/>
                    </a:p>
                  </a:txBody>
                  <a:tcPr/>
                </a:tc>
                <a:tc>
                  <a:txBody>
                    <a:bodyPr/>
                    <a:lstStyle/>
                    <a:p>
                      <a:pPr algn="ctr" fontAlgn="ctr">
                        <a:spcBef>
                          <a:spcPts val="0"/>
                        </a:spcBef>
                        <a:spcAft>
                          <a:spcPts val="0"/>
                        </a:spcAft>
                      </a:pPr>
                      <a:r>
                        <a:rPr lang="es-ES_tradnl" sz="1600" b="1" u="none" strike="noStrike" dirty="0">
                          <a:effectLst/>
                        </a:rPr>
                        <a:t>69.45%</a:t>
                      </a:r>
                      <a:endParaRPr lang="es-ES_tradnl" sz="3600" b="1"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926802016"/>
                  </a:ext>
                </a:extLst>
              </a:tr>
              <a:tr h="334448">
                <a:tc gridSpan="3">
                  <a:txBody>
                    <a:bodyPr/>
                    <a:lstStyle/>
                    <a:p>
                      <a:pPr algn="ctr" fontAlgn="ctr">
                        <a:spcBef>
                          <a:spcPts val="0"/>
                        </a:spcBef>
                        <a:spcAft>
                          <a:spcPts val="0"/>
                        </a:spcAft>
                      </a:pPr>
                      <a:r>
                        <a:rPr lang="es-ES_tradnl" sz="1600" b="1" u="none" strike="noStrike">
                          <a:effectLst/>
                        </a:rPr>
                        <a:t>Tasa neta de inconclusos</a:t>
                      </a:r>
                      <a:endParaRPr lang="es-ES_tradnl" sz="3600" b="1" i="0" u="none" strike="noStrike">
                        <a:effectLst/>
                        <a:latin typeface="Arial" panose="020B0604020202020204" pitchFamily="34" charset="0"/>
                      </a:endParaRPr>
                    </a:p>
                  </a:txBody>
                  <a:tcPr marL="68580" marR="68580" marT="9525" marB="0" anchor="ctr"/>
                </a:tc>
                <a:tc hMerge="1">
                  <a:txBody>
                    <a:bodyPr/>
                    <a:lstStyle/>
                    <a:p>
                      <a:endParaRPr lang="es-CR"/>
                    </a:p>
                  </a:txBody>
                  <a:tcPr/>
                </a:tc>
                <a:tc hMerge="1">
                  <a:txBody>
                    <a:bodyPr/>
                    <a:lstStyle/>
                    <a:p>
                      <a:endParaRPr lang="es-CR"/>
                    </a:p>
                  </a:txBody>
                  <a:tcPr/>
                </a:tc>
                <a:tc>
                  <a:txBody>
                    <a:bodyPr/>
                    <a:lstStyle/>
                    <a:p>
                      <a:pPr algn="ctr" fontAlgn="ctr">
                        <a:spcBef>
                          <a:spcPts val="0"/>
                        </a:spcBef>
                        <a:spcAft>
                          <a:spcPts val="0"/>
                        </a:spcAft>
                      </a:pPr>
                      <a:r>
                        <a:rPr lang="es-ES_tradnl" sz="1600" b="1" u="none" strike="noStrike" dirty="0">
                          <a:effectLst/>
                        </a:rPr>
                        <a:t>30.54%</a:t>
                      </a:r>
                      <a:endParaRPr lang="es-ES_tradnl" sz="3600" b="1" i="0" u="none" strike="noStrike" dirty="0">
                        <a:effectLst/>
                        <a:latin typeface="Arial" panose="020B0604020202020204" pitchFamily="34" charset="0"/>
                      </a:endParaRPr>
                    </a:p>
                  </a:txBody>
                  <a:tcPr marL="9525" marR="9525" marT="9525" marB="0" anchor="ctr"/>
                </a:tc>
                <a:extLst>
                  <a:ext uri="{0D108BD9-81ED-4DB2-BD59-A6C34878D82A}">
                    <a16:rowId xmlns:a16="http://schemas.microsoft.com/office/drawing/2014/main" val="439313738"/>
                  </a:ext>
                </a:extLst>
              </a:tr>
            </a:tbl>
          </a:graphicData>
        </a:graphic>
      </p:graphicFrame>
      <p:sp>
        <p:nvSpPr>
          <p:cNvPr id="5" name="CuadroTexto 4">
            <a:extLst>
              <a:ext uri="{FF2B5EF4-FFF2-40B4-BE49-F238E27FC236}">
                <a16:creationId xmlns:a16="http://schemas.microsoft.com/office/drawing/2014/main" id="{7983560B-039A-450C-8963-EC246BC3361C}"/>
              </a:ext>
            </a:extLst>
          </p:cNvPr>
          <p:cNvSpPr txBox="1"/>
          <p:nvPr/>
        </p:nvSpPr>
        <p:spPr>
          <a:xfrm>
            <a:off x="505437" y="5806615"/>
            <a:ext cx="6094602" cy="215444"/>
          </a:xfrm>
          <a:prstGeom prst="rect">
            <a:avLst/>
          </a:prstGeom>
          <a:noFill/>
        </p:spPr>
        <p:txBody>
          <a:bodyPr wrap="square">
            <a:spAutoFit/>
          </a:bodyPr>
          <a:lstStyle/>
          <a:p>
            <a:pPr marL="899160" indent="449580" algn="l">
              <a:spcAft>
                <a:spcPts val="600"/>
              </a:spcAft>
              <a:tabLst>
                <a:tab pos="220980" algn="l"/>
                <a:tab pos="449580" algn="l"/>
              </a:tabLst>
            </a:pPr>
            <a:r>
              <a:rPr lang="es-ES_tradnl" sz="800" kern="0" dirty="0">
                <a:effectLst/>
                <a:latin typeface="Arial" panose="020B0604020202020204" pitchFamily="34" charset="0"/>
                <a:ea typeface="Times New Roman" panose="02020603050405020304" pitchFamily="18" charset="0"/>
                <a:cs typeface="Times New Roman" panose="02020603050405020304" pitchFamily="18" charset="0"/>
              </a:rPr>
              <a:t>Fuente: Subproceso Gestión de la Capacitación, 2020.</a:t>
            </a:r>
            <a:endParaRPr lang="es-CR" sz="800" kern="0" dirty="0">
              <a:effectLst/>
              <a:latin typeface="Monotype Corsiva" panose="03010101010201010101" pitchFamily="66"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2025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99996" y="1628040"/>
            <a:ext cx="10955470" cy="2511835"/>
          </a:xfrm>
        </p:spPr>
        <p:txBody>
          <a:bodyPr/>
          <a:lstStyle/>
          <a:p>
            <a:br>
              <a:rPr lang="es-ES_tradnl" dirty="0">
                <a:solidFill>
                  <a:schemeClr val="accent2">
                    <a:lumMod val="50000"/>
                  </a:schemeClr>
                </a:solidFill>
              </a:rPr>
            </a:br>
            <a:r>
              <a:rPr lang="es-ES_tradnl" dirty="0">
                <a:solidFill>
                  <a:schemeClr val="accent2">
                    <a:lumMod val="50000"/>
                  </a:schemeClr>
                </a:solidFill>
              </a:rPr>
              <a:t>BECAS INSTITUCIONALES DIVULGADAS</a:t>
            </a:r>
            <a:br>
              <a:rPr lang="es-CR" sz="1800" dirty="0">
                <a:effectLst/>
                <a:latin typeface="Calibri" panose="020F0502020204030204" pitchFamily="34" charset="0"/>
                <a:ea typeface="Calibri" panose="020F0502020204030204" pitchFamily="34" charset="0"/>
                <a:cs typeface="Times New Roman" panose="02020603050405020304" pitchFamily="18" charset="0"/>
              </a:rPr>
            </a:br>
            <a:endParaRPr lang="es-CR" dirty="0">
              <a:solidFill>
                <a:schemeClr val="accent2">
                  <a:lumMod val="50000"/>
                </a:schemeClr>
              </a:solidFill>
            </a:endParaRPr>
          </a:p>
        </p:txBody>
      </p:sp>
    </p:spTree>
    <p:extLst>
      <p:ext uri="{BB962C8B-B14F-4D97-AF65-F5344CB8AC3E}">
        <p14:creationId xmlns:p14="http://schemas.microsoft.com/office/powerpoint/2010/main" val="876692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625A8EC-C3F8-42DB-B1E9-665B244CE60B}"/>
              </a:ext>
            </a:extLst>
          </p:cNvPr>
          <p:cNvSpPr txBox="1"/>
          <p:nvPr/>
        </p:nvSpPr>
        <p:spPr>
          <a:xfrm>
            <a:off x="0" y="3325562"/>
            <a:ext cx="4001549" cy="1426031"/>
          </a:xfrm>
          <a:prstGeom prst="rect">
            <a:avLst/>
          </a:prstGeom>
          <a:noFill/>
        </p:spPr>
        <p:txBody>
          <a:bodyPr wrap="square">
            <a:spAutoFit/>
          </a:bodyPr>
          <a:lstStyle/>
          <a:p>
            <a:pPr algn="ctr"/>
            <a:r>
              <a:rPr lang="es-ES_tradnl" sz="1100" b="1" dirty="0">
                <a:effectLst/>
                <a:latin typeface="Arial" panose="020B0604020202020204" pitchFamily="34" charset="0"/>
                <a:ea typeface="Calibri" panose="020F0502020204030204" pitchFamily="34" charset="0"/>
                <a:cs typeface="Times New Roman" panose="02020603050405020304" pitchFamily="18" charset="0"/>
              </a:rPr>
              <a:t>Cuadro </a:t>
            </a:r>
            <a:r>
              <a:rPr lang="es-ES_tradnl" sz="1100" b="1" dirty="0" err="1">
                <a:effectLst/>
                <a:latin typeface="Arial" panose="020B0604020202020204" pitchFamily="34" charset="0"/>
                <a:ea typeface="Calibri" panose="020F0502020204030204" pitchFamily="34" charset="0"/>
                <a:cs typeface="Times New Roman" panose="02020603050405020304" pitchFamily="18" charset="0"/>
              </a:rPr>
              <a:t>N°</a:t>
            </a:r>
            <a:r>
              <a:rPr lang="es-ES_tradnl" sz="1100" b="1" dirty="0">
                <a:effectLst/>
                <a:latin typeface="Arial" panose="020B0604020202020204" pitchFamily="34" charset="0"/>
                <a:ea typeface="Calibri" panose="020F0502020204030204" pitchFamily="34" charset="0"/>
                <a:cs typeface="Times New Roman" panose="02020603050405020304" pitchFamily="18" charset="0"/>
              </a:rPr>
              <a:t> 5</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ctr">
              <a:spcBef>
                <a:spcPts val="200"/>
              </a:spcBef>
            </a:pPr>
            <a:r>
              <a:rPr lang="es-ES" dirty="0">
                <a:effectLst/>
                <a:latin typeface="Arial" panose="020B0604020202020204" pitchFamily="34" charset="0"/>
                <a:ea typeface="Calibri" panose="020F0502020204030204" pitchFamily="34" charset="0"/>
                <a:cs typeface="Times New Roman" panose="02020603050405020304" pitchFamily="18" charset="0"/>
              </a:rPr>
              <a:t>Programa presupuestario según la subpartida monto aprobado, monto ejecutado y en cada caso, monto cedido.</a:t>
            </a:r>
            <a:r>
              <a:rPr lang="es-CR" sz="2000" dirty="0">
                <a:latin typeface="Calibri Light" panose="020F0302020204030204" pitchFamily="34" charset="0"/>
                <a:ea typeface="Calibri" panose="020F0502020204030204" pitchFamily="34" charset="0"/>
                <a:cs typeface="Times New Roman" panose="02020603050405020304" pitchFamily="18" charset="0"/>
              </a:rPr>
              <a:t> </a:t>
            </a:r>
            <a:r>
              <a:rPr lang="es-ES" dirty="0">
                <a:effectLst/>
                <a:latin typeface="Arial" panose="020B0604020202020204" pitchFamily="34" charset="0"/>
                <a:ea typeface="Calibri" panose="020F0502020204030204" pitchFamily="34" charset="0"/>
                <a:cs typeface="Times New Roman" panose="02020603050405020304" pitchFamily="18" charset="0"/>
              </a:rPr>
              <a:t>Año 2020</a:t>
            </a:r>
            <a:endParaRPr lang="es-CR"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a 2">
            <a:extLst>
              <a:ext uri="{FF2B5EF4-FFF2-40B4-BE49-F238E27FC236}">
                <a16:creationId xmlns:a16="http://schemas.microsoft.com/office/drawing/2014/main" id="{C75C3D79-38DD-4082-AC3C-9129465EE0BB}"/>
              </a:ext>
            </a:extLst>
          </p:cNvPr>
          <p:cNvGraphicFramePr/>
          <p:nvPr>
            <p:extLst>
              <p:ext uri="{D42A27DB-BD31-4B8C-83A1-F6EECF244321}">
                <p14:modId xmlns:p14="http://schemas.microsoft.com/office/powerpoint/2010/main" val="3028277196"/>
              </p:ext>
            </p:extLst>
          </p:nvPr>
        </p:nvGraphicFramePr>
        <p:xfrm>
          <a:off x="4353886" y="872791"/>
          <a:ext cx="7373923" cy="5477675"/>
        </p:xfrm>
        <a:graphic>
          <a:graphicData uri="http://schemas.openxmlformats.org/drawingml/2006/table">
            <a:tbl>
              <a:tblPr firstRow="1" firstCol="1" bandRow="1">
                <a:tableStyleId>{F5AB1C69-6EDB-4FF4-983F-18BD219EF322}</a:tableStyleId>
              </a:tblPr>
              <a:tblGrid>
                <a:gridCol w="1879276">
                  <a:extLst>
                    <a:ext uri="{9D8B030D-6E8A-4147-A177-3AD203B41FA5}">
                      <a16:colId xmlns:a16="http://schemas.microsoft.com/office/drawing/2014/main" val="2600987007"/>
                    </a:ext>
                  </a:extLst>
                </a:gridCol>
                <a:gridCol w="1431830">
                  <a:extLst>
                    <a:ext uri="{9D8B030D-6E8A-4147-A177-3AD203B41FA5}">
                      <a16:colId xmlns:a16="http://schemas.microsoft.com/office/drawing/2014/main" val="4207020546"/>
                    </a:ext>
                  </a:extLst>
                </a:gridCol>
                <a:gridCol w="1431830">
                  <a:extLst>
                    <a:ext uri="{9D8B030D-6E8A-4147-A177-3AD203B41FA5}">
                      <a16:colId xmlns:a16="http://schemas.microsoft.com/office/drawing/2014/main" val="3855319075"/>
                    </a:ext>
                  </a:extLst>
                </a:gridCol>
                <a:gridCol w="1431830">
                  <a:extLst>
                    <a:ext uri="{9D8B030D-6E8A-4147-A177-3AD203B41FA5}">
                      <a16:colId xmlns:a16="http://schemas.microsoft.com/office/drawing/2014/main" val="2812322874"/>
                    </a:ext>
                  </a:extLst>
                </a:gridCol>
                <a:gridCol w="1199157">
                  <a:extLst>
                    <a:ext uri="{9D8B030D-6E8A-4147-A177-3AD203B41FA5}">
                      <a16:colId xmlns:a16="http://schemas.microsoft.com/office/drawing/2014/main" val="2682812415"/>
                    </a:ext>
                  </a:extLst>
                </a:gridCol>
              </a:tblGrid>
              <a:tr h="641550">
                <a:tc>
                  <a:txBody>
                    <a:bodyPr/>
                    <a:lstStyle/>
                    <a:p>
                      <a:pPr algn="l" fontAlgn="ctr">
                        <a:spcBef>
                          <a:spcPts val="0"/>
                        </a:spcBef>
                        <a:spcAft>
                          <a:spcPts val="0"/>
                        </a:spcAft>
                      </a:pPr>
                      <a:r>
                        <a:rPr lang="es-CR" sz="1050" u="none" strike="noStrike" dirty="0">
                          <a:effectLst/>
                        </a:rPr>
                        <a:t>Programa presupuestario </a:t>
                      </a:r>
                      <a:endParaRPr lang="es-CR" sz="2400" b="0" i="0" u="none" strike="noStrike" dirty="0">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Subpartida</a:t>
                      </a:r>
                      <a:endParaRPr lang="es-CR"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dirty="0">
                          <a:effectLst/>
                        </a:rPr>
                        <a:t>Monto aprobado </a:t>
                      </a:r>
                      <a:endParaRPr lang="es-CR" sz="2400" b="0" i="0" u="none" strike="noStrike" dirty="0">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Monto ejecutado</a:t>
                      </a:r>
                      <a:endParaRPr lang="es-CR"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Monto cedido </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3685079692"/>
                  </a:ext>
                </a:extLst>
              </a:tr>
              <a:tr h="223507">
                <a:tc rowSpan="3">
                  <a:txBody>
                    <a:bodyPr/>
                    <a:lstStyle/>
                    <a:p>
                      <a:pPr algn="l" fontAlgn="ctr">
                        <a:spcBef>
                          <a:spcPts val="0"/>
                        </a:spcBef>
                        <a:spcAft>
                          <a:spcPts val="0"/>
                        </a:spcAft>
                      </a:pPr>
                      <a:r>
                        <a:rPr lang="es-CR" sz="1050" u="none" strike="noStrike">
                          <a:effectLst/>
                        </a:rPr>
                        <a:t>926 (Dirección y Administración)</a:t>
                      </a:r>
                      <a:endParaRPr lang="es-CR"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00105</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81 638 212,29</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29 944 025,67</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51 694 186,62</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3730436453"/>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10701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31 567 965,00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31 567 965,00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0,00</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2363952711"/>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60201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15 106 102,50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5 819 700,00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9 286 402,50</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3226736872"/>
                  </a:ext>
                </a:extLst>
              </a:tr>
              <a:tr h="115504">
                <a:tc gridSpan="5">
                  <a:txBody>
                    <a:bodyPr/>
                    <a:lstStyle/>
                    <a:p>
                      <a:pPr algn="l" fontAlgn="ctr">
                        <a:spcBef>
                          <a:spcPts val="0"/>
                        </a:spcBef>
                        <a:spcAft>
                          <a:spcPts val="0"/>
                        </a:spcAft>
                      </a:pPr>
                      <a:endParaRPr lang="es-CR" sz="600" b="0" i="0" u="none" strike="noStrike" dirty="0">
                        <a:effectLst/>
                        <a:latin typeface="Arial" panose="020B0604020202020204" pitchFamily="34" charset="0"/>
                      </a:endParaRPr>
                    </a:p>
                  </a:txBody>
                  <a:tcPr marL="35007" marR="35007" marT="7502" marB="0" anchor="ct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3329271995"/>
                  </a:ext>
                </a:extLst>
              </a:tr>
              <a:tr h="370029">
                <a:tc rowSpan="3">
                  <a:txBody>
                    <a:bodyPr/>
                    <a:lstStyle/>
                    <a:p>
                      <a:pPr algn="l" fontAlgn="ctr">
                        <a:spcBef>
                          <a:spcPts val="0"/>
                        </a:spcBef>
                        <a:spcAft>
                          <a:spcPts val="0"/>
                        </a:spcAft>
                      </a:pPr>
                      <a:r>
                        <a:rPr lang="es-CR" sz="1050" u="none" strike="noStrike">
                          <a:effectLst/>
                        </a:rPr>
                        <a:t>927 (Judicatura)</a:t>
                      </a:r>
                      <a:endParaRPr lang="es-CR"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00105</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501 186 874,93</a:t>
                      </a:r>
                      <a:endParaRPr lang="es-CR" sz="2400" b="0" i="0" u="none" strike="noStrike" dirty="0">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367 938 220,36</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133 248 654,57</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3335473355"/>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10701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17 750 430,72</a:t>
                      </a:r>
                      <a:endParaRPr lang="es-CR" sz="2400" b="0" i="0" u="none" strike="noStrike" dirty="0">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9 903 988,92</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7 846 441,80</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164132114"/>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60201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16 784 018,06</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10 824 590,00</a:t>
                      </a:r>
                      <a:endParaRPr lang="es-CR" sz="2400" b="0" i="0" u="none" strike="noStrike" dirty="0">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5 959 428,06</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2960998930"/>
                  </a:ext>
                </a:extLst>
              </a:tr>
              <a:tr h="115504">
                <a:tc gridSpan="5">
                  <a:txBody>
                    <a:bodyPr/>
                    <a:lstStyle/>
                    <a:p>
                      <a:pPr algn="l" fontAlgn="ctr">
                        <a:spcBef>
                          <a:spcPts val="0"/>
                        </a:spcBef>
                        <a:spcAft>
                          <a:spcPts val="0"/>
                        </a:spcAft>
                      </a:pPr>
                      <a:endParaRPr lang="es-CR" sz="600" b="0" i="0" u="none" strike="noStrike" dirty="0">
                        <a:effectLst/>
                        <a:latin typeface="Arial" panose="020B0604020202020204" pitchFamily="34" charset="0"/>
                      </a:endParaRPr>
                    </a:p>
                  </a:txBody>
                  <a:tcPr marL="35007" marR="35007" marT="7502" marB="0" anchor="ct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2252407755"/>
                  </a:ext>
                </a:extLst>
              </a:tr>
              <a:tr h="223507">
                <a:tc rowSpan="3">
                  <a:txBody>
                    <a:bodyPr/>
                    <a:lstStyle/>
                    <a:p>
                      <a:pPr algn="l" fontAlgn="ctr">
                        <a:spcBef>
                          <a:spcPts val="0"/>
                        </a:spcBef>
                        <a:spcAft>
                          <a:spcPts val="0"/>
                        </a:spcAft>
                      </a:pPr>
                      <a:r>
                        <a:rPr lang="es-ES" sz="1050" u="none" strike="noStrike">
                          <a:effectLst/>
                        </a:rPr>
                        <a:t>928 (Organismo de Investigación Judicial)</a:t>
                      </a:r>
                      <a:endParaRPr lang="es-ES"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00105</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4 035 664,65</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0,00</a:t>
                      </a:r>
                      <a:endParaRPr lang="es-CR" sz="2400" b="0" i="0" u="none" strike="noStrike" dirty="0">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4 035 664,65</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3052667527"/>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10701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1 286 940,00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1 286 940,00</a:t>
                      </a:r>
                      <a:endParaRPr lang="es-CR" sz="2400" b="0" i="0" u="none" strike="noStrike" dirty="0">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0,00</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1096035525"/>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60201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11 519 982,00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4 699 200,00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6 820 782,00</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533481135"/>
                  </a:ext>
                </a:extLst>
              </a:tr>
              <a:tr h="133295">
                <a:tc gridSpan="5">
                  <a:txBody>
                    <a:bodyPr/>
                    <a:lstStyle/>
                    <a:p>
                      <a:pPr algn="l" fontAlgn="ctr">
                        <a:spcBef>
                          <a:spcPts val="0"/>
                        </a:spcBef>
                        <a:spcAft>
                          <a:spcPts val="0"/>
                        </a:spcAft>
                      </a:pPr>
                      <a:endParaRPr lang="es-CR" sz="700" b="0" i="0" u="none" strike="noStrike" dirty="0">
                        <a:effectLst/>
                        <a:latin typeface="Arial" panose="020B0604020202020204" pitchFamily="34" charset="0"/>
                      </a:endParaRPr>
                    </a:p>
                  </a:txBody>
                  <a:tcPr marL="35007" marR="35007" marT="7502" marB="0" anchor="ct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3761200176"/>
                  </a:ext>
                </a:extLst>
              </a:tr>
              <a:tr h="223507">
                <a:tc rowSpan="3">
                  <a:txBody>
                    <a:bodyPr/>
                    <a:lstStyle/>
                    <a:p>
                      <a:pPr algn="l" fontAlgn="ctr">
                        <a:spcBef>
                          <a:spcPts val="0"/>
                        </a:spcBef>
                        <a:spcAft>
                          <a:spcPts val="0"/>
                        </a:spcAft>
                      </a:pPr>
                      <a:r>
                        <a:rPr lang="es-CR" sz="1050" u="none" strike="noStrike">
                          <a:effectLst/>
                        </a:rPr>
                        <a:t>929 (Ministerio Público)</a:t>
                      </a:r>
                      <a:endParaRPr lang="es-CR"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00105</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148 318 338,51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120 936 468,27</a:t>
                      </a:r>
                      <a:endParaRPr lang="es-CR" sz="2400" b="0" i="0" u="none" strike="noStrike" dirty="0">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27 381 870,24</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2814467897"/>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10701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5 916 810,24</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2 444 407,56</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3 472 402,68</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4293839969"/>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60201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11 994 348,06</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6 123 649,03</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5 870 699,03</a:t>
                      </a:r>
                      <a:endParaRPr lang="es-CR" sz="2400" b="0" i="0" u="none" strike="noStrike" dirty="0">
                        <a:effectLst/>
                        <a:latin typeface="Arial" panose="020B0604020202020204" pitchFamily="34" charset="0"/>
                      </a:endParaRPr>
                    </a:p>
                  </a:txBody>
                  <a:tcPr marL="35007" marR="35007" marT="7502" marB="0" anchor="ctr"/>
                </a:tc>
                <a:extLst>
                  <a:ext uri="{0D108BD9-81ED-4DB2-BD59-A6C34878D82A}">
                    <a16:rowId xmlns:a16="http://schemas.microsoft.com/office/drawing/2014/main" val="2494508691"/>
                  </a:ext>
                </a:extLst>
              </a:tr>
              <a:tr h="151087">
                <a:tc gridSpan="5">
                  <a:txBody>
                    <a:bodyPr/>
                    <a:lstStyle/>
                    <a:p>
                      <a:pPr algn="l" fontAlgn="ctr">
                        <a:spcBef>
                          <a:spcPts val="0"/>
                        </a:spcBef>
                        <a:spcAft>
                          <a:spcPts val="0"/>
                        </a:spcAft>
                      </a:pPr>
                      <a:endParaRPr lang="es-CR" sz="800" b="0" i="0" u="none" strike="noStrike" dirty="0">
                        <a:effectLst/>
                        <a:latin typeface="Arial" panose="020B0604020202020204" pitchFamily="34" charset="0"/>
                      </a:endParaRPr>
                    </a:p>
                  </a:txBody>
                  <a:tcPr marL="35007" marR="35007" marT="7502" marB="0" anchor="ct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456711341"/>
                  </a:ext>
                </a:extLst>
              </a:tr>
              <a:tr h="223507">
                <a:tc rowSpan="3">
                  <a:txBody>
                    <a:bodyPr/>
                    <a:lstStyle/>
                    <a:p>
                      <a:pPr algn="l" fontAlgn="ctr">
                        <a:spcBef>
                          <a:spcPts val="0"/>
                        </a:spcBef>
                        <a:spcAft>
                          <a:spcPts val="0"/>
                        </a:spcAft>
                      </a:pPr>
                      <a:r>
                        <a:rPr lang="es-CR" sz="1050" u="none" strike="noStrike">
                          <a:effectLst/>
                        </a:rPr>
                        <a:t>930 (Defensa Pública)</a:t>
                      </a:r>
                      <a:endParaRPr lang="es-CR"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00105</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105 715 714,88</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92 220 091,70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13 495 623,18</a:t>
                      </a:r>
                      <a:endParaRPr lang="es-CR" sz="2400" b="0" i="0" u="none" strike="noStrike" dirty="0">
                        <a:effectLst/>
                        <a:latin typeface="Arial" panose="020B0604020202020204" pitchFamily="34" charset="0"/>
                      </a:endParaRPr>
                    </a:p>
                  </a:txBody>
                  <a:tcPr marL="35007" marR="35007" marT="7502" marB="0" anchor="ctr"/>
                </a:tc>
                <a:extLst>
                  <a:ext uri="{0D108BD9-81ED-4DB2-BD59-A6C34878D82A}">
                    <a16:rowId xmlns:a16="http://schemas.microsoft.com/office/drawing/2014/main" val="1183053530"/>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10701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1 286 940,00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1 286 940,00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0,00</a:t>
                      </a:r>
                      <a:endParaRPr lang="es-CR" sz="2400" b="0" i="0" u="none" strike="noStrike" dirty="0">
                        <a:effectLst/>
                        <a:latin typeface="Arial" panose="020B0604020202020204" pitchFamily="34" charset="0"/>
                      </a:endParaRPr>
                    </a:p>
                  </a:txBody>
                  <a:tcPr marL="35007" marR="35007" marT="7502" marB="0" anchor="ctr"/>
                </a:tc>
                <a:extLst>
                  <a:ext uri="{0D108BD9-81ED-4DB2-BD59-A6C34878D82A}">
                    <a16:rowId xmlns:a16="http://schemas.microsoft.com/office/drawing/2014/main" val="4112550308"/>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60201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20 451 240,00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13 225 620,00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6 100 620,00</a:t>
                      </a:r>
                      <a:endParaRPr lang="es-CR" sz="2400" b="0" i="0" u="none" strike="noStrike">
                        <a:effectLst/>
                        <a:latin typeface="Arial" panose="020B0604020202020204" pitchFamily="34" charset="0"/>
                      </a:endParaRPr>
                    </a:p>
                  </a:txBody>
                  <a:tcPr marL="35007" marR="35007" marT="7502" marB="0" anchor="ctr"/>
                </a:tc>
                <a:extLst>
                  <a:ext uri="{0D108BD9-81ED-4DB2-BD59-A6C34878D82A}">
                    <a16:rowId xmlns:a16="http://schemas.microsoft.com/office/drawing/2014/main" val="1847677883"/>
                  </a:ext>
                </a:extLst>
              </a:tr>
              <a:tr h="151087">
                <a:tc gridSpan="5">
                  <a:txBody>
                    <a:bodyPr/>
                    <a:lstStyle/>
                    <a:p>
                      <a:pPr algn="l" fontAlgn="ctr">
                        <a:spcBef>
                          <a:spcPts val="0"/>
                        </a:spcBef>
                        <a:spcAft>
                          <a:spcPts val="0"/>
                        </a:spcAft>
                      </a:pPr>
                      <a:endParaRPr lang="es-CR" sz="800" b="0" i="0" u="none" strike="noStrike" dirty="0">
                        <a:effectLst/>
                        <a:latin typeface="Arial" panose="020B0604020202020204" pitchFamily="34" charset="0"/>
                      </a:endParaRPr>
                    </a:p>
                  </a:txBody>
                  <a:tcPr marL="35007" marR="35007" marT="7502" marB="0" anchor="ct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386911884"/>
                  </a:ext>
                </a:extLst>
              </a:tr>
              <a:tr h="223507">
                <a:tc rowSpan="3">
                  <a:txBody>
                    <a:bodyPr/>
                    <a:lstStyle/>
                    <a:p>
                      <a:pPr algn="l" fontAlgn="ctr">
                        <a:spcBef>
                          <a:spcPts val="0"/>
                        </a:spcBef>
                        <a:spcAft>
                          <a:spcPts val="0"/>
                        </a:spcAft>
                      </a:pPr>
                      <a:r>
                        <a:rPr lang="es-CR" sz="1050" u="none" strike="noStrike">
                          <a:effectLst/>
                        </a:rPr>
                        <a:t>950 (OAPVD)</a:t>
                      </a:r>
                      <a:endParaRPr lang="es-CR" sz="2400" b="0" i="0" u="none" strike="noStrike">
                        <a:effectLst/>
                        <a:latin typeface="Arial" panose="020B0604020202020204" pitchFamily="34" charset="0"/>
                      </a:endParaRPr>
                    </a:p>
                  </a:txBody>
                  <a:tcPr marL="35007" marR="35007" marT="7502" marB="0" anchor="ctr"/>
                </a:tc>
                <a:tc>
                  <a:txBody>
                    <a:bodyPr/>
                    <a:lstStyle/>
                    <a:p>
                      <a:pPr algn="ctr" fontAlgn="ctr">
                        <a:spcBef>
                          <a:spcPts val="0"/>
                        </a:spcBef>
                        <a:spcAft>
                          <a:spcPts val="0"/>
                        </a:spcAft>
                      </a:pPr>
                      <a:r>
                        <a:rPr lang="es-CR" sz="1050" u="none" strike="noStrike">
                          <a:effectLst/>
                        </a:rPr>
                        <a:t>00105</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2 529 073,56</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0,00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2 529 073,56</a:t>
                      </a:r>
                      <a:endParaRPr lang="es-CR" sz="2400" b="0" i="0" u="none" strike="noStrike" dirty="0">
                        <a:effectLst/>
                        <a:latin typeface="Arial" panose="020B0604020202020204" pitchFamily="34" charset="0"/>
                      </a:endParaRPr>
                    </a:p>
                  </a:txBody>
                  <a:tcPr marL="35007" marR="35007" marT="7502" marB="0" anchor="ctr"/>
                </a:tc>
                <a:extLst>
                  <a:ext uri="{0D108BD9-81ED-4DB2-BD59-A6C34878D82A}">
                    <a16:rowId xmlns:a16="http://schemas.microsoft.com/office/drawing/2014/main" val="1053836322"/>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10701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1 529 552,00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1 529 552,00</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0,00</a:t>
                      </a:r>
                      <a:endParaRPr lang="es-CR" sz="2400" b="0" i="0" u="none" strike="noStrike" dirty="0">
                        <a:effectLst/>
                        <a:latin typeface="Arial" panose="020B0604020202020204" pitchFamily="34" charset="0"/>
                      </a:endParaRPr>
                    </a:p>
                  </a:txBody>
                  <a:tcPr marL="35007" marR="35007" marT="7502" marB="0" anchor="ctr"/>
                </a:tc>
                <a:extLst>
                  <a:ext uri="{0D108BD9-81ED-4DB2-BD59-A6C34878D82A}">
                    <a16:rowId xmlns:a16="http://schemas.microsoft.com/office/drawing/2014/main" val="3961110757"/>
                  </a:ext>
                </a:extLst>
              </a:tr>
              <a:tr h="223507">
                <a:tc vMerge="1">
                  <a:txBody>
                    <a:bodyPr/>
                    <a:lstStyle/>
                    <a:p>
                      <a:endParaRPr lang="es-CR"/>
                    </a:p>
                  </a:txBody>
                  <a:tcPr/>
                </a:tc>
                <a:tc>
                  <a:txBody>
                    <a:bodyPr/>
                    <a:lstStyle/>
                    <a:p>
                      <a:pPr algn="ctr" fontAlgn="ctr">
                        <a:spcBef>
                          <a:spcPts val="0"/>
                        </a:spcBef>
                        <a:spcAft>
                          <a:spcPts val="0"/>
                        </a:spcAft>
                      </a:pPr>
                      <a:r>
                        <a:rPr lang="es-CR" sz="1050" u="none" strike="noStrike">
                          <a:effectLst/>
                        </a:rPr>
                        <a:t>60201</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a:effectLst/>
                        </a:rPr>
                        <a:t>6 613 307,32</a:t>
                      </a:r>
                      <a:endParaRPr lang="es-CR" sz="2400" b="0" i="0" u="none" strike="noStrike">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6 613 307,32</a:t>
                      </a:r>
                      <a:endParaRPr lang="es-CR" sz="2400" b="0" i="0" u="none" strike="noStrike" dirty="0">
                        <a:effectLst/>
                        <a:latin typeface="Arial" panose="020B0604020202020204" pitchFamily="34" charset="0"/>
                      </a:endParaRPr>
                    </a:p>
                  </a:txBody>
                  <a:tcPr marL="35007" marR="35007" marT="7502" marB="0" anchor="ctr"/>
                </a:tc>
                <a:tc>
                  <a:txBody>
                    <a:bodyPr/>
                    <a:lstStyle/>
                    <a:p>
                      <a:pPr algn="r" fontAlgn="ctr">
                        <a:spcBef>
                          <a:spcPts val="0"/>
                        </a:spcBef>
                        <a:spcAft>
                          <a:spcPts val="0"/>
                        </a:spcAft>
                      </a:pPr>
                      <a:r>
                        <a:rPr lang="es-CR" sz="1050" u="none" strike="noStrike" dirty="0">
                          <a:effectLst/>
                        </a:rPr>
                        <a:t>0,00</a:t>
                      </a:r>
                      <a:endParaRPr lang="es-CR" sz="2400" b="0" i="0" u="none" strike="noStrike" dirty="0">
                        <a:effectLst/>
                        <a:latin typeface="Arial" panose="020B0604020202020204" pitchFamily="34" charset="0"/>
                      </a:endParaRPr>
                    </a:p>
                  </a:txBody>
                  <a:tcPr marL="35007" marR="35007" marT="7502" marB="0" anchor="ctr"/>
                </a:tc>
                <a:extLst>
                  <a:ext uri="{0D108BD9-81ED-4DB2-BD59-A6C34878D82A}">
                    <a16:rowId xmlns:a16="http://schemas.microsoft.com/office/drawing/2014/main" val="1488013795"/>
                  </a:ext>
                </a:extLst>
              </a:tr>
            </a:tbl>
          </a:graphicData>
        </a:graphic>
      </p:graphicFrame>
      <p:sp>
        <p:nvSpPr>
          <p:cNvPr id="6" name="CuadroTexto 5">
            <a:extLst>
              <a:ext uri="{FF2B5EF4-FFF2-40B4-BE49-F238E27FC236}">
                <a16:creationId xmlns:a16="http://schemas.microsoft.com/office/drawing/2014/main" id="{B936A440-1A28-4F06-9D9B-9E29153E52E2}"/>
              </a:ext>
            </a:extLst>
          </p:cNvPr>
          <p:cNvSpPr txBox="1"/>
          <p:nvPr/>
        </p:nvSpPr>
        <p:spPr>
          <a:xfrm>
            <a:off x="3416416" y="6413194"/>
            <a:ext cx="6094602" cy="215444"/>
          </a:xfrm>
          <a:prstGeom prst="rect">
            <a:avLst/>
          </a:prstGeom>
          <a:noFill/>
        </p:spPr>
        <p:txBody>
          <a:bodyPr wrap="square">
            <a:spAutoFit/>
          </a:bodyPr>
          <a:lstStyle/>
          <a:p>
            <a:pPr marL="449580" indent="449580"/>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2020.</a:t>
            </a:r>
            <a:endParaRPr lang="es-CR"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Marcador de texto 2">
            <a:extLst>
              <a:ext uri="{FF2B5EF4-FFF2-40B4-BE49-F238E27FC236}">
                <a16:creationId xmlns:a16="http://schemas.microsoft.com/office/drawing/2014/main" id="{CAF41D7F-37A4-44C3-A780-B19CD0889A2C}"/>
              </a:ext>
            </a:extLst>
          </p:cNvPr>
          <p:cNvSpPr txBox="1">
            <a:spLocks/>
          </p:cNvSpPr>
          <p:nvPr/>
        </p:nvSpPr>
        <p:spPr>
          <a:xfrm>
            <a:off x="548808" y="2106362"/>
            <a:ext cx="3452741" cy="1219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None/>
            </a:pPr>
            <a:r>
              <a:rPr lang="es-ES_tradnl" sz="1800" b="1" dirty="0">
                <a:latin typeface="Arial" panose="020B0604020202020204" pitchFamily="34" charset="0"/>
                <a:ea typeface="Calibri" panose="020F0502020204030204" pitchFamily="34" charset="0"/>
                <a:cs typeface="Times New Roman" panose="02020603050405020304" pitchFamily="18" charset="0"/>
              </a:rPr>
              <a:t>Ejecución Presupuestaria</a:t>
            </a:r>
          </a:p>
          <a:p>
            <a:pPr marL="0" indent="0" algn="ctr">
              <a:buNone/>
            </a:pPr>
            <a:r>
              <a:rPr lang="es-ES_tradnl" sz="1800" b="1" dirty="0">
                <a:latin typeface="Arial" panose="020B0604020202020204" pitchFamily="34" charset="0"/>
                <a:ea typeface="Calibri" panose="020F0502020204030204" pitchFamily="34" charset="0"/>
                <a:cs typeface="Times New Roman" panose="02020603050405020304" pitchFamily="18" charset="0"/>
              </a:rPr>
              <a:t>Becas 2020</a:t>
            </a:r>
            <a:endParaRPr lang="es-CR"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3329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DDDC76D-4DE4-4A28-9E95-233BB1771CAD}"/>
              </a:ext>
            </a:extLst>
          </p:cNvPr>
          <p:cNvSpPr txBox="1"/>
          <p:nvPr/>
        </p:nvSpPr>
        <p:spPr>
          <a:xfrm>
            <a:off x="3050725" y="1616382"/>
            <a:ext cx="5939446" cy="923330"/>
          </a:xfrm>
          <a:prstGeom prst="rect">
            <a:avLst/>
          </a:prstGeom>
          <a:noFill/>
        </p:spPr>
        <p:txBody>
          <a:bodyPr wrap="none" rtlCol="0">
            <a:spAutoFit/>
          </a:bodyPr>
          <a:lstStyle/>
          <a:p>
            <a:r>
              <a:rPr lang="es-ES_tradnl" sz="1800" dirty="0">
                <a:solidFill>
                  <a:srgbClr val="000000"/>
                </a:solidFill>
                <a:effectLst/>
                <a:latin typeface="+mj-lt"/>
                <a:ea typeface="Calibri" panose="020F0502020204030204" pitchFamily="34" charset="0"/>
                <a:cs typeface="Times New Roman" panose="02020603050405020304" pitchFamily="18" charset="0"/>
              </a:rPr>
              <a:t>Se realizó la promoción y gestión de 15 actividades</a:t>
            </a:r>
          </a:p>
          <a:p>
            <a:r>
              <a:rPr lang="es-ES_tradnl" sz="1800" dirty="0">
                <a:solidFill>
                  <a:srgbClr val="000000"/>
                </a:solidFill>
                <a:effectLst/>
                <a:latin typeface="+mj-lt"/>
                <a:ea typeface="Calibri" panose="020F0502020204030204" pitchFamily="34" charset="0"/>
                <a:cs typeface="Times New Roman" panose="02020603050405020304" pitchFamily="18" charset="0"/>
              </a:rPr>
              <a:t>formativas distribuidas de la siguiente forma: </a:t>
            </a:r>
            <a:endParaRPr lang="es-CR" sz="1800" dirty="0">
              <a:effectLst/>
              <a:latin typeface="+mj-lt"/>
              <a:ea typeface="Calibri" panose="020F0502020204030204" pitchFamily="34" charset="0"/>
              <a:cs typeface="Times New Roman" panose="02020603050405020304" pitchFamily="18" charset="0"/>
            </a:endParaRPr>
          </a:p>
          <a:p>
            <a:endParaRPr lang="es-CR" dirty="0"/>
          </a:p>
        </p:txBody>
      </p:sp>
      <p:graphicFrame>
        <p:nvGraphicFramePr>
          <p:cNvPr id="6" name="Diagrama 5">
            <a:extLst>
              <a:ext uri="{FF2B5EF4-FFF2-40B4-BE49-F238E27FC236}">
                <a16:creationId xmlns:a16="http://schemas.microsoft.com/office/drawing/2014/main" id="{86F29B72-A057-4EAA-83D6-4F5C65B8E653}"/>
              </a:ext>
            </a:extLst>
          </p:cNvPr>
          <p:cNvGraphicFramePr/>
          <p:nvPr>
            <p:extLst>
              <p:ext uri="{D42A27DB-BD31-4B8C-83A1-F6EECF244321}">
                <p14:modId xmlns:p14="http://schemas.microsoft.com/office/powerpoint/2010/main" val="2192565588"/>
              </p:ext>
            </p:extLst>
          </p:nvPr>
        </p:nvGraphicFramePr>
        <p:xfrm>
          <a:off x="2167782" y="2225982"/>
          <a:ext cx="7856433" cy="2119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a:extLst>
              <a:ext uri="{FF2B5EF4-FFF2-40B4-BE49-F238E27FC236}">
                <a16:creationId xmlns:a16="http://schemas.microsoft.com/office/drawing/2014/main" id="{892945ED-DF1A-4018-B951-B3385D6236FD}"/>
              </a:ext>
            </a:extLst>
          </p:cNvPr>
          <p:cNvSpPr txBox="1"/>
          <p:nvPr/>
        </p:nvSpPr>
        <p:spPr>
          <a:xfrm>
            <a:off x="2971736" y="4410621"/>
            <a:ext cx="6097424" cy="1661993"/>
          </a:xfrm>
          <a:prstGeom prst="rect">
            <a:avLst/>
          </a:prstGeom>
          <a:noFill/>
        </p:spPr>
        <p:txBody>
          <a:bodyPr wrap="square">
            <a:spAutoFit/>
          </a:bodyPr>
          <a:lstStyle/>
          <a:p>
            <a:pPr algn="just"/>
            <a:r>
              <a:rPr lang="es-ES_tradnl" sz="1800" dirty="0">
                <a:solidFill>
                  <a:srgbClr val="000000"/>
                </a:solidFill>
                <a:effectLst/>
                <a:latin typeface="+mj-lt"/>
                <a:ea typeface="Calibri" panose="020F0502020204030204" pitchFamily="34" charset="0"/>
                <a:cs typeface="Times New Roman" panose="02020603050405020304" pitchFamily="18" charset="0"/>
              </a:rPr>
              <a:t>De las actividades promovidas se logró la </a:t>
            </a:r>
            <a:r>
              <a:rPr lang="es-ES_tradnl" sz="1800" b="1" dirty="0">
                <a:solidFill>
                  <a:srgbClr val="000000"/>
                </a:solidFill>
                <a:effectLst/>
                <a:latin typeface="+mj-lt"/>
                <a:ea typeface="Calibri" panose="020F0502020204030204" pitchFamily="34" charset="0"/>
                <a:cs typeface="Times New Roman" panose="02020603050405020304" pitchFamily="18" charset="0"/>
              </a:rPr>
              <a:t>participación de un total de 25 personas</a:t>
            </a:r>
            <a:r>
              <a:rPr lang="es-ES_tradnl" sz="1800" dirty="0">
                <a:solidFill>
                  <a:srgbClr val="000000"/>
                </a:solidFill>
                <a:effectLst/>
                <a:latin typeface="+mj-lt"/>
                <a:ea typeface="Calibri" panose="020F0502020204030204" pitchFamily="34" charset="0"/>
                <a:cs typeface="Times New Roman" panose="02020603050405020304" pitchFamily="18" charset="0"/>
              </a:rPr>
              <a:t>, distribuidas en 2 personas en becas nacionales, así como 10 personas en capacitaciones nacionales y 13 personas en capacitaciones internacionales.</a:t>
            </a:r>
            <a:r>
              <a:rPr lang="es-ES_tradnl" sz="1050" dirty="0">
                <a:effectLst/>
                <a:latin typeface="+mj-lt"/>
                <a:ea typeface="Calibri" panose="020F0502020204030204" pitchFamily="34" charset="0"/>
                <a:cs typeface="Times New Roman" panose="02020603050405020304" pitchFamily="18" charset="0"/>
              </a:rPr>
              <a:t> </a:t>
            </a:r>
            <a:endParaRPr lang="es-CR" sz="1800" dirty="0">
              <a:effectLst/>
              <a:latin typeface="+mj-lt"/>
              <a:ea typeface="Calibri" panose="020F0502020204030204" pitchFamily="34" charset="0"/>
              <a:cs typeface="Times New Roman" panose="02020603050405020304" pitchFamily="18" charset="0"/>
            </a:endParaRPr>
          </a:p>
          <a:p>
            <a:endParaRPr lang="es-CR" sz="1200" dirty="0">
              <a:effectLst/>
              <a:latin typeface="+mj-lt"/>
              <a:ea typeface="Calibri" panose="020F0502020204030204" pitchFamily="34" charset="0"/>
              <a:cs typeface="Times New Roman" panose="02020603050405020304" pitchFamily="18" charset="0"/>
            </a:endParaRPr>
          </a:p>
        </p:txBody>
      </p:sp>
      <p:sp>
        <p:nvSpPr>
          <p:cNvPr id="9" name="Marcador de texto 2">
            <a:extLst>
              <a:ext uri="{FF2B5EF4-FFF2-40B4-BE49-F238E27FC236}">
                <a16:creationId xmlns:a16="http://schemas.microsoft.com/office/drawing/2014/main" id="{49A154A9-0873-41C4-ACE6-E190877C146C}"/>
              </a:ext>
            </a:extLst>
          </p:cNvPr>
          <p:cNvSpPr txBox="1">
            <a:spLocks/>
          </p:cNvSpPr>
          <p:nvPr/>
        </p:nvSpPr>
        <p:spPr>
          <a:xfrm>
            <a:off x="3050725" y="1006782"/>
            <a:ext cx="6090549" cy="1219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s-ES_tradnl" sz="2400" b="1" dirty="0">
                <a:latin typeface="Arial" panose="020B0604020202020204" pitchFamily="34" charset="0"/>
                <a:ea typeface="Calibri" panose="020F0502020204030204" pitchFamily="34" charset="0"/>
              </a:rPr>
              <a:t>Becas y capacitaciones ejecutadas </a:t>
            </a:r>
            <a:endParaRPr lang="es-CR"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7985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625A8EC-C3F8-42DB-B1E9-665B244CE60B}"/>
              </a:ext>
            </a:extLst>
          </p:cNvPr>
          <p:cNvSpPr txBox="1"/>
          <p:nvPr/>
        </p:nvSpPr>
        <p:spPr>
          <a:xfrm>
            <a:off x="356029" y="3291841"/>
            <a:ext cx="3900881" cy="1477328"/>
          </a:xfrm>
          <a:prstGeom prst="rect">
            <a:avLst/>
          </a:prstGeom>
          <a:noFill/>
        </p:spPr>
        <p:txBody>
          <a:bodyPr wrap="square">
            <a:spAutoFit/>
          </a:bodyPr>
          <a:lstStyle/>
          <a:p>
            <a:pPr marL="228600" algn="just"/>
            <a:r>
              <a:rPr lang="es-ES_tradnl"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 ejecutaron ocho maestrías nacionales, en las cuales hay una participación de 15 personas y 10 personas con un aval de participación para un doctorado.</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B936A440-1A28-4F06-9D9B-9E29153E52E2}"/>
              </a:ext>
            </a:extLst>
          </p:cNvPr>
          <p:cNvSpPr txBox="1"/>
          <p:nvPr/>
        </p:nvSpPr>
        <p:spPr>
          <a:xfrm>
            <a:off x="3416416" y="6413194"/>
            <a:ext cx="6094602" cy="215444"/>
          </a:xfrm>
          <a:prstGeom prst="rect">
            <a:avLst/>
          </a:prstGeom>
          <a:noFill/>
        </p:spPr>
        <p:txBody>
          <a:bodyPr wrap="square">
            <a:spAutoFit/>
          </a:bodyPr>
          <a:lstStyle/>
          <a:p>
            <a:pPr marL="449580" indent="449580"/>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2020.</a:t>
            </a:r>
            <a:endParaRPr lang="es-CR"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Marcador de texto 2">
            <a:extLst>
              <a:ext uri="{FF2B5EF4-FFF2-40B4-BE49-F238E27FC236}">
                <a16:creationId xmlns:a16="http://schemas.microsoft.com/office/drawing/2014/main" id="{CAF41D7F-37A4-44C3-A780-B19CD0889A2C}"/>
              </a:ext>
            </a:extLst>
          </p:cNvPr>
          <p:cNvSpPr txBox="1">
            <a:spLocks/>
          </p:cNvSpPr>
          <p:nvPr/>
        </p:nvSpPr>
        <p:spPr>
          <a:xfrm>
            <a:off x="8257117" y="6026691"/>
            <a:ext cx="3355764" cy="4942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r">
              <a:buNone/>
            </a:pPr>
            <a:r>
              <a:rPr lang="es-ES_tradnl" sz="1800" b="1" dirty="0">
                <a:solidFill>
                  <a:srgbClr val="000000"/>
                </a:solidFill>
                <a:effectLst/>
                <a:latin typeface="Arial" panose="020B0604020202020204" pitchFamily="34" charset="0"/>
                <a:ea typeface="Calibri" panose="020F0502020204030204" pitchFamily="34" charset="0"/>
              </a:rPr>
              <a:t>TOTAL 25 </a:t>
            </a:r>
            <a:endParaRPr lang="es-CR" sz="18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a 7">
            <a:extLst>
              <a:ext uri="{FF2B5EF4-FFF2-40B4-BE49-F238E27FC236}">
                <a16:creationId xmlns:a16="http://schemas.microsoft.com/office/drawing/2014/main" id="{AFF7C3EB-A2D6-433A-8347-5B6CB72A253E}"/>
              </a:ext>
            </a:extLst>
          </p:cNvPr>
          <p:cNvGraphicFramePr/>
          <p:nvPr>
            <p:extLst>
              <p:ext uri="{D42A27DB-BD31-4B8C-83A1-F6EECF244321}">
                <p14:modId xmlns:p14="http://schemas.microsoft.com/office/powerpoint/2010/main" val="2344593121"/>
              </p:ext>
            </p:extLst>
          </p:nvPr>
        </p:nvGraphicFramePr>
        <p:xfrm>
          <a:off x="4602089" y="713230"/>
          <a:ext cx="7107768" cy="5157222"/>
        </p:xfrm>
        <a:graphic>
          <a:graphicData uri="http://schemas.openxmlformats.org/drawingml/2006/table">
            <a:tbl>
              <a:tblPr firstRow="1" firstCol="1" bandRow="1">
                <a:tableStyleId>{5C22544A-7EE6-4342-B048-85BDC9FD1C3A}</a:tableStyleId>
              </a:tblPr>
              <a:tblGrid>
                <a:gridCol w="2556806">
                  <a:extLst>
                    <a:ext uri="{9D8B030D-6E8A-4147-A177-3AD203B41FA5}">
                      <a16:colId xmlns:a16="http://schemas.microsoft.com/office/drawing/2014/main" val="886283513"/>
                    </a:ext>
                  </a:extLst>
                </a:gridCol>
                <a:gridCol w="1883156">
                  <a:extLst>
                    <a:ext uri="{9D8B030D-6E8A-4147-A177-3AD203B41FA5}">
                      <a16:colId xmlns:a16="http://schemas.microsoft.com/office/drawing/2014/main" val="4041203089"/>
                    </a:ext>
                  </a:extLst>
                </a:gridCol>
                <a:gridCol w="1439161">
                  <a:extLst>
                    <a:ext uri="{9D8B030D-6E8A-4147-A177-3AD203B41FA5}">
                      <a16:colId xmlns:a16="http://schemas.microsoft.com/office/drawing/2014/main" val="1944733706"/>
                    </a:ext>
                  </a:extLst>
                </a:gridCol>
                <a:gridCol w="1228645">
                  <a:extLst>
                    <a:ext uri="{9D8B030D-6E8A-4147-A177-3AD203B41FA5}">
                      <a16:colId xmlns:a16="http://schemas.microsoft.com/office/drawing/2014/main" val="3019850621"/>
                    </a:ext>
                  </a:extLst>
                </a:gridCol>
              </a:tblGrid>
              <a:tr h="564111">
                <a:tc>
                  <a:txBody>
                    <a:bodyPr/>
                    <a:lstStyle/>
                    <a:p>
                      <a:pPr algn="ctr" fontAlgn="ctr">
                        <a:spcBef>
                          <a:spcPts val="0"/>
                        </a:spcBef>
                        <a:spcAft>
                          <a:spcPts val="0"/>
                        </a:spcAft>
                      </a:pPr>
                      <a:r>
                        <a:rPr lang="es-ES_tradnl" sz="1050" u="none" strike="noStrike" dirty="0">
                          <a:effectLst/>
                        </a:rPr>
                        <a:t>Actividad</a:t>
                      </a:r>
                      <a:endParaRPr lang="es-ES_tradnl" sz="18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050" u="none" strike="noStrike" dirty="0">
                          <a:effectLst/>
                        </a:rPr>
                        <a:t>Ente organizador</a:t>
                      </a:r>
                      <a:endParaRPr lang="es-ES_tradnl" sz="18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050" u="none" strike="noStrike" dirty="0">
                          <a:effectLst/>
                        </a:rPr>
                        <a:t>Programa presupuestario </a:t>
                      </a:r>
                      <a:endParaRPr lang="es-ES_tradnl" sz="18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050" u="none" strike="noStrike" dirty="0">
                          <a:effectLst/>
                        </a:rPr>
                        <a:t>Cantidad de personas becadas</a:t>
                      </a:r>
                      <a:endParaRPr lang="es-ES_tradnl" sz="1800" b="0" i="0" u="none" strike="noStrike" dirty="0">
                        <a:effectLst/>
                        <a:latin typeface="Arial" panose="020B0604020202020204" pitchFamily="34" charset="0"/>
                      </a:endParaRPr>
                    </a:p>
                  </a:txBody>
                  <a:tcPr marL="35055" marR="35055" marT="7512" marB="0" anchor="ctr"/>
                </a:tc>
                <a:extLst>
                  <a:ext uri="{0D108BD9-81ED-4DB2-BD59-A6C34878D82A}">
                    <a16:rowId xmlns:a16="http://schemas.microsoft.com/office/drawing/2014/main" val="2693547203"/>
                  </a:ext>
                </a:extLst>
              </a:tr>
              <a:tr h="564111">
                <a:tc>
                  <a:txBody>
                    <a:bodyPr/>
                    <a:lstStyle/>
                    <a:p>
                      <a:pPr algn="l" fontAlgn="ctr">
                        <a:spcBef>
                          <a:spcPts val="0"/>
                        </a:spcBef>
                        <a:spcAft>
                          <a:spcPts val="0"/>
                        </a:spcAft>
                      </a:pPr>
                      <a:r>
                        <a:rPr lang="es-ES" sz="1100" u="none" strike="noStrike" dirty="0">
                          <a:effectLst/>
                        </a:rPr>
                        <a:t>Maestría en Administración de las Tecnologías de la Información</a:t>
                      </a:r>
                      <a:endParaRPr lang="es-ES" sz="2000" b="0" i="0" u="none" strike="noStrike" dirty="0">
                        <a:effectLst/>
                        <a:latin typeface="Arial" panose="020B0604020202020204" pitchFamily="34" charset="0"/>
                      </a:endParaRPr>
                    </a:p>
                  </a:txBody>
                  <a:tcPr marL="35055" marR="35055" marT="7512" marB="0" anchor="ctr"/>
                </a:tc>
                <a:tc>
                  <a:txBody>
                    <a:bodyPr/>
                    <a:lstStyle/>
                    <a:p>
                      <a:pPr algn="l" fontAlgn="ctr">
                        <a:spcBef>
                          <a:spcPts val="0"/>
                        </a:spcBef>
                        <a:spcAft>
                          <a:spcPts val="0"/>
                        </a:spcAft>
                      </a:pPr>
                      <a:r>
                        <a:rPr lang="es-ES_tradnl" sz="1100" u="none" strike="noStrike">
                          <a:effectLst/>
                        </a:rPr>
                        <a:t>Universidad Nacional (UNA)</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926</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2715579719"/>
                  </a:ext>
                </a:extLst>
              </a:tr>
              <a:tr h="564111">
                <a:tc>
                  <a:txBody>
                    <a:bodyPr/>
                    <a:lstStyle/>
                    <a:p>
                      <a:pPr algn="l" fontAlgn="ctr">
                        <a:spcBef>
                          <a:spcPts val="0"/>
                        </a:spcBef>
                        <a:spcAft>
                          <a:spcPts val="0"/>
                        </a:spcAft>
                      </a:pPr>
                      <a:r>
                        <a:rPr lang="es-ES" sz="1100" u="none" strike="noStrike" dirty="0">
                          <a:effectLst/>
                        </a:rPr>
                        <a:t>Maestría en Gerencia de Proyectos</a:t>
                      </a:r>
                      <a:endParaRPr lang="es-ES" sz="2000" b="0" i="0" u="none" strike="noStrike" dirty="0">
                        <a:effectLst/>
                        <a:latin typeface="Arial" panose="020B0604020202020204" pitchFamily="34" charset="0"/>
                      </a:endParaRPr>
                    </a:p>
                  </a:txBody>
                  <a:tcPr marL="35055" marR="35055" marT="7512" marB="0" anchor="ctr"/>
                </a:tc>
                <a:tc>
                  <a:txBody>
                    <a:bodyPr/>
                    <a:lstStyle/>
                    <a:p>
                      <a:pPr algn="l" fontAlgn="ctr">
                        <a:spcBef>
                          <a:spcPts val="0"/>
                        </a:spcBef>
                        <a:spcAft>
                          <a:spcPts val="0"/>
                        </a:spcAft>
                      </a:pPr>
                      <a:r>
                        <a:rPr lang="pt-BR" sz="1100" u="none" strike="noStrike" dirty="0">
                          <a:effectLst/>
                        </a:rPr>
                        <a:t>Instituto Tecnológico de Costa Rica (TEC)</a:t>
                      </a:r>
                      <a:endParaRPr lang="pt-BR" sz="20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926</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2</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782454550"/>
                  </a:ext>
                </a:extLst>
              </a:tr>
              <a:tr h="564111">
                <a:tc>
                  <a:txBody>
                    <a:bodyPr/>
                    <a:lstStyle/>
                    <a:p>
                      <a:pPr algn="l" fontAlgn="ctr">
                        <a:spcBef>
                          <a:spcPts val="0"/>
                        </a:spcBef>
                        <a:spcAft>
                          <a:spcPts val="0"/>
                        </a:spcAft>
                      </a:pPr>
                      <a:r>
                        <a:rPr lang="es-ES" sz="1100" u="none" strike="noStrike">
                          <a:effectLst/>
                        </a:rPr>
                        <a:t>Maestría en Dirección de Empresas (MDE)</a:t>
                      </a:r>
                      <a:endParaRPr lang="es-ES" sz="2000" b="0" i="0" u="none" strike="noStrike">
                        <a:effectLst/>
                        <a:latin typeface="Arial" panose="020B0604020202020204" pitchFamily="34" charset="0"/>
                      </a:endParaRPr>
                    </a:p>
                  </a:txBody>
                  <a:tcPr marL="35055" marR="35055" marT="7512" marB="0" anchor="ctr"/>
                </a:tc>
                <a:tc>
                  <a:txBody>
                    <a:bodyPr/>
                    <a:lstStyle/>
                    <a:p>
                      <a:pPr algn="l" fontAlgn="ctr">
                        <a:spcBef>
                          <a:spcPts val="0"/>
                        </a:spcBef>
                        <a:spcAft>
                          <a:spcPts val="0"/>
                        </a:spcAft>
                      </a:pPr>
                      <a:r>
                        <a:rPr lang="pt-BR" sz="1100" u="none" strike="noStrike" dirty="0">
                          <a:effectLst/>
                        </a:rPr>
                        <a:t>Instituto Tecnológico de Costa Rica (TEC)</a:t>
                      </a:r>
                      <a:endParaRPr lang="pt-BR" sz="20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926</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2602226309"/>
                  </a:ext>
                </a:extLst>
              </a:tr>
              <a:tr h="194455">
                <a:tc rowSpan="3">
                  <a:txBody>
                    <a:bodyPr/>
                    <a:lstStyle/>
                    <a:p>
                      <a:pPr algn="l" fontAlgn="ctr">
                        <a:spcBef>
                          <a:spcPts val="0"/>
                        </a:spcBef>
                        <a:spcAft>
                          <a:spcPts val="0"/>
                        </a:spcAft>
                      </a:pPr>
                      <a:r>
                        <a:rPr lang="es-ES" sz="1100" u="none" strike="noStrike">
                          <a:effectLst/>
                        </a:rPr>
                        <a:t>Maestría Profesional en Estudio de la Violencia Social y Familiar</a:t>
                      </a:r>
                      <a:endParaRPr lang="es-ES" sz="2000" b="0" i="0" u="none" strike="noStrike">
                        <a:effectLst/>
                        <a:latin typeface="Arial" panose="020B0604020202020204" pitchFamily="34" charset="0"/>
                      </a:endParaRPr>
                    </a:p>
                  </a:txBody>
                  <a:tcPr marL="35055" marR="35055" marT="7512" marB="0" anchor="ctr"/>
                </a:tc>
                <a:tc rowSpan="3">
                  <a:txBody>
                    <a:bodyPr/>
                    <a:lstStyle/>
                    <a:p>
                      <a:pPr algn="l" fontAlgn="ctr">
                        <a:spcBef>
                          <a:spcPts val="0"/>
                        </a:spcBef>
                        <a:spcAft>
                          <a:spcPts val="0"/>
                        </a:spcAft>
                      </a:pPr>
                      <a:r>
                        <a:rPr lang="es-ES" sz="1100" u="none" strike="noStrike" dirty="0">
                          <a:effectLst/>
                        </a:rPr>
                        <a:t>Universidad Estatal a Distancia (UNED)</a:t>
                      </a:r>
                      <a:endParaRPr lang="es-ES" sz="20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927</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2</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2745932684"/>
                  </a:ext>
                </a:extLst>
              </a:tr>
              <a:tr h="194455">
                <a:tc vMerge="1">
                  <a:txBody>
                    <a:bodyPr/>
                    <a:lstStyle/>
                    <a:p>
                      <a:endParaRPr lang="es-CR"/>
                    </a:p>
                  </a:txBody>
                  <a:tcPr/>
                </a:tc>
                <a:tc vMerge="1">
                  <a:txBody>
                    <a:bodyPr/>
                    <a:lstStyle/>
                    <a:p>
                      <a:endParaRPr lang="es-CR"/>
                    </a:p>
                  </a:txBody>
                  <a:tcPr/>
                </a:tc>
                <a:tc>
                  <a:txBody>
                    <a:bodyPr/>
                    <a:lstStyle/>
                    <a:p>
                      <a:pPr algn="ctr" fontAlgn="ctr">
                        <a:spcBef>
                          <a:spcPts val="0"/>
                        </a:spcBef>
                        <a:spcAft>
                          <a:spcPts val="0"/>
                        </a:spcAft>
                      </a:pPr>
                      <a:r>
                        <a:rPr lang="es-ES_tradnl" sz="1100" u="none" strike="noStrike">
                          <a:effectLst/>
                        </a:rPr>
                        <a:t>930</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717196044"/>
                  </a:ext>
                </a:extLst>
              </a:tr>
              <a:tr h="194455">
                <a:tc vMerge="1">
                  <a:txBody>
                    <a:bodyPr/>
                    <a:lstStyle/>
                    <a:p>
                      <a:endParaRPr lang="es-CR"/>
                    </a:p>
                  </a:txBody>
                  <a:tcPr/>
                </a:tc>
                <a:tc vMerge="1">
                  <a:txBody>
                    <a:bodyPr/>
                    <a:lstStyle/>
                    <a:p>
                      <a:endParaRPr lang="es-CR"/>
                    </a:p>
                  </a:txBody>
                  <a:tcPr/>
                </a:tc>
                <a:tc>
                  <a:txBody>
                    <a:bodyPr/>
                    <a:lstStyle/>
                    <a:p>
                      <a:pPr algn="ctr" fontAlgn="ctr">
                        <a:spcBef>
                          <a:spcPts val="0"/>
                        </a:spcBef>
                        <a:spcAft>
                          <a:spcPts val="0"/>
                        </a:spcAft>
                      </a:pPr>
                      <a:r>
                        <a:rPr lang="es-ES_tradnl" sz="1100" u="none" strike="noStrike">
                          <a:effectLst/>
                        </a:rPr>
                        <a:t>950</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4002040275"/>
                  </a:ext>
                </a:extLst>
              </a:tr>
              <a:tr h="194455">
                <a:tc rowSpan="2">
                  <a:txBody>
                    <a:bodyPr/>
                    <a:lstStyle/>
                    <a:p>
                      <a:pPr algn="l" fontAlgn="ctr">
                        <a:spcBef>
                          <a:spcPts val="0"/>
                        </a:spcBef>
                        <a:spcAft>
                          <a:spcPts val="0"/>
                        </a:spcAft>
                      </a:pPr>
                      <a:r>
                        <a:rPr lang="es-ES_tradnl" sz="1100" u="none" strike="noStrike">
                          <a:effectLst/>
                        </a:rPr>
                        <a:t>Maestría en Ciencias Penales </a:t>
                      </a:r>
                      <a:endParaRPr lang="es-ES_tradnl" sz="2000" b="0" i="0" u="none" strike="noStrike">
                        <a:effectLst/>
                        <a:latin typeface="Arial" panose="020B0604020202020204" pitchFamily="34" charset="0"/>
                      </a:endParaRPr>
                    </a:p>
                  </a:txBody>
                  <a:tcPr marL="35055" marR="35055" marT="7512" marB="0" anchor="ctr"/>
                </a:tc>
                <a:tc rowSpan="2">
                  <a:txBody>
                    <a:bodyPr/>
                    <a:lstStyle/>
                    <a:p>
                      <a:pPr algn="l" fontAlgn="ctr">
                        <a:spcBef>
                          <a:spcPts val="0"/>
                        </a:spcBef>
                        <a:spcAft>
                          <a:spcPts val="0"/>
                        </a:spcAft>
                      </a:pPr>
                      <a:r>
                        <a:rPr lang="es-ES" sz="1100" u="none" strike="noStrike">
                          <a:effectLst/>
                        </a:rPr>
                        <a:t>Universidad de Costa Rica (UCR)</a:t>
                      </a:r>
                      <a:endParaRPr lang="es-ES"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927</a:t>
                      </a:r>
                      <a:endParaRPr lang="es-ES_tradnl" sz="20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3072471740"/>
                  </a:ext>
                </a:extLst>
              </a:tr>
              <a:tr h="194455">
                <a:tc vMerge="1">
                  <a:txBody>
                    <a:bodyPr/>
                    <a:lstStyle/>
                    <a:p>
                      <a:endParaRPr lang="es-CR"/>
                    </a:p>
                  </a:txBody>
                  <a:tcPr/>
                </a:tc>
                <a:tc vMerge="1">
                  <a:txBody>
                    <a:bodyPr/>
                    <a:lstStyle/>
                    <a:p>
                      <a:endParaRPr lang="es-CR"/>
                    </a:p>
                  </a:txBody>
                  <a:tcPr/>
                </a:tc>
                <a:tc>
                  <a:txBody>
                    <a:bodyPr/>
                    <a:lstStyle/>
                    <a:p>
                      <a:pPr algn="ctr" fontAlgn="ctr">
                        <a:spcBef>
                          <a:spcPts val="0"/>
                        </a:spcBef>
                        <a:spcAft>
                          <a:spcPts val="0"/>
                        </a:spcAft>
                      </a:pPr>
                      <a:r>
                        <a:rPr lang="es-ES_tradnl" sz="1100" u="none" strike="noStrike" dirty="0">
                          <a:effectLst/>
                        </a:rPr>
                        <a:t>930</a:t>
                      </a:r>
                      <a:endParaRPr lang="es-ES_tradnl" sz="20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2446967697"/>
                  </a:ext>
                </a:extLst>
              </a:tr>
              <a:tr h="379282">
                <a:tc>
                  <a:txBody>
                    <a:bodyPr/>
                    <a:lstStyle/>
                    <a:p>
                      <a:pPr algn="l" fontAlgn="ctr">
                        <a:spcBef>
                          <a:spcPts val="0"/>
                        </a:spcBef>
                        <a:spcAft>
                          <a:spcPts val="0"/>
                        </a:spcAft>
                      </a:pPr>
                      <a:r>
                        <a:rPr lang="es-ES_tradnl" sz="1100" u="none" strike="noStrike">
                          <a:effectLst/>
                        </a:rPr>
                        <a:t>Magíster en Derecho Público</a:t>
                      </a:r>
                      <a:endParaRPr lang="es-ES_tradnl" sz="2000" b="0" i="0" u="none" strike="noStrike">
                        <a:effectLst/>
                        <a:latin typeface="Arial" panose="020B0604020202020204" pitchFamily="34" charset="0"/>
                      </a:endParaRPr>
                    </a:p>
                  </a:txBody>
                  <a:tcPr marL="35055" marR="35055" marT="7512" marB="0" anchor="ctr"/>
                </a:tc>
                <a:tc>
                  <a:txBody>
                    <a:bodyPr/>
                    <a:lstStyle/>
                    <a:p>
                      <a:pPr algn="l" fontAlgn="ctr">
                        <a:spcBef>
                          <a:spcPts val="0"/>
                        </a:spcBef>
                        <a:spcAft>
                          <a:spcPts val="0"/>
                        </a:spcAft>
                      </a:pPr>
                      <a:r>
                        <a:rPr lang="es-ES" sz="1100" u="none" strike="noStrike">
                          <a:effectLst/>
                        </a:rPr>
                        <a:t>Universidad de Costa Rica (UCR)</a:t>
                      </a:r>
                      <a:endParaRPr lang="es-ES"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927</a:t>
                      </a:r>
                      <a:endParaRPr lang="es-ES_tradnl" sz="2000" b="0" i="0" u="none" strike="noStrike" dirty="0">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1918922525"/>
                  </a:ext>
                </a:extLst>
              </a:tr>
              <a:tr h="194455">
                <a:tc rowSpan="3">
                  <a:txBody>
                    <a:bodyPr/>
                    <a:lstStyle/>
                    <a:p>
                      <a:pPr algn="l" fontAlgn="ctr">
                        <a:spcBef>
                          <a:spcPts val="0"/>
                        </a:spcBef>
                        <a:spcAft>
                          <a:spcPts val="0"/>
                        </a:spcAft>
                      </a:pPr>
                      <a:r>
                        <a:rPr lang="es-ES_tradnl" sz="1100" u="none" strike="noStrike">
                          <a:effectLst/>
                        </a:rPr>
                        <a:t>Maestría Profesional en Criminología</a:t>
                      </a:r>
                      <a:endParaRPr lang="es-ES_tradnl" sz="2000" b="0" i="0" u="none" strike="noStrike">
                        <a:effectLst/>
                        <a:latin typeface="Arial" panose="020B0604020202020204" pitchFamily="34" charset="0"/>
                      </a:endParaRPr>
                    </a:p>
                  </a:txBody>
                  <a:tcPr marL="35055" marR="35055" marT="7512" marB="0" anchor="ctr"/>
                </a:tc>
                <a:tc rowSpan="3">
                  <a:txBody>
                    <a:bodyPr/>
                    <a:lstStyle/>
                    <a:p>
                      <a:pPr algn="l" fontAlgn="ctr">
                        <a:spcBef>
                          <a:spcPts val="0"/>
                        </a:spcBef>
                        <a:spcAft>
                          <a:spcPts val="0"/>
                        </a:spcAft>
                      </a:pPr>
                      <a:r>
                        <a:rPr lang="es-ES" sz="1100" u="none" strike="noStrike">
                          <a:effectLst/>
                        </a:rPr>
                        <a:t>Universidad Estatal a Distancia (UNED) </a:t>
                      </a:r>
                      <a:endParaRPr lang="es-ES"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928</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1</a:t>
                      </a:r>
                      <a:endParaRPr lang="es-ES_tradnl" sz="2000" b="0" i="0" u="none" strike="noStrike">
                        <a:effectLst/>
                        <a:latin typeface="Arial" panose="020B0604020202020204" pitchFamily="34" charset="0"/>
                      </a:endParaRPr>
                    </a:p>
                  </a:txBody>
                  <a:tcPr marL="35055" marR="35055" marT="7512" marB="0" anchor="ctr"/>
                </a:tc>
                <a:extLst>
                  <a:ext uri="{0D108BD9-81ED-4DB2-BD59-A6C34878D82A}">
                    <a16:rowId xmlns:a16="http://schemas.microsoft.com/office/drawing/2014/main" val="2254513174"/>
                  </a:ext>
                </a:extLst>
              </a:tr>
              <a:tr h="194455">
                <a:tc vMerge="1">
                  <a:txBody>
                    <a:bodyPr/>
                    <a:lstStyle/>
                    <a:p>
                      <a:endParaRPr lang="es-CR"/>
                    </a:p>
                  </a:txBody>
                  <a:tcPr/>
                </a:tc>
                <a:tc vMerge="1">
                  <a:txBody>
                    <a:bodyPr/>
                    <a:lstStyle/>
                    <a:p>
                      <a:endParaRPr lang="es-CR"/>
                    </a:p>
                  </a:txBody>
                  <a:tcPr/>
                </a:tc>
                <a:tc>
                  <a:txBody>
                    <a:bodyPr/>
                    <a:lstStyle/>
                    <a:p>
                      <a:pPr algn="ctr" fontAlgn="ctr">
                        <a:spcBef>
                          <a:spcPts val="0"/>
                        </a:spcBef>
                        <a:spcAft>
                          <a:spcPts val="0"/>
                        </a:spcAft>
                      </a:pPr>
                      <a:r>
                        <a:rPr lang="es-ES_tradnl" sz="1100" u="none" strike="noStrike">
                          <a:effectLst/>
                        </a:rPr>
                        <a:t>930</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1</a:t>
                      </a:r>
                      <a:endParaRPr lang="es-ES_tradnl" sz="2000" b="0" i="0" u="none" strike="noStrike" dirty="0">
                        <a:effectLst/>
                        <a:latin typeface="Arial" panose="020B0604020202020204" pitchFamily="34" charset="0"/>
                      </a:endParaRPr>
                    </a:p>
                  </a:txBody>
                  <a:tcPr marL="35055" marR="35055" marT="7512" marB="0" anchor="ctr"/>
                </a:tc>
                <a:extLst>
                  <a:ext uri="{0D108BD9-81ED-4DB2-BD59-A6C34878D82A}">
                    <a16:rowId xmlns:a16="http://schemas.microsoft.com/office/drawing/2014/main" val="1781195402"/>
                  </a:ext>
                </a:extLst>
              </a:tr>
              <a:tr h="194455">
                <a:tc vMerge="1">
                  <a:txBody>
                    <a:bodyPr/>
                    <a:lstStyle/>
                    <a:p>
                      <a:endParaRPr lang="es-CR"/>
                    </a:p>
                  </a:txBody>
                  <a:tcPr/>
                </a:tc>
                <a:tc vMerge="1">
                  <a:txBody>
                    <a:bodyPr/>
                    <a:lstStyle/>
                    <a:p>
                      <a:endParaRPr lang="es-CR"/>
                    </a:p>
                  </a:txBody>
                  <a:tcPr/>
                </a:tc>
                <a:tc>
                  <a:txBody>
                    <a:bodyPr/>
                    <a:lstStyle/>
                    <a:p>
                      <a:pPr algn="ctr" fontAlgn="ctr">
                        <a:spcBef>
                          <a:spcPts val="0"/>
                        </a:spcBef>
                        <a:spcAft>
                          <a:spcPts val="0"/>
                        </a:spcAft>
                      </a:pPr>
                      <a:r>
                        <a:rPr lang="es-ES_tradnl" sz="1100" u="none" strike="noStrike">
                          <a:effectLst/>
                        </a:rPr>
                        <a:t>950</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1</a:t>
                      </a:r>
                      <a:endParaRPr lang="es-ES_tradnl" sz="2000" b="0" i="0" u="none" strike="noStrike" dirty="0">
                        <a:effectLst/>
                        <a:latin typeface="Arial" panose="020B0604020202020204" pitchFamily="34" charset="0"/>
                      </a:endParaRPr>
                    </a:p>
                  </a:txBody>
                  <a:tcPr marL="35055" marR="35055" marT="7512" marB="0" anchor="ctr"/>
                </a:tc>
                <a:extLst>
                  <a:ext uri="{0D108BD9-81ED-4DB2-BD59-A6C34878D82A}">
                    <a16:rowId xmlns:a16="http://schemas.microsoft.com/office/drawing/2014/main" val="757075084"/>
                  </a:ext>
                </a:extLst>
              </a:tr>
              <a:tr h="379282">
                <a:tc>
                  <a:txBody>
                    <a:bodyPr/>
                    <a:lstStyle/>
                    <a:p>
                      <a:pPr algn="l" fontAlgn="ctr">
                        <a:spcBef>
                          <a:spcPts val="0"/>
                        </a:spcBef>
                        <a:spcAft>
                          <a:spcPts val="0"/>
                        </a:spcAft>
                      </a:pPr>
                      <a:r>
                        <a:rPr lang="es-ES_tradnl" sz="1100" u="none" strike="noStrike">
                          <a:effectLst/>
                        </a:rPr>
                        <a:t>Maestría en Derechos Humanos</a:t>
                      </a:r>
                      <a:endParaRPr lang="es-ES_tradnl" sz="2000" b="0" i="0" u="none" strike="noStrike">
                        <a:effectLst/>
                        <a:latin typeface="Arial" panose="020B0604020202020204" pitchFamily="34" charset="0"/>
                      </a:endParaRPr>
                    </a:p>
                  </a:txBody>
                  <a:tcPr marL="35055" marR="35055" marT="7512" marB="0" anchor="ctr"/>
                </a:tc>
                <a:tc>
                  <a:txBody>
                    <a:bodyPr/>
                    <a:lstStyle/>
                    <a:p>
                      <a:pPr algn="l" fontAlgn="ctr">
                        <a:spcBef>
                          <a:spcPts val="0"/>
                        </a:spcBef>
                        <a:spcAft>
                          <a:spcPts val="0"/>
                        </a:spcAft>
                      </a:pPr>
                      <a:r>
                        <a:rPr lang="es-ES" sz="1100" u="none" strike="noStrike">
                          <a:effectLst/>
                        </a:rPr>
                        <a:t>Universidad Estatal a Distancia (UNED)</a:t>
                      </a:r>
                      <a:endParaRPr lang="es-ES"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930</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1</a:t>
                      </a:r>
                      <a:endParaRPr lang="es-ES_tradnl" sz="2000" b="0" i="0" u="none" strike="noStrike" dirty="0">
                        <a:effectLst/>
                        <a:latin typeface="Arial" panose="020B0604020202020204" pitchFamily="34" charset="0"/>
                      </a:endParaRPr>
                    </a:p>
                  </a:txBody>
                  <a:tcPr marL="35055" marR="35055" marT="7512" marB="0" anchor="ctr"/>
                </a:tc>
                <a:extLst>
                  <a:ext uri="{0D108BD9-81ED-4DB2-BD59-A6C34878D82A}">
                    <a16:rowId xmlns:a16="http://schemas.microsoft.com/office/drawing/2014/main" val="3876487207"/>
                  </a:ext>
                </a:extLst>
              </a:tr>
              <a:tr h="197664">
                <a:tc rowSpan="3">
                  <a:txBody>
                    <a:bodyPr/>
                    <a:lstStyle/>
                    <a:p>
                      <a:pPr algn="l" fontAlgn="ctr">
                        <a:spcBef>
                          <a:spcPts val="0"/>
                        </a:spcBef>
                        <a:spcAft>
                          <a:spcPts val="0"/>
                        </a:spcAft>
                      </a:pPr>
                      <a:r>
                        <a:rPr lang="es-ES_tradnl" sz="1100" u="none" strike="noStrike">
                          <a:effectLst/>
                        </a:rPr>
                        <a:t>Doctorado Académico en Derecho</a:t>
                      </a:r>
                      <a:endParaRPr lang="es-ES_tradnl" sz="2000" b="0" i="0" u="none" strike="noStrike">
                        <a:effectLst/>
                        <a:latin typeface="Arial" panose="020B0604020202020204" pitchFamily="34" charset="0"/>
                      </a:endParaRPr>
                    </a:p>
                  </a:txBody>
                  <a:tcPr marL="35055" marR="35055" marT="7512" marB="0" anchor="ctr"/>
                </a:tc>
                <a:tc rowSpan="3">
                  <a:txBody>
                    <a:bodyPr/>
                    <a:lstStyle/>
                    <a:p>
                      <a:pPr algn="l" fontAlgn="ctr">
                        <a:spcBef>
                          <a:spcPts val="0"/>
                        </a:spcBef>
                        <a:spcAft>
                          <a:spcPts val="0"/>
                        </a:spcAft>
                      </a:pPr>
                      <a:r>
                        <a:rPr lang="es-ES" sz="1100" u="none" strike="noStrike">
                          <a:effectLst/>
                        </a:rPr>
                        <a:t>Universidad Escuela Libre de Derecho</a:t>
                      </a:r>
                      <a:endParaRPr lang="es-ES"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a:effectLst/>
                        </a:rPr>
                        <a:t>927</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8</a:t>
                      </a:r>
                      <a:endParaRPr lang="es-ES_tradnl" sz="2000" b="0" i="0" u="none" strike="noStrike" dirty="0">
                        <a:effectLst/>
                        <a:latin typeface="Arial" panose="020B0604020202020204" pitchFamily="34" charset="0"/>
                      </a:endParaRPr>
                    </a:p>
                  </a:txBody>
                  <a:tcPr marL="35055" marR="35055" marT="7512" marB="0" anchor="ctr"/>
                </a:tc>
                <a:extLst>
                  <a:ext uri="{0D108BD9-81ED-4DB2-BD59-A6C34878D82A}">
                    <a16:rowId xmlns:a16="http://schemas.microsoft.com/office/drawing/2014/main" val="2278262402"/>
                  </a:ext>
                </a:extLst>
              </a:tr>
              <a:tr h="194455">
                <a:tc vMerge="1">
                  <a:txBody>
                    <a:bodyPr/>
                    <a:lstStyle/>
                    <a:p>
                      <a:endParaRPr lang="es-CR"/>
                    </a:p>
                  </a:txBody>
                  <a:tcPr/>
                </a:tc>
                <a:tc vMerge="1">
                  <a:txBody>
                    <a:bodyPr/>
                    <a:lstStyle/>
                    <a:p>
                      <a:endParaRPr lang="es-CR"/>
                    </a:p>
                  </a:txBody>
                  <a:tcPr/>
                </a:tc>
                <a:tc>
                  <a:txBody>
                    <a:bodyPr/>
                    <a:lstStyle/>
                    <a:p>
                      <a:pPr algn="ctr" fontAlgn="ctr">
                        <a:spcBef>
                          <a:spcPts val="0"/>
                        </a:spcBef>
                        <a:spcAft>
                          <a:spcPts val="0"/>
                        </a:spcAft>
                      </a:pPr>
                      <a:r>
                        <a:rPr lang="es-ES_tradnl" sz="1100" u="none" strike="noStrike">
                          <a:effectLst/>
                        </a:rPr>
                        <a:t>929</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1</a:t>
                      </a:r>
                      <a:endParaRPr lang="es-ES_tradnl" sz="2000" b="0" i="0" u="none" strike="noStrike" dirty="0">
                        <a:effectLst/>
                        <a:latin typeface="Arial" panose="020B0604020202020204" pitchFamily="34" charset="0"/>
                      </a:endParaRPr>
                    </a:p>
                  </a:txBody>
                  <a:tcPr marL="35055" marR="35055" marT="7512" marB="0" anchor="ctr"/>
                </a:tc>
                <a:extLst>
                  <a:ext uri="{0D108BD9-81ED-4DB2-BD59-A6C34878D82A}">
                    <a16:rowId xmlns:a16="http://schemas.microsoft.com/office/drawing/2014/main" val="2666585298"/>
                  </a:ext>
                </a:extLst>
              </a:tr>
              <a:tr h="194455">
                <a:tc vMerge="1">
                  <a:txBody>
                    <a:bodyPr/>
                    <a:lstStyle/>
                    <a:p>
                      <a:endParaRPr lang="es-CR"/>
                    </a:p>
                  </a:txBody>
                  <a:tcPr/>
                </a:tc>
                <a:tc vMerge="1">
                  <a:txBody>
                    <a:bodyPr/>
                    <a:lstStyle/>
                    <a:p>
                      <a:endParaRPr lang="es-CR"/>
                    </a:p>
                  </a:txBody>
                  <a:tcPr/>
                </a:tc>
                <a:tc>
                  <a:txBody>
                    <a:bodyPr/>
                    <a:lstStyle/>
                    <a:p>
                      <a:pPr algn="ctr" fontAlgn="ctr">
                        <a:spcBef>
                          <a:spcPts val="0"/>
                        </a:spcBef>
                        <a:spcAft>
                          <a:spcPts val="0"/>
                        </a:spcAft>
                      </a:pPr>
                      <a:r>
                        <a:rPr lang="es-ES_tradnl" sz="1100" u="none" strike="noStrike">
                          <a:effectLst/>
                        </a:rPr>
                        <a:t>930</a:t>
                      </a:r>
                      <a:endParaRPr lang="es-ES_tradnl" sz="2000" b="0" i="0" u="none" strike="noStrike">
                        <a:effectLst/>
                        <a:latin typeface="Arial" panose="020B0604020202020204" pitchFamily="34" charset="0"/>
                      </a:endParaRPr>
                    </a:p>
                  </a:txBody>
                  <a:tcPr marL="35055" marR="35055" marT="7512" marB="0" anchor="ctr"/>
                </a:tc>
                <a:tc>
                  <a:txBody>
                    <a:bodyPr/>
                    <a:lstStyle/>
                    <a:p>
                      <a:pPr algn="ctr" fontAlgn="ctr">
                        <a:spcBef>
                          <a:spcPts val="0"/>
                        </a:spcBef>
                        <a:spcAft>
                          <a:spcPts val="0"/>
                        </a:spcAft>
                      </a:pPr>
                      <a:r>
                        <a:rPr lang="es-ES_tradnl" sz="1100" u="none" strike="noStrike" dirty="0">
                          <a:effectLst/>
                        </a:rPr>
                        <a:t>1</a:t>
                      </a:r>
                      <a:r>
                        <a:rPr lang="es-ES_tradnl" sz="900" u="none" strike="noStrike" dirty="0">
                          <a:effectLst/>
                        </a:rPr>
                        <a:t> </a:t>
                      </a:r>
                      <a:endParaRPr lang="es-ES_tradnl" sz="2000" b="0" i="0" u="none" strike="noStrike" dirty="0">
                        <a:effectLst/>
                        <a:latin typeface="Arial" panose="020B0604020202020204" pitchFamily="34" charset="0"/>
                      </a:endParaRPr>
                    </a:p>
                  </a:txBody>
                  <a:tcPr marL="35055" marR="35055" marT="7512" marB="0" anchor="ctr"/>
                </a:tc>
                <a:extLst>
                  <a:ext uri="{0D108BD9-81ED-4DB2-BD59-A6C34878D82A}">
                    <a16:rowId xmlns:a16="http://schemas.microsoft.com/office/drawing/2014/main" val="1147768234"/>
                  </a:ext>
                </a:extLst>
              </a:tr>
            </a:tbl>
          </a:graphicData>
        </a:graphic>
      </p:graphicFrame>
      <p:sp>
        <p:nvSpPr>
          <p:cNvPr id="9" name="Marcador de texto 2">
            <a:extLst>
              <a:ext uri="{FF2B5EF4-FFF2-40B4-BE49-F238E27FC236}">
                <a16:creationId xmlns:a16="http://schemas.microsoft.com/office/drawing/2014/main" id="{5BDE96FF-45A1-4779-AE8F-91068BC8271B}"/>
              </a:ext>
            </a:extLst>
          </p:cNvPr>
          <p:cNvSpPr txBox="1">
            <a:spLocks/>
          </p:cNvSpPr>
          <p:nvPr/>
        </p:nvSpPr>
        <p:spPr>
          <a:xfrm>
            <a:off x="580098" y="2604364"/>
            <a:ext cx="3452741" cy="4942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None/>
            </a:pPr>
            <a:r>
              <a:rPr lang="es-ES_tradnl" sz="1800" b="1" dirty="0">
                <a:solidFill>
                  <a:srgbClr val="000000"/>
                </a:solidFill>
                <a:effectLst/>
                <a:latin typeface="Arial" panose="020B0604020202020204" pitchFamily="34" charset="0"/>
                <a:ea typeface="Calibri" panose="020F0502020204030204" pitchFamily="34" charset="0"/>
              </a:rPr>
              <a:t>Becas ejecutadas del periodo</a:t>
            </a:r>
            <a:endParaRPr lang="es-CR"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210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ECB5D1-03F5-4AE1-B20D-6F34B516CE97}"/>
              </a:ext>
            </a:extLst>
          </p:cNvPr>
          <p:cNvSpPr>
            <a:spLocks noGrp="1"/>
          </p:cNvSpPr>
          <p:nvPr>
            <p:ph type="title"/>
          </p:nvPr>
        </p:nvSpPr>
        <p:spPr>
          <a:xfrm>
            <a:off x="2148620" y="1624511"/>
            <a:ext cx="4755519" cy="2511835"/>
          </a:xfrm>
        </p:spPr>
        <p:txBody>
          <a:bodyPr/>
          <a:lstStyle/>
          <a:p>
            <a:r>
              <a:rPr lang="es-ES_tradnl" sz="1400" dirty="0">
                <a:effectLst/>
                <a:ea typeface="Calibri" panose="020F0502020204030204" pitchFamily="34" charset="0"/>
                <a:cs typeface="Times New Roman" panose="02020603050405020304" pitchFamily="18" charset="0"/>
              </a:rPr>
              <a:t>MBA Roxana Arrieta Meléndez</a:t>
            </a:r>
            <a:br>
              <a:rPr lang="es-CR" sz="1400" dirty="0">
                <a:effectLst/>
                <a:ea typeface="Calibri" panose="020F0502020204030204" pitchFamily="34" charset="0"/>
                <a:cs typeface="Times New Roman" panose="02020603050405020304" pitchFamily="18" charset="0"/>
              </a:rPr>
            </a:br>
            <a:r>
              <a:rPr lang="es-ES_tradnl" sz="1400" dirty="0">
                <a:effectLst/>
                <a:ea typeface="Calibri" panose="020F0502020204030204" pitchFamily="34" charset="0"/>
                <a:cs typeface="Times New Roman" panose="02020603050405020304" pitchFamily="18" charset="0"/>
              </a:rPr>
              <a:t>Directora </a:t>
            </a:r>
            <a:r>
              <a:rPr lang="es-ES_tradnl" sz="1400" dirty="0" err="1">
                <a:effectLst/>
                <a:ea typeface="Calibri" panose="020F0502020204030204" pitchFamily="34" charset="0"/>
                <a:cs typeface="Times New Roman" panose="02020603050405020304" pitchFamily="18" charset="0"/>
              </a:rPr>
              <a:t>a.i.</a:t>
            </a:r>
            <a:r>
              <a:rPr lang="es-ES_tradnl" sz="1400" dirty="0">
                <a:effectLst/>
                <a:ea typeface="Calibri" panose="020F0502020204030204" pitchFamily="34" charset="0"/>
                <a:cs typeface="Times New Roman" panose="02020603050405020304" pitchFamily="18" charset="0"/>
              </a:rPr>
              <a:t> de Gestión Humana</a:t>
            </a:r>
            <a:br>
              <a:rPr lang="es-CR" sz="1400" dirty="0">
                <a:effectLst/>
                <a:ea typeface="Calibri" panose="020F0502020204030204" pitchFamily="34" charset="0"/>
                <a:cs typeface="Times New Roman" panose="02020603050405020304" pitchFamily="18" charset="0"/>
              </a:rPr>
            </a:br>
            <a:r>
              <a:rPr lang="es-ES_tradnl" sz="1400" dirty="0">
                <a:effectLst/>
                <a:ea typeface="Calibri" panose="020F0502020204030204" pitchFamily="34" charset="0"/>
                <a:cs typeface="Times New Roman" panose="02020603050405020304" pitchFamily="18" charset="0"/>
              </a:rPr>
              <a:t> </a:t>
            </a:r>
            <a:br>
              <a:rPr lang="es-CR" sz="1400" dirty="0">
                <a:effectLst/>
                <a:ea typeface="Calibri" panose="020F0502020204030204" pitchFamily="34" charset="0"/>
                <a:cs typeface="Times New Roman" panose="02020603050405020304" pitchFamily="18" charset="0"/>
              </a:rPr>
            </a:br>
            <a:r>
              <a:rPr lang="es-ES_tradnl" sz="1400" dirty="0">
                <a:effectLst/>
                <a:ea typeface="Calibri" panose="020F0502020204030204" pitchFamily="34" charset="0"/>
                <a:cs typeface="Times New Roman" panose="02020603050405020304" pitchFamily="18" charset="0"/>
              </a:rPr>
              <a:t>Licda. Waiman Hin Herrera</a:t>
            </a:r>
            <a:br>
              <a:rPr lang="es-CR" sz="1400" dirty="0">
                <a:effectLst/>
                <a:ea typeface="Calibri" panose="020F0502020204030204" pitchFamily="34" charset="0"/>
                <a:cs typeface="Times New Roman" panose="02020603050405020304" pitchFamily="18" charset="0"/>
              </a:rPr>
            </a:br>
            <a:r>
              <a:rPr lang="es-ES_tradnl" sz="1400" dirty="0">
                <a:effectLst/>
                <a:ea typeface="Calibri" panose="020F0502020204030204" pitchFamily="34" charset="0"/>
                <a:cs typeface="Times New Roman" panose="02020603050405020304" pitchFamily="18" charset="0"/>
              </a:rPr>
              <a:t>Subdirectora </a:t>
            </a:r>
            <a:r>
              <a:rPr lang="es-ES_tradnl" sz="1400" dirty="0" err="1">
                <a:effectLst/>
                <a:ea typeface="Calibri" panose="020F0502020204030204" pitchFamily="34" charset="0"/>
                <a:cs typeface="Times New Roman" panose="02020603050405020304" pitchFamily="18" charset="0"/>
              </a:rPr>
              <a:t>a.i.</a:t>
            </a:r>
            <a:r>
              <a:rPr lang="es-ES_tradnl" sz="1400" dirty="0">
                <a:effectLst/>
                <a:ea typeface="Calibri" panose="020F0502020204030204" pitchFamily="34" charset="0"/>
                <a:cs typeface="Times New Roman" panose="02020603050405020304" pitchFamily="18" charset="0"/>
              </a:rPr>
              <a:t> de Gestión Humana</a:t>
            </a:r>
            <a:br>
              <a:rPr lang="es-CR" sz="1400" dirty="0">
                <a:effectLst/>
                <a:ea typeface="Calibri" panose="020F0502020204030204" pitchFamily="34" charset="0"/>
                <a:cs typeface="Times New Roman" panose="02020603050405020304" pitchFamily="18" charset="0"/>
              </a:rPr>
            </a:br>
            <a:r>
              <a:rPr lang="es-ES_tradnl" sz="1400" dirty="0">
                <a:effectLst/>
                <a:ea typeface="Calibri" panose="020F0502020204030204" pitchFamily="34" charset="0"/>
                <a:cs typeface="Times New Roman" panose="02020603050405020304" pitchFamily="18" charset="0"/>
              </a:rPr>
              <a:t> </a:t>
            </a:r>
            <a:br>
              <a:rPr lang="es-CR" sz="1400" dirty="0">
                <a:effectLst/>
                <a:ea typeface="Calibri" panose="020F0502020204030204" pitchFamily="34" charset="0"/>
                <a:cs typeface="Times New Roman" panose="02020603050405020304" pitchFamily="18" charset="0"/>
              </a:rPr>
            </a:br>
            <a:r>
              <a:rPr lang="es-ES_tradnl" sz="1400" dirty="0">
                <a:effectLst/>
                <a:ea typeface="Calibri" panose="020F0502020204030204" pitchFamily="34" charset="0"/>
                <a:cs typeface="Times New Roman" panose="02020603050405020304" pitchFamily="18" charset="0"/>
              </a:rPr>
              <a:t>Licda. Cheryl Bolaños Madrigal</a:t>
            </a:r>
            <a:br>
              <a:rPr lang="es-CR" sz="1400" dirty="0">
                <a:effectLst/>
                <a:ea typeface="Calibri" panose="020F0502020204030204" pitchFamily="34" charset="0"/>
                <a:cs typeface="Times New Roman" panose="02020603050405020304" pitchFamily="18" charset="0"/>
              </a:rPr>
            </a:br>
            <a:r>
              <a:rPr lang="es-ES_tradnl" sz="1400" dirty="0">
                <a:effectLst/>
                <a:ea typeface="Calibri" panose="020F0502020204030204" pitchFamily="34" charset="0"/>
                <a:cs typeface="Times New Roman" panose="02020603050405020304" pitchFamily="18" charset="0"/>
              </a:rPr>
              <a:t>Jefa </a:t>
            </a:r>
            <a:r>
              <a:rPr lang="es-ES_tradnl" sz="1400" dirty="0" err="1">
                <a:effectLst/>
                <a:ea typeface="Calibri" panose="020F0502020204030204" pitchFamily="34" charset="0"/>
                <a:cs typeface="Times New Roman" panose="02020603050405020304" pitchFamily="18" charset="0"/>
              </a:rPr>
              <a:t>a.i.</a:t>
            </a:r>
            <a:r>
              <a:rPr lang="es-ES_tradnl" sz="1400" dirty="0">
                <a:effectLst/>
                <a:ea typeface="Calibri" panose="020F0502020204030204" pitchFamily="34" charset="0"/>
                <a:cs typeface="Times New Roman" panose="02020603050405020304" pitchFamily="18" charset="0"/>
              </a:rPr>
              <a:t> Subproceso Gestión de la Capacitación</a:t>
            </a:r>
            <a:br>
              <a:rPr lang="es-CR" sz="1800" dirty="0">
                <a:effectLst/>
                <a:ea typeface="Calibri" panose="020F0502020204030204" pitchFamily="34" charset="0"/>
                <a:cs typeface="Times New Roman" panose="02020603050405020304" pitchFamily="18" charset="0"/>
              </a:rPr>
            </a:br>
            <a:endParaRPr lang="es-CR" dirty="0"/>
          </a:p>
        </p:txBody>
      </p:sp>
      <p:sp>
        <p:nvSpPr>
          <p:cNvPr id="3" name="Marcador de texto 2">
            <a:extLst>
              <a:ext uri="{FF2B5EF4-FFF2-40B4-BE49-F238E27FC236}">
                <a16:creationId xmlns:a16="http://schemas.microsoft.com/office/drawing/2014/main" id="{7A178DBA-2603-41F3-A78B-46188E02DCB9}"/>
              </a:ext>
            </a:extLst>
          </p:cNvPr>
          <p:cNvSpPr>
            <a:spLocks noGrp="1"/>
          </p:cNvSpPr>
          <p:nvPr>
            <p:ph type="body" sz="half" idx="2"/>
          </p:nvPr>
        </p:nvSpPr>
        <p:spPr>
          <a:xfrm>
            <a:off x="2148620" y="1349732"/>
            <a:ext cx="10144654" cy="999885"/>
          </a:xfrm>
        </p:spPr>
        <p:txBody>
          <a:bodyPr/>
          <a:lstStyle/>
          <a:p>
            <a:r>
              <a:rPr lang="es-ES" sz="2000" b="1" dirty="0"/>
              <a:t>RESPONSABLES</a:t>
            </a:r>
            <a:endParaRPr lang="es-CR" b="1" dirty="0"/>
          </a:p>
        </p:txBody>
      </p:sp>
      <p:sp>
        <p:nvSpPr>
          <p:cNvPr id="4" name="CuadroTexto 3">
            <a:extLst>
              <a:ext uri="{FF2B5EF4-FFF2-40B4-BE49-F238E27FC236}">
                <a16:creationId xmlns:a16="http://schemas.microsoft.com/office/drawing/2014/main" id="{A3C94AB9-4387-4807-BB5D-65D146624EEF}"/>
              </a:ext>
            </a:extLst>
          </p:cNvPr>
          <p:cNvSpPr txBox="1"/>
          <p:nvPr/>
        </p:nvSpPr>
        <p:spPr>
          <a:xfrm>
            <a:off x="3398580" y="5508268"/>
            <a:ext cx="1365438" cy="646331"/>
          </a:xfrm>
          <a:prstGeom prst="rect">
            <a:avLst/>
          </a:prstGeom>
          <a:noFill/>
        </p:spPr>
        <p:txBody>
          <a:bodyPr wrap="none" rtlCol="0">
            <a:spAutoFit/>
          </a:bodyPr>
          <a:lstStyle/>
          <a:p>
            <a:r>
              <a:rPr lang="es-ES_tradnl"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ENERO 2021</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p:txBody>
      </p:sp>
    </p:spTree>
    <p:extLst>
      <p:ext uri="{BB962C8B-B14F-4D97-AF65-F5344CB8AC3E}">
        <p14:creationId xmlns:p14="http://schemas.microsoft.com/office/powerpoint/2010/main" val="2845433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625A8EC-C3F8-42DB-B1E9-665B244CE60B}"/>
              </a:ext>
            </a:extLst>
          </p:cNvPr>
          <p:cNvSpPr txBox="1"/>
          <p:nvPr/>
        </p:nvSpPr>
        <p:spPr>
          <a:xfrm>
            <a:off x="741022" y="3429000"/>
            <a:ext cx="3175736" cy="1815882"/>
          </a:xfrm>
          <a:prstGeom prst="rect">
            <a:avLst/>
          </a:prstGeom>
          <a:noFill/>
        </p:spPr>
        <p:txBody>
          <a:bodyPr wrap="square">
            <a:spAutoFit/>
          </a:bodyPr>
          <a:lstStyle/>
          <a:p>
            <a:r>
              <a:rPr lang="es-ES" sz="2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5 becas</a:t>
            </a:r>
            <a:r>
              <a:rPr lang="es-ES" sz="2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se vieron afectadas y no pudieron ser finalizadas </a:t>
            </a:r>
            <a:endParaRPr lang="es-CR" sz="2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B936A440-1A28-4F06-9D9B-9E29153E52E2}"/>
              </a:ext>
            </a:extLst>
          </p:cNvPr>
          <p:cNvSpPr txBox="1"/>
          <p:nvPr/>
        </p:nvSpPr>
        <p:spPr>
          <a:xfrm>
            <a:off x="4850933" y="6270581"/>
            <a:ext cx="6094602" cy="215444"/>
          </a:xfrm>
          <a:prstGeom prst="rect">
            <a:avLst/>
          </a:prstGeom>
          <a:noFill/>
        </p:spPr>
        <p:txBody>
          <a:bodyPr wrap="square">
            <a:spAutoFit/>
          </a:bodyPr>
          <a:lstStyle/>
          <a:p>
            <a:pPr marL="449580" indent="449580"/>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2020.</a:t>
            </a:r>
            <a:endParaRPr lang="es-CR"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Marcador de texto 2">
            <a:extLst>
              <a:ext uri="{FF2B5EF4-FFF2-40B4-BE49-F238E27FC236}">
                <a16:creationId xmlns:a16="http://schemas.microsoft.com/office/drawing/2014/main" id="{5BDE96FF-45A1-4779-AE8F-91068BC8271B}"/>
              </a:ext>
            </a:extLst>
          </p:cNvPr>
          <p:cNvSpPr txBox="1">
            <a:spLocks/>
          </p:cNvSpPr>
          <p:nvPr/>
        </p:nvSpPr>
        <p:spPr>
          <a:xfrm>
            <a:off x="282154" y="2275096"/>
            <a:ext cx="4000290" cy="115390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lnSpc>
                <a:spcPct val="100000"/>
              </a:lnSpc>
              <a:buNone/>
            </a:pPr>
            <a:r>
              <a:rPr lang="es-ES_tradnl" sz="2000" b="1" dirty="0">
                <a:solidFill>
                  <a:srgbClr val="000000"/>
                </a:solidFill>
                <a:effectLst/>
                <a:latin typeface="Arial" panose="020B0604020202020204" pitchFamily="34" charset="0"/>
                <a:ea typeface="Calibri" panose="020F0502020204030204" pitchFamily="34" charset="0"/>
              </a:rPr>
              <a:t>Becas en ejecución afectadas</a:t>
            </a:r>
            <a:br>
              <a:rPr lang="es-ES_tradnl" sz="2000" b="1" dirty="0">
                <a:solidFill>
                  <a:srgbClr val="000000"/>
                </a:solidFill>
                <a:effectLst/>
                <a:latin typeface="Arial" panose="020B0604020202020204" pitchFamily="34" charset="0"/>
                <a:ea typeface="Calibri" panose="020F0502020204030204" pitchFamily="34" charset="0"/>
              </a:rPr>
            </a:br>
            <a:r>
              <a:rPr lang="es-ES_tradnl" sz="2000" b="1" dirty="0">
                <a:solidFill>
                  <a:srgbClr val="000000"/>
                </a:solidFill>
                <a:effectLst/>
                <a:latin typeface="Arial" panose="020B0604020202020204" pitchFamily="34" charset="0"/>
                <a:ea typeface="Calibri" panose="020F0502020204030204" pitchFamily="34" charset="0"/>
              </a:rPr>
              <a:t>por la pandemia del COVID-19</a:t>
            </a:r>
            <a:endParaRPr lang="es-CR"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Diagrama 2">
            <a:extLst>
              <a:ext uri="{FF2B5EF4-FFF2-40B4-BE49-F238E27FC236}">
                <a16:creationId xmlns:a16="http://schemas.microsoft.com/office/drawing/2014/main" id="{734744F9-B375-4E63-942C-AA26FC0F2FE8}"/>
              </a:ext>
            </a:extLst>
          </p:cNvPr>
          <p:cNvGraphicFramePr/>
          <p:nvPr>
            <p:extLst>
              <p:ext uri="{D42A27DB-BD31-4B8C-83A1-F6EECF244321}">
                <p14:modId xmlns:p14="http://schemas.microsoft.com/office/powerpoint/2010/main" val="3117600652"/>
              </p:ext>
            </p:extLst>
          </p:nvPr>
        </p:nvGraphicFramePr>
        <p:xfrm>
          <a:off x="4648130" y="1190320"/>
          <a:ext cx="6191075" cy="4942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7305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625A8EC-C3F8-42DB-B1E9-665B244CE60B}"/>
              </a:ext>
            </a:extLst>
          </p:cNvPr>
          <p:cNvSpPr txBox="1"/>
          <p:nvPr/>
        </p:nvSpPr>
        <p:spPr>
          <a:xfrm>
            <a:off x="771876" y="2049026"/>
            <a:ext cx="3000468" cy="2246769"/>
          </a:xfrm>
          <a:prstGeom prst="rect">
            <a:avLst/>
          </a:prstGeom>
          <a:noFill/>
        </p:spPr>
        <p:txBody>
          <a:bodyPr wrap="square">
            <a:spAutoFit/>
          </a:bodyPr>
          <a:lstStyle/>
          <a:p>
            <a:r>
              <a:rPr lang="es-ES_tradnl" sz="1600" dirty="0">
                <a:effectLst/>
                <a:latin typeface="+mj-lt"/>
                <a:ea typeface="Calibri" panose="020F0502020204030204" pitchFamily="34" charset="0"/>
                <a:cs typeface="Times New Roman" panose="02020603050405020304" pitchFamily="18" charset="0"/>
              </a:rPr>
              <a:t>No se pudo divulgar </a:t>
            </a:r>
            <a:r>
              <a:rPr lang="es-ES_tradnl" sz="1600" b="1" dirty="0">
                <a:effectLst/>
                <a:latin typeface="+mj-lt"/>
                <a:ea typeface="Calibri" panose="020F0502020204030204" pitchFamily="34" charset="0"/>
                <a:cs typeface="Times New Roman" panose="02020603050405020304" pitchFamily="18" charset="0"/>
              </a:rPr>
              <a:t>14 actividades</a:t>
            </a:r>
            <a:r>
              <a:rPr lang="es-ES_tradnl" sz="1600" dirty="0">
                <a:effectLst/>
                <a:latin typeface="+mj-lt"/>
                <a:ea typeface="Calibri" panose="020F0502020204030204" pitchFamily="34" charset="0"/>
                <a:cs typeface="Times New Roman" panose="02020603050405020304" pitchFamily="18" charset="0"/>
              </a:rPr>
              <a:t> dado que el presupuesto fue cedido debido a los recortes aplicados y a las restricciones a causa de la pandemia COVID-19. </a:t>
            </a:r>
            <a:endParaRPr lang="es-CR" sz="1600" dirty="0">
              <a:effectLst/>
              <a:latin typeface="+mj-lt"/>
              <a:ea typeface="Calibri" panose="020F0502020204030204" pitchFamily="34" charset="0"/>
              <a:cs typeface="Times New Roman" panose="02020603050405020304" pitchFamily="18" charset="0"/>
            </a:endParaRPr>
          </a:p>
          <a:p>
            <a:endParaRPr lang="es-CR"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B936A440-1A28-4F06-9D9B-9E29153E52E2}"/>
              </a:ext>
            </a:extLst>
          </p:cNvPr>
          <p:cNvSpPr txBox="1"/>
          <p:nvPr/>
        </p:nvSpPr>
        <p:spPr>
          <a:xfrm>
            <a:off x="6419674" y="5557517"/>
            <a:ext cx="6094602" cy="215444"/>
          </a:xfrm>
          <a:prstGeom prst="rect">
            <a:avLst/>
          </a:prstGeom>
          <a:noFill/>
        </p:spPr>
        <p:txBody>
          <a:bodyPr wrap="square">
            <a:spAutoFit/>
          </a:bodyPr>
          <a:lstStyle/>
          <a:p>
            <a:pPr marL="449580" indent="449580"/>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2020.</a:t>
            </a:r>
            <a:endParaRPr lang="es-CR"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Marcador de texto 2">
            <a:extLst>
              <a:ext uri="{FF2B5EF4-FFF2-40B4-BE49-F238E27FC236}">
                <a16:creationId xmlns:a16="http://schemas.microsoft.com/office/drawing/2014/main" id="{5BDE96FF-45A1-4779-AE8F-91068BC8271B}"/>
              </a:ext>
            </a:extLst>
          </p:cNvPr>
          <p:cNvSpPr txBox="1">
            <a:spLocks/>
          </p:cNvSpPr>
          <p:nvPr/>
        </p:nvSpPr>
        <p:spPr>
          <a:xfrm>
            <a:off x="2528305" y="814067"/>
            <a:ext cx="8417230" cy="115390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914400" lvl="2" indent="0" algn="ctr">
              <a:spcBef>
                <a:spcPts val="200"/>
              </a:spcBef>
              <a:buNone/>
            </a:pPr>
            <a:r>
              <a:rPr lang="es-ES_tradnl"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Actividades formativas no divulgadas a causa de recortes presupuestarios y restricciones a causa de la pandemia COVID-19 </a:t>
            </a:r>
            <a:endParaRPr lang="es-CR"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2A3280F2-74B2-42C1-B98F-3FAC725E2479}"/>
              </a:ext>
            </a:extLst>
          </p:cNvPr>
          <p:cNvSpPr>
            <a:spLocks noChangeArrowheads="1"/>
          </p:cNvSpPr>
          <p:nvPr/>
        </p:nvSpPr>
        <p:spPr bwMode="auto">
          <a:xfrm>
            <a:off x="1312292" y="-119631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R"/>
          </a:p>
        </p:txBody>
      </p:sp>
      <p:graphicFrame>
        <p:nvGraphicFramePr>
          <p:cNvPr id="4" name="Tabla 3">
            <a:extLst>
              <a:ext uri="{FF2B5EF4-FFF2-40B4-BE49-F238E27FC236}">
                <a16:creationId xmlns:a16="http://schemas.microsoft.com/office/drawing/2014/main" id="{F57DF3D1-E4FA-4638-9792-AC310E9B328E}"/>
              </a:ext>
            </a:extLst>
          </p:cNvPr>
          <p:cNvGraphicFramePr/>
          <p:nvPr>
            <p:extLst>
              <p:ext uri="{D42A27DB-BD31-4B8C-83A1-F6EECF244321}">
                <p14:modId xmlns:p14="http://schemas.microsoft.com/office/powerpoint/2010/main" val="1145864341"/>
              </p:ext>
            </p:extLst>
          </p:nvPr>
        </p:nvGraphicFramePr>
        <p:xfrm>
          <a:off x="470748" y="4376850"/>
          <a:ext cx="3683000" cy="769620"/>
        </p:xfrm>
        <a:graphic>
          <a:graphicData uri="http://schemas.openxmlformats.org/drawingml/2006/table">
            <a:tbl>
              <a:tblPr firstRow="1" firstCol="1" bandRow="1">
                <a:tableStyleId>{00A15C55-8517-42AA-B614-E9B94910E393}</a:tableStyleId>
              </a:tblPr>
              <a:tblGrid>
                <a:gridCol w="1862084">
                  <a:extLst>
                    <a:ext uri="{9D8B030D-6E8A-4147-A177-3AD203B41FA5}">
                      <a16:colId xmlns:a16="http://schemas.microsoft.com/office/drawing/2014/main" val="3578064302"/>
                    </a:ext>
                  </a:extLst>
                </a:gridCol>
                <a:gridCol w="921542">
                  <a:extLst>
                    <a:ext uri="{9D8B030D-6E8A-4147-A177-3AD203B41FA5}">
                      <a16:colId xmlns:a16="http://schemas.microsoft.com/office/drawing/2014/main" val="81594203"/>
                    </a:ext>
                  </a:extLst>
                </a:gridCol>
                <a:gridCol w="899374">
                  <a:extLst>
                    <a:ext uri="{9D8B030D-6E8A-4147-A177-3AD203B41FA5}">
                      <a16:colId xmlns:a16="http://schemas.microsoft.com/office/drawing/2014/main" val="475925204"/>
                    </a:ext>
                  </a:extLst>
                </a:gridCol>
              </a:tblGrid>
              <a:tr h="0">
                <a:tc>
                  <a:txBody>
                    <a:bodyPr/>
                    <a:lstStyle/>
                    <a:p>
                      <a:pPr algn="just" fontAlgn="t">
                        <a:spcBef>
                          <a:spcPts val="0"/>
                        </a:spcBef>
                        <a:spcAft>
                          <a:spcPts val="0"/>
                        </a:spcAft>
                      </a:pPr>
                      <a:r>
                        <a:rPr lang="es-ES_tradnl" sz="1200" u="none" strike="noStrike" dirty="0">
                          <a:effectLst/>
                        </a:rPr>
                        <a:t>Tipo de actividad</a:t>
                      </a:r>
                      <a:endParaRPr lang="es-ES_tradnl" sz="1800" b="0" i="0" u="none" strike="noStrike" dirty="0">
                        <a:effectLst/>
                        <a:latin typeface="Arial" panose="020B0604020202020204" pitchFamily="34" charset="0"/>
                      </a:endParaRPr>
                    </a:p>
                  </a:txBody>
                  <a:tcPr marL="68580" marR="68580" marT="9525" marB="0"/>
                </a:tc>
                <a:tc>
                  <a:txBody>
                    <a:bodyPr/>
                    <a:lstStyle/>
                    <a:p>
                      <a:pPr algn="just" fontAlgn="t">
                        <a:spcBef>
                          <a:spcPts val="0"/>
                        </a:spcBef>
                        <a:spcAft>
                          <a:spcPts val="0"/>
                        </a:spcAft>
                      </a:pPr>
                      <a:r>
                        <a:rPr lang="es-ES_tradnl" sz="1200" u="none" strike="noStrike">
                          <a:effectLst/>
                        </a:rPr>
                        <a:t>Mujeres</a:t>
                      </a:r>
                      <a:endParaRPr lang="es-ES_tradnl" sz="1800" b="0" i="0" u="none" strike="noStrike">
                        <a:effectLst/>
                        <a:latin typeface="Arial" panose="020B0604020202020204" pitchFamily="34" charset="0"/>
                      </a:endParaRPr>
                    </a:p>
                  </a:txBody>
                  <a:tcPr marL="68580" marR="68580" marT="9525" marB="0"/>
                </a:tc>
                <a:tc>
                  <a:txBody>
                    <a:bodyPr/>
                    <a:lstStyle/>
                    <a:p>
                      <a:pPr algn="just" fontAlgn="t">
                        <a:spcBef>
                          <a:spcPts val="0"/>
                        </a:spcBef>
                        <a:spcAft>
                          <a:spcPts val="0"/>
                        </a:spcAft>
                      </a:pPr>
                      <a:r>
                        <a:rPr lang="es-ES_tradnl" sz="1200" u="none" strike="noStrike">
                          <a:effectLst/>
                        </a:rPr>
                        <a:t>Hombres</a:t>
                      </a:r>
                      <a:endParaRPr lang="es-ES_tradnl"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1980141095"/>
                  </a:ext>
                </a:extLst>
              </a:tr>
              <a:tr h="0">
                <a:tc>
                  <a:txBody>
                    <a:bodyPr/>
                    <a:lstStyle/>
                    <a:p>
                      <a:pPr algn="just" fontAlgn="t">
                        <a:spcBef>
                          <a:spcPts val="0"/>
                        </a:spcBef>
                        <a:spcAft>
                          <a:spcPts val="0"/>
                        </a:spcAft>
                      </a:pPr>
                      <a:r>
                        <a:rPr lang="es-ES_tradnl" sz="1200" u="none" strike="noStrike">
                          <a:effectLst/>
                        </a:rPr>
                        <a:t>05 becas</a:t>
                      </a:r>
                      <a:endParaRPr lang="es-ES_tradnl" sz="1800" b="0" i="0" u="none" strike="noStrike">
                        <a:effectLst/>
                        <a:latin typeface="Arial" panose="020B0604020202020204" pitchFamily="34" charset="0"/>
                      </a:endParaRPr>
                    </a:p>
                  </a:txBody>
                  <a:tcPr marL="68580" marR="68580" marT="9525" marB="0"/>
                </a:tc>
                <a:tc>
                  <a:txBody>
                    <a:bodyPr/>
                    <a:lstStyle/>
                    <a:p>
                      <a:pPr algn="r" fontAlgn="t">
                        <a:spcBef>
                          <a:spcPts val="0"/>
                        </a:spcBef>
                        <a:spcAft>
                          <a:spcPts val="0"/>
                        </a:spcAft>
                      </a:pPr>
                      <a:r>
                        <a:rPr lang="es-ES_tradnl" sz="1200" u="none" strike="noStrike">
                          <a:effectLst/>
                        </a:rPr>
                        <a:t>0</a:t>
                      </a:r>
                      <a:endParaRPr lang="es-ES_tradnl" sz="1800" b="0" i="0" u="none" strike="noStrike">
                        <a:effectLst/>
                        <a:latin typeface="Arial" panose="020B0604020202020204" pitchFamily="34" charset="0"/>
                      </a:endParaRPr>
                    </a:p>
                  </a:txBody>
                  <a:tcPr marL="68580" marR="68580" marT="9525" marB="0"/>
                </a:tc>
                <a:tc>
                  <a:txBody>
                    <a:bodyPr/>
                    <a:lstStyle/>
                    <a:p>
                      <a:pPr algn="r" fontAlgn="t">
                        <a:spcBef>
                          <a:spcPts val="0"/>
                        </a:spcBef>
                        <a:spcAft>
                          <a:spcPts val="0"/>
                        </a:spcAft>
                      </a:pPr>
                      <a:r>
                        <a:rPr lang="es-ES_tradnl" sz="1200" u="none" strike="noStrike">
                          <a:effectLst/>
                        </a:rPr>
                        <a:t>2</a:t>
                      </a:r>
                      <a:endParaRPr lang="es-ES_tradnl"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3696214111"/>
                  </a:ext>
                </a:extLst>
              </a:tr>
              <a:tr h="0">
                <a:tc>
                  <a:txBody>
                    <a:bodyPr/>
                    <a:lstStyle/>
                    <a:p>
                      <a:pPr algn="just" fontAlgn="t">
                        <a:spcBef>
                          <a:spcPts val="0"/>
                        </a:spcBef>
                        <a:spcAft>
                          <a:spcPts val="0"/>
                        </a:spcAft>
                      </a:pPr>
                      <a:r>
                        <a:rPr lang="es-ES_tradnl" sz="1200" u="none" strike="noStrike">
                          <a:effectLst/>
                        </a:rPr>
                        <a:t>10 capacitaciones</a:t>
                      </a:r>
                      <a:endParaRPr lang="es-ES_tradnl" sz="1800" b="0" i="0" u="none" strike="noStrike">
                        <a:effectLst/>
                        <a:latin typeface="Arial" panose="020B0604020202020204" pitchFamily="34" charset="0"/>
                      </a:endParaRPr>
                    </a:p>
                  </a:txBody>
                  <a:tcPr marL="68580" marR="68580" marT="9525" marB="0"/>
                </a:tc>
                <a:tc>
                  <a:txBody>
                    <a:bodyPr/>
                    <a:lstStyle/>
                    <a:p>
                      <a:pPr algn="r" fontAlgn="t">
                        <a:spcBef>
                          <a:spcPts val="0"/>
                        </a:spcBef>
                        <a:spcAft>
                          <a:spcPts val="0"/>
                        </a:spcAft>
                      </a:pPr>
                      <a:r>
                        <a:rPr lang="es-ES_tradnl" sz="1200" u="none" strike="noStrike">
                          <a:effectLst/>
                        </a:rPr>
                        <a:t>13</a:t>
                      </a:r>
                      <a:endParaRPr lang="es-ES_tradnl" sz="1800" b="0" i="0" u="none" strike="noStrike">
                        <a:effectLst/>
                        <a:latin typeface="Arial" panose="020B0604020202020204" pitchFamily="34" charset="0"/>
                      </a:endParaRPr>
                    </a:p>
                  </a:txBody>
                  <a:tcPr marL="68580" marR="68580" marT="9525" marB="0"/>
                </a:tc>
                <a:tc>
                  <a:txBody>
                    <a:bodyPr/>
                    <a:lstStyle/>
                    <a:p>
                      <a:pPr algn="r" fontAlgn="t">
                        <a:spcBef>
                          <a:spcPts val="0"/>
                        </a:spcBef>
                        <a:spcAft>
                          <a:spcPts val="0"/>
                        </a:spcAft>
                      </a:pPr>
                      <a:r>
                        <a:rPr lang="es-ES_tradnl" sz="1200" u="none" strike="noStrike">
                          <a:effectLst/>
                        </a:rPr>
                        <a:t>7</a:t>
                      </a:r>
                      <a:endParaRPr lang="es-ES_tradnl"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2546762595"/>
                  </a:ext>
                </a:extLst>
              </a:tr>
              <a:tr h="0">
                <a:tc>
                  <a:txBody>
                    <a:bodyPr/>
                    <a:lstStyle/>
                    <a:p>
                      <a:pPr algn="r" fontAlgn="t">
                        <a:spcBef>
                          <a:spcPts val="0"/>
                        </a:spcBef>
                        <a:spcAft>
                          <a:spcPts val="0"/>
                        </a:spcAft>
                      </a:pPr>
                      <a:r>
                        <a:rPr lang="es-ES_tradnl" sz="1200" u="none" strike="noStrike">
                          <a:effectLst/>
                        </a:rPr>
                        <a:t>TOTAL</a:t>
                      </a:r>
                      <a:endParaRPr lang="es-ES_tradnl" sz="1800" b="0" i="0" u="none" strike="noStrike">
                        <a:effectLst/>
                        <a:latin typeface="Arial" panose="020B0604020202020204" pitchFamily="34" charset="0"/>
                      </a:endParaRPr>
                    </a:p>
                  </a:txBody>
                  <a:tcPr marL="68580" marR="68580" marT="9525" marB="0"/>
                </a:tc>
                <a:tc>
                  <a:txBody>
                    <a:bodyPr/>
                    <a:lstStyle/>
                    <a:p>
                      <a:pPr algn="r" fontAlgn="t">
                        <a:spcBef>
                          <a:spcPts val="0"/>
                        </a:spcBef>
                        <a:spcAft>
                          <a:spcPts val="0"/>
                        </a:spcAft>
                      </a:pPr>
                      <a:r>
                        <a:rPr lang="es-ES_tradnl" sz="1200" u="none" strike="noStrike">
                          <a:effectLst/>
                        </a:rPr>
                        <a:t>13</a:t>
                      </a:r>
                      <a:endParaRPr lang="es-ES_tradnl" sz="1800" b="0" i="0" u="none" strike="noStrike">
                        <a:effectLst/>
                        <a:latin typeface="Arial" panose="020B0604020202020204" pitchFamily="34" charset="0"/>
                      </a:endParaRPr>
                    </a:p>
                  </a:txBody>
                  <a:tcPr marL="68580" marR="68580" marT="9525" marB="0"/>
                </a:tc>
                <a:tc>
                  <a:txBody>
                    <a:bodyPr/>
                    <a:lstStyle/>
                    <a:p>
                      <a:pPr algn="r" fontAlgn="t">
                        <a:spcBef>
                          <a:spcPts val="0"/>
                        </a:spcBef>
                        <a:spcAft>
                          <a:spcPts val="0"/>
                        </a:spcAft>
                      </a:pPr>
                      <a:r>
                        <a:rPr lang="es-ES_tradnl" sz="1200" u="none" strike="noStrike" dirty="0">
                          <a:effectLst/>
                        </a:rPr>
                        <a:t>9</a:t>
                      </a:r>
                      <a:endParaRPr lang="es-ES_tradnl" sz="1800" b="0" i="0" u="none" strike="noStrike" dirty="0">
                        <a:effectLst/>
                        <a:latin typeface="Arial" panose="020B0604020202020204" pitchFamily="34" charset="0"/>
                      </a:endParaRPr>
                    </a:p>
                  </a:txBody>
                  <a:tcPr marL="68580" marR="68580" marT="9525" marB="0"/>
                </a:tc>
                <a:extLst>
                  <a:ext uri="{0D108BD9-81ED-4DB2-BD59-A6C34878D82A}">
                    <a16:rowId xmlns:a16="http://schemas.microsoft.com/office/drawing/2014/main" val="413203570"/>
                  </a:ext>
                </a:extLst>
              </a:tr>
            </a:tbl>
          </a:graphicData>
        </a:graphic>
      </p:graphicFrame>
      <p:sp>
        <p:nvSpPr>
          <p:cNvPr id="3" name="Rectangle 1">
            <a:extLst>
              <a:ext uri="{FF2B5EF4-FFF2-40B4-BE49-F238E27FC236}">
                <a16:creationId xmlns:a16="http://schemas.microsoft.com/office/drawing/2014/main" id="{004F5630-34EA-4930-BB7C-2607F9B1F498}"/>
              </a:ext>
            </a:extLst>
          </p:cNvPr>
          <p:cNvSpPr>
            <a:spLocks noChangeArrowheads="1"/>
          </p:cNvSpPr>
          <p:nvPr/>
        </p:nvSpPr>
        <p:spPr bwMode="auto">
          <a:xfrm>
            <a:off x="1246465" y="-1231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R"/>
          </a:p>
        </p:txBody>
      </p:sp>
      <p:graphicFrame>
        <p:nvGraphicFramePr>
          <p:cNvPr id="8" name="Tabla 7">
            <a:extLst>
              <a:ext uri="{FF2B5EF4-FFF2-40B4-BE49-F238E27FC236}">
                <a16:creationId xmlns:a16="http://schemas.microsoft.com/office/drawing/2014/main" id="{2E35F934-665C-47FB-9967-D4BB7FFA737C}"/>
              </a:ext>
            </a:extLst>
          </p:cNvPr>
          <p:cNvGraphicFramePr/>
          <p:nvPr>
            <p:extLst>
              <p:ext uri="{D42A27DB-BD31-4B8C-83A1-F6EECF244321}">
                <p14:modId xmlns:p14="http://schemas.microsoft.com/office/powerpoint/2010/main" val="1091639139"/>
              </p:ext>
            </p:extLst>
          </p:nvPr>
        </p:nvGraphicFramePr>
        <p:xfrm>
          <a:off x="5016382" y="1822401"/>
          <a:ext cx="6298251" cy="3595633"/>
        </p:xfrm>
        <a:graphic>
          <a:graphicData uri="http://schemas.openxmlformats.org/drawingml/2006/table">
            <a:tbl>
              <a:tblPr firstRow="1" firstCol="1" bandRow="1">
                <a:tableStyleId>{F5AB1C69-6EDB-4FF4-983F-18BD219EF322}</a:tableStyleId>
              </a:tblPr>
              <a:tblGrid>
                <a:gridCol w="1662802">
                  <a:extLst>
                    <a:ext uri="{9D8B030D-6E8A-4147-A177-3AD203B41FA5}">
                      <a16:colId xmlns:a16="http://schemas.microsoft.com/office/drawing/2014/main" val="1466859900"/>
                    </a:ext>
                  </a:extLst>
                </a:gridCol>
                <a:gridCol w="1541228">
                  <a:extLst>
                    <a:ext uri="{9D8B030D-6E8A-4147-A177-3AD203B41FA5}">
                      <a16:colId xmlns:a16="http://schemas.microsoft.com/office/drawing/2014/main" val="3326185973"/>
                    </a:ext>
                  </a:extLst>
                </a:gridCol>
                <a:gridCol w="1541228">
                  <a:extLst>
                    <a:ext uri="{9D8B030D-6E8A-4147-A177-3AD203B41FA5}">
                      <a16:colId xmlns:a16="http://schemas.microsoft.com/office/drawing/2014/main" val="2380303514"/>
                    </a:ext>
                  </a:extLst>
                </a:gridCol>
                <a:gridCol w="1552993">
                  <a:extLst>
                    <a:ext uri="{9D8B030D-6E8A-4147-A177-3AD203B41FA5}">
                      <a16:colId xmlns:a16="http://schemas.microsoft.com/office/drawing/2014/main" val="964547629"/>
                    </a:ext>
                  </a:extLst>
                </a:gridCol>
              </a:tblGrid>
              <a:tr h="475586">
                <a:tc gridSpan="4">
                  <a:txBody>
                    <a:bodyPr/>
                    <a:lstStyle/>
                    <a:p>
                      <a:pPr algn="ctr" fontAlgn="ctr">
                        <a:lnSpc>
                          <a:spcPct val="105000"/>
                        </a:lnSpc>
                        <a:spcBef>
                          <a:spcPts val="0"/>
                        </a:spcBef>
                        <a:spcAft>
                          <a:spcPts val="0"/>
                        </a:spcAft>
                      </a:pPr>
                      <a:r>
                        <a:rPr lang="es-CR" sz="1100" u="none" strike="noStrike" dirty="0">
                          <a:effectLst/>
                        </a:rPr>
                        <a:t>SUBPARTIDA 60201 – BECAS A FUNCIONARIOS</a:t>
                      </a:r>
                      <a:endParaRPr lang="es-CR" sz="2400" b="0" i="0" u="none" strike="noStrike" dirty="0">
                        <a:effectLst/>
                        <a:latin typeface="Arial" panose="020B0604020202020204" pitchFamily="34" charset="0"/>
                      </a:endParaRPr>
                    </a:p>
                  </a:txBody>
                  <a:tcPr marL="44450" marR="44450" marT="9525" marB="0" anchor="ct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3386998668"/>
                  </a:ext>
                </a:extLst>
              </a:tr>
              <a:tr h="592575">
                <a:tc>
                  <a:txBody>
                    <a:bodyPr/>
                    <a:lstStyle/>
                    <a:p>
                      <a:pPr algn="l" fontAlgn="ctr">
                        <a:lnSpc>
                          <a:spcPct val="105000"/>
                        </a:lnSpc>
                        <a:spcBef>
                          <a:spcPts val="0"/>
                        </a:spcBef>
                        <a:spcAft>
                          <a:spcPts val="0"/>
                        </a:spcAft>
                      </a:pPr>
                      <a:r>
                        <a:rPr lang="es-CR" sz="1100" u="none" strike="noStrike">
                          <a:effectLst/>
                        </a:rPr>
                        <a:t>Programa presupuestario </a:t>
                      </a:r>
                      <a:endParaRPr lang="es-CR" sz="2400" b="0" i="0" u="none" strike="noStrike">
                        <a:effectLst/>
                        <a:latin typeface="Arial" panose="020B0604020202020204" pitchFamily="34" charset="0"/>
                      </a:endParaRPr>
                    </a:p>
                  </a:txBody>
                  <a:tcPr marL="44450" marR="44450" marT="9525" marB="0" anchor="ctr"/>
                </a:tc>
                <a:tc>
                  <a:txBody>
                    <a:bodyPr/>
                    <a:lstStyle/>
                    <a:p>
                      <a:pPr algn="ctr" fontAlgn="ctr">
                        <a:lnSpc>
                          <a:spcPct val="105000"/>
                        </a:lnSpc>
                        <a:spcBef>
                          <a:spcPts val="0"/>
                        </a:spcBef>
                        <a:spcAft>
                          <a:spcPts val="0"/>
                        </a:spcAft>
                      </a:pPr>
                      <a:r>
                        <a:rPr lang="es-CR" sz="1100" u="none" strike="noStrike">
                          <a:effectLst/>
                        </a:rPr>
                        <a:t>Monto aprobado </a:t>
                      </a:r>
                      <a:endParaRPr lang="es-CR" sz="2400" b="0" i="0" u="none" strike="noStrike">
                        <a:effectLst/>
                        <a:latin typeface="Arial" panose="020B0604020202020204" pitchFamily="34" charset="0"/>
                      </a:endParaRPr>
                    </a:p>
                  </a:txBody>
                  <a:tcPr marL="44450" marR="44450" marT="9525" marB="0" anchor="ctr"/>
                </a:tc>
                <a:tc>
                  <a:txBody>
                    <a:bodyPr/>
                    <a:lstStyle/>
                    <a:p>
                      <a:pPr algn="ctr" fontAlgn="ctr">
                        <a:lnSpc>
                          <a:spcPct val="105000"/>
                        </a:lnSpc>
                        <a:spcBef>
                          <a:spcPts val="0"/>
                        </a:spcBef>
                        <a:spcAft>
                          <a:spcPts val="0"/>
                        </a:spcAft>
                      </a:pPr>
                      <a:r>
                        <a:rPr lang="es-CR" sz="1100" u="none" strike="noStrike">
                          <a:effectLst/>
                        </a:rPr>
                        <a:t>Monto ejecutado</a:t>
                      </a:r>
                      <a:endParaRPr lang="es-CR" sz="2400" b="0" i="0" u="none" strike="noStrike">
                        <a:effectLst/>
                        <a:latin typeface="Arial" panose="020B0604020202020204" pitchFamily="34" charset="0"/>
                      </a:endParaRPr>
                    </a:p>
                  </a:txBody>
                  <a:tcPr marL="44450" marR="44450" marT="9525" marB="0" anchor="ctr"/>
                </a:tc>
                <a:tc>
                  <a:txBody>
                    <a:bodyPr/>
                    <a:lstStyle/>
                    <a:p>
                      <a:pPr algn="ctr" fontAlgn="ctr">
                        <a:lnSpc>
                          <a:spcPct val="105000"/>
                        </a:lnSpc>
                        <a:spcBef>
                          <a:spcPts val="0"/>
                        </a:spcBef>
                        <a:spcAft>
                          <a:spcPts val="0"/>
                        </a:spcAft>
                      </a:pPr>
                      <a:r>
                        <a:rPr lang="es-CR" sz="1100" u="none" strike="noStrike">
                          <a:effectLst/>
                        </a:rPr>
                        <a:t>Monto cedido </a:t>
                      </a:r>
                      <a:endParaRPr lang="es-CR" sz="24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3676740146"/>
                  </a:ext>
                </a:extLst>
              </a:tr>
              <a:tr h="482707">
                <a:tc>
                  <a:txBody>
                    <a:bodyPr/>
                    <a:lstStyle/>
                    <a:p>
                      <a:pPr algn="l" fontAlgn="ctr">
                        <a:lnSpc>
                          <a:spcPct val="105000"/>
                        </a:lnSpc>
                        <a:spcBef>
                          <a:spcPts val="0"/>
                        </a:spcBef>
                        <a:spcAft>
                          <a:spcPts val="0"/>
                        </a:spcAft>
                      </a:pPr>
                      <a:r>
                        <a:rPr lang="es-CR" sz="1100" u="none" strike="noStrike">
                          <a:effectLst/>
                        </a:rPr>
                        <a:t>926 (Dirección y Administración)</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15 106 102,50</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5 819 700,00</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9 286 402,50</a:t>
                      </a:r>
                      <a:endParaRPr lang="es-CR" sz="24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1477967723"/>
                  </a:ext>
                </a:extLst>
              </a:tr>
              <a:tr h="281452">
                <a:tc>
                  <a:txBody>
                    <a:bodyPr/>
                    <a:lstStyle/>
                    <a:p>
                      <a:pPr algn="l" fontAlgn="ctr">
                        <a:lnSpc>
                          <a:spcPct val="105000"/>
                        </a:lnSpc>
                        <a:spcBef>
                          <a:spcPts val="0"/>
                        </a:spcBef>
                        <a:spcAft>
                          <a:spcPts val="0"/>
                        </a:spcAft>
                      </a:pPr>
                      <a:r>
                        <a:rPr lang="es-CR" sz="1100" u="none" strike="noStrike">
                          <a:effectLst/>
                        </a:rPr>
                        <a:t>927 (Judicatura)</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16 784 018,06</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10 824 590,00</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5 959 428,06</a:t>
                      </a:r>
                      <a:endParaRPr lang="es-CR" sz="24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93115336"/>
                  </a:ext>
                </a:extLst>
              </a:tr>
              <a:tr h="717702">
                <a:tc>
                  <a:txBody>
                    <a:bodyPr/>
                    <a:lstStyle/>
                    <a:p>
                      <a:pPr algn="l" fontAlgn="ctr">
                        <a:lnSpc>
                          <a:spcPct val="105000"/>
                        </a:lnSpc>
                        <a:spcBef>
                          <a:spcPts val="0"/>
                        </a:spcBef>
                        <a:spcAft>
                          <a:spcPts val="0"/>
                        </a:spcAft>
                      </a:pPr>
                      <a:r>
                        <a:rPr lang="es-ES" sz="1100" u="none" strike="noStrike">
                          <a:effectLst/>
                        </a:rPr>
                        <a:t>928 (Organismo de Investigación Judicial)</a:t>
                      </a:r>
                      <a:endParaRPr lang="es-ES"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11 519 982,00</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4 699 200,00</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6 820 782,00</a:t>
                      </a:r>
                      <a:endParaRPr lang="es-CR" sz="24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3856336821"/>
                  </a:ext>
                </a:extLst>
              </a:tr>
              <a:tr h="482707">
                <a:tc>
                  <a:txBody>
                    <a:bodyPr/>
                    <a:lstStyle/>
                    <a:p>
                      <a:pPr algn="l" fontAlgn="ctr">
                        <a:lnSpc>
                          <a:spcPct val="105000"/>
                        </a:lnSpc>
                        <a:spcBef>
                          <a:spcPts val="0"/>
                        </a:spcBef>
                        <a:spcAft>
                          <a:spcPts val="0"/>
                        </a:spcAft>
                      </a:pPr>
                      <a:r>
                        <a:rPr lang="es-CR" sz="1100" u="none" strike="noStrike">
                          <a:effectLst/>
                        </a:rPr>
                        <a:t>929 (Ministerio Público)</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11 994 348,06</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6 123 649,03</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5 870 699,03</a:t>
                      </a:r>
                      <a:endParaRPr lang="es-CR" sz="24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4026718662"/>
                  </a:ext>
                </a:extLst>
              </a:tr>
              <a:tr h="281452">
                <a:tc>
                  <a:txBody>
                    <a:bodyPr/>
                    <a:lstStyle/>
                    <a:p>
                      <a:pPr algn="l" fontAlgn="ctr">
                        <a:lnSpc>
                          <a:spcPct val="105000"/>
                        </a:lnSpc>
                        <a:spcBef>
                          <a:spcPts val="0"/>
                        </a:spcBef>
                        <a:spcAft>
                          <a:spcPts val="0"/>
                        </a:spcAft>
                      </a:pPr>
                      <a:r>
                        <a:rPr lang="es-CR" sz="1100" u="none" strike="noStrike">
                          <a:effectLst/>
                        </a:rPr>
                        <a:t>930 (Defensa Pública)</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20 451 240,00</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13 225 620,00</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6 100 620,00</a:t>
                      </a:r>
                      <a:endParaRPr lang="es-CR" sz="24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2053733372"/>
                  </a:ext>
                </a:extLst>
              </a:tr>
              <a:tr h="281452">
                <a:tc>
                  <a:txBody>
                    <a:bodyPr/>
                    <a:lstStyle/>
                    <a:p>
                      <a:pPr algn="l" fontAlgn="ctr">
                        <a:lnSpc>
                          <a:spcPct val="105000"/>
                        </a:lnSpc>
                        <a:spcBef>
                          <a:spcPts val="0"/>
                        </a:spcBef>
                        <a:spcAft>
                          <a:spcPts val="0"/>
                        </a:spcAft>
                      </a:pPr>
                      <a:r>
                        <a:rPr lang="es-CR" sz="1100" u="none" strike="noStrike">
                          <a:effectLst/>
                        </a:rPr>
                        <a:t>950 (OAPVD)</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a:effectLst/>
                        </a:rPr>
                        <a:t>6 613 307,32</a:t>
                      </a:r>
                      <a:endParaRPr lang="es-CR" sz="2400" b="0" i="0" u="none" strike="noStrike">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dirty="0">
                          <a:effectLst/>
                        </a:rPr>
                        <a:t>6 613 307,32</a:t>
                      </a:r>
                      <a:endParaRPr lang="es-CR" sz="2400" b="0" i="0" u="none" strike="noStrike" dirty="0">
                        <a:effectLst/>
                        <a:latin typeface="Arial" panose="020B0604020202020204" pitchFamily="34" charset="0"/>
                      </a:endParaRPr>
                    </a:p>
                  </a:txBody>
                  <a:tcPr marL="44450" marR="44450" marT="9525" marB="0" anchor="ctr"/>
                </a:tc>
                <a:tc>
                  <a:txBody>
                    <a:bodyPr/>
                    <a:lstStyle/>
                    <a:p>
                      <a:pPr algn="r" fontAlgn="ctr">
                        <a:lnSpc>
                          <a:spcPct val="105000"/>
                        </a:lnSpc>
                        <a:spcBef>
                          <a:spcPts val="0"/>
                        </a:spcBef>
                        <a:spcAft>
                          <a:spcPts val="0"/>
                        </a:spcAft>
                      </a:pPr>
                      <a:r>
                        <a:rPr lang="es-CR" sz="1100" u="none" strike="noStrike" dirty="0">
                          <a:effectLst/>
                        </a:rPr>
                        <a:t>0,00</a:t>
                      </a:r>
                      <a:endParaRPr lang="es-CR" sz="2400" b="0" i="0" u="none" strike="noStrike" dirty="0">
                        <a:effectLst/>
                        <a:latin typeface="Arial" panose="020B0604020202020204" pitchFamily="34" charset="0"/>
                      </a:endParaRPr>
                    </a:p>
                  </a:txBody>
                  <a:tcPr marL="44450" marR="44450" marT="9525" marB="0" anchor="ctr"/>
                </a:tc>
                <a:extLst>
                  <a:ext uri="{0D108BD9-81ED-4DB2-BD59-A6C34878D82A}">
                    <a16:rowId xmlns:a16="http://schemas.microsoft.com/office/drawing/2014/main" val="807744168"/>
                  </a:ext>
                </a:extLst>
              </a:tr>
            </a:tbl>
          </a:graphicData>
        </a:graphic>
      </p:graphicFrame>
    </p:spTree>
    <p:extLst>
      <p:ext uri="{BB962C8B-B14F-4D97-AF65-F5344CB8AC3E}">
        <p14:creationId xmlns:p14="http://schemas.microsoft.com/office/powerpoint/2010/main" val="1503742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C372208D-8D1E-455E-8B0D-BDC00134223D}"/>
              </a:ext>
            </a:extLst>
          </p:cNvPr>
          <p:cNvSpPr/>
          <p:nvPr/>
        </p:nvSpPr>
        <p:spPr>
          <a:xfrm>
            <a:off x="859536" y="2852928"/>
            <a:ext cx="1627632" cy="162763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9" name="CuadroTexto 8">
            <a:extLst>
              <a:ext uri="{FF2B5EF4-FFF2-40B4-BE49-F238E27FC236}">
                <a16:creationId xmlns:a16="http://schemas.microsoft.com/office/drawing/2014/main" id="{4B4CB002-A127-4E75-9120-2DAFAAD239FE}"/>
              </a:ext>
            </a:extLst>
          </p:cNvPr>
          <p:cNvSpPr txBox="1"/>
          <p:nvPr/>
        </p:nvSpPr>
        <p:spPr>
          <a:xfrm>
            <a:off x="3028425" y="2550303"/>
            <a:ext cx="8186687" cy="3693319"/>
          </a:xfrm>
          <a:prstGeom prst="rect">
            <a:avLst/>
          </a:prstGeom>
          <a:noFill/>
        </p:spPr>
        <p:txBody>
          <a:bodyPr wrap="square" rtlCol="0">
            <a:spAutoFit/>
          </a:bodyPr>
          <a:lstStyle/>
          <a:p>
            <a:pPr algn="just"/>
            <a:r>
              <a:rPr lang="es-ES_tradnl" sz="1800" dirty="0">
                <a:solidFill>
                  <a:srgbClr val="000000"/>
                </a:solidFill>
                <a:effectLst/>
                <a:latin typeface="+mj-lt"/>
                <a:ea typeface="Calibri" panose="020F0502020204030204" pitchFamily="34" charset="0"/>
                <a:cs typeface="Times New Roman" panose="02020603050405020304" pitchFamily="18" charset="0"/>
              </a:rPr>
              <a:t>El día 03 de noviembre de 2020, se recibió por parte de la Dirección Jurídica el oficio </a:t>
            </a:r>
            <a:r>
              <a:rPr lang="es-ES_tradnl" sz="1800" dirty="0" err="1">
                <a:solidFill>
                  <a:srgbClr val="000000"/>
                </a:solidFill>
                <a:effectLst/>
                <a:latin typeface="+mj-lt"/>
                <a:ea typeface="Calibri" panose="020F0502020204030204" pitchFamily="34" charset="0"/>
                <a:cs typeface="Times New Roman" panose="02020603050405020304" pitchFamily="18" charset="0"/>
              </a:rPr>
              <a:t>N°</a:t>
            </a:r>
            <a:r>
              <a:rPr lang="es-ES_tradnl" sz="1800" dirty="0">
                <a:solidFill>
                  <a:srgbClr val="000000"/>
                </a:solidFill>
                <a:effectLst/>
                <a:latin typeface="+mj-lt"/>
                <a:ea typeface="Calibri" panose="020F0502020204030204" pitchFamily="34" charset="0"/>
                <a:cs typeface="Times New Roman" panose="02020603050405020304" pitchFamily="18" charset="0"/>
              </a:rPr>
              <a:t> DJ-AJ-3659-2020, mediante el cual se remite para su conocimiento el avance de la “Propuesta al Proyecto de Reglamento de Becas – Capacitación” que se encuentra trabajando esta Dirección Jurídica, ello con el fin poder establecer una reunión con el Consejo Directivo de la Escuela Judicial y la Dirección de Gestión Humana, para intercambiar observaciones que permitan enriquecerlo.</a:t>
            </a:r>
            <a:endParaRPr lang="es-CR" sz="1800" dirty="0">
              <a:effectLst/>
              <a:latin typeface="+mj-lt"/>
              <a:ea typeface="Calibri" panose="020F0502020204030204" pitchFamily="34" charset="0"/>
              <a:cs typeface="Times New Roman" panose="02020603050405020304" pitchFamily="18" charset="0"/>
            </a:endParaRPr>
          </a:p>
          <a:p>
            <a:pPr algn="just"/>
            <a:r>
              <a:rPr lang="es-ES_tradnl" sz="1800" dirty="0">
                <a:solidFill>
                  <a:srgbClr val="000000"/>
                </a:solidFill>
                <a:effectLst/>
                <a:latin typeface="+mj-lt"/>
                <a:ea typeface="Calibri" panose="020F0502020204030204" pitchFamily="34" charset="0"/>
                <a:cs typeface="Times New Roman" panose="02020603050405020304" pitchFamily="18" charset="0"/>
              </a:rPr>
              <a:t> </a:t>
            </a:r>
            <a:endParaRPr lang="es-CR" sz="1800" dirty="0">
              <a:effectLst/>
              <a:latin typeface="+mj-lt"/>
              <a:ea typeface="Calibri" panose="020F0502020204030204" pitchFamily="34" charset="0"/>
              <a:cs typeface="Times New Roman" panose="02020603050405020304" pitchFamily="18" charset="0"/>
            </a:endParaRPr>
          </a:p>
          <a:p>
            <a:pPr algn="just"/>
            <a:r>
              <a:rPr lang="es-ES_tradnl" sz="1800" dirty="0">
                <a:solidFill>
                  <a:srgbClr val="000000"/>
                </a:solidFill>
                <a:effectLst/>
                <a:latin typeface="+mj-lt"/>
                <a:ea typeface="Calibri" panose="020F0502020204030204" pitchFamily="34" charset="0"/>
                <a:cs typeface="Times New Roman" panose="02020603050405020304" pitchFamily="18" charset="0"/>
              </a:rPr>
              <a:t>En sesión de Consejo Directivo del 17 de noviembre de 2020, se acordó que sería el Subproceso Gestión de la Capacitación el encargado de la redacción del nuevo Reglamento de Becas con apoyo legal de la Dirección Jurídica. </a:t>
            </a:r>
            <a:endParaRPr lang="es-CR" sz="1800" dirty="0">
              <a:effectLst/>
              <a:latin typeface="+mj-lt"/>
              <a:ea typeface="Calibri" panose="020F0502020204030204" pitchFamily="34" charset="0"/>
              <a:cs typeface="Times New Roman" panose="02020603050405020304" pitchFamily="18" charset="0"/>
            </a:endParaRPr>
          </a:p>
          <a:p>
            <a:pPr marL="742950" lvl="1" indent="-285750">
              <a:buFont typeface="Arial" charset="0"/>
              <a:buChar char="•"/>
            </a:pPr>
            <a:endParaRPr lang="es-CR" dirty="0"/>
          </a:p>
        </p:txBody>
      </p:sp>
      <p:pic>
        <p:nvPicPr>
          <p:cNvPr id="3" name="Gráfico 2" descr="Libro abierto contorno">
            <a:extLst>
              <a:ext uri="{FF2B5EF4-FFF2-40B4-BE49-F238E27FC236}">
                <a16:creationId xmlns:a16="http://schemas.microsoft.com/office/drawing/2014/main" id="{0D3F8384-BE82-4888-AC1D-7D1FC985D2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1967" y="3114413"/>
            <a:ext cx="1080782" cy="1080782"/>
          </a:xfrm>
          <a:prstGeom prst="rect">
            <a:avLst/>
          </a:prstGeom>
        </p:spPr>
      </p:pic>
      <p:sp>
        <p:nvSpPr>
          <p:cNvPr id="8" name="CuadroTexto 7">
            <a:extLst>
              <a:ext uri="{FF2B5EF4-FFF2-40B4-BE49-F238E27FC236}">
                <a16:creationId xmlns:a16="http://schemas.microsoft.com/office/drawing/2014/main" id="{6378DDC4-C0F3-402E-9139-222FDFBC1B27}"/>
              </a:ext>
            </a:extLst>
          </p:cNvPr>
          <p:cNvSpPr txBox="1"/>
          <p:nvPr/>
        </p:nvSpPr>
        <p:spPr>
          <a:xfrm>
            <a:off x="3048699" y="1686079"/>
            <a:ext cx="6094602" cy="461665"/>
          </a:xfrm>
          <a:prstGeom prst="rect">
            <a:avLst/>
          </a:prstGeom>
          <a:noFill/>
        </p:spPr>
        <p:txBody>
          <a:bodyPr wrap="square">
            <a:spAutoFit/>
          </a:bodyPr>
          <a:lstStyle/>
          <a:p>
            <a:r>
              <a:rPr lang="es-ES_tradnl" sz="2400" b="1" dirty="0">
                <a:solidFill>
                  <a:srgbClr val="000000"/>
                </a:solidFill>
                <a:effectLst/>
                <a:latin typeface="+mj-lt"/>
                <a:ea typeface="Calibri" panose="020F0502020204030204" pitchFamily="34" charset="0"/>
              </a:rPr>
              <a:t>Actualización Reglamento de Becas</a:t>
            </a:r>
            <a:endParaRPr lang="es-CR" sz="2400" dirty="0">
              <a:latin typeface="+mj-lt"/>
            </a:endParaRPr>
          </a:p>
        </p:txBody>
      </p:sp>
    </p:spTree>
    <p:extLst>
      <p:ext uri="{BB962C8B-B14F-4D97-AF65-F5344CB8AC3E}">
        <p14:creationId xmlns:p14="http://schemas.microsoft.com/office/powerpoint/2010/main" val="547058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C372208D-8D1E-455E-8B0D-BDC00134223D}"/>
              </a:ext>
            </a:extLst>
          </p:cNvPr>
          <p:cNvSpPr/>
          <p:nvPr/>
        </p:nvSpPr>
        <p:spPr>
          <a:xfrm>
            <a:off x="859536" y="2995541"/>
            <a:ext cx="1627632" cy="1627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9" name="CuadroTexto 8">
            <a:extLst>
              <a:ext uri="{FF2B5EF4-FFF2-40B4-BE49-F238E27FC236}">
                <a16:creationId xmlns:a16="http://schemas.microsoft.com/office/drawing/2014/main" id="{4B4CB002-A127-4E75-9120-2DAFAAD239FE}"/>
              </a:ext>
            </a:extLst>
          </p:cNvPr>
          <p:cNvSpPr txBox="1"/>
          <p:nvPr/>
        </p:nvSpPr>
        <p:spPr>
          <a:xfrm>
            <a:off x="3028425" y="2852928"/>
            <a:ext cx="8186687" cy="2308324"/>
          </a:xfrm>
          <a:prstGeom prst="rect">
            <a:avLst/>
          </a:prstGeom>
          <a:noFill/>
        </p:spPr>
        <p:txBody>
          <a:bodyPr wrap="square" rtlCol="0">
            <a:spAutoFit/>
          </a:bodyPr>
          <a:lstStyle/>
          <a:p>
            <a:pPr algn="just"/>
            <a:r>
              <a:rPr lang="es-ES" sz="1800" dirty="0">
                <a:solidFill>
                  <a:srgbClr val="000000"/>
                </a:solidFill>
                <a:effectLst/>
                <a:latin typeface="+mj-lt"/>
                <a:ea typeface="Calibri" panose="020F0502020204030204" pitchFamily="34" charset="0"/>
                <a:cs typeface="Times New Roman" panose="02020603050405020304" pitchFamily="18" charset="0"/>
              </a:rPr>
              <a:t>Durante el 2020 se envió a la Dirección de Tecnología el registro de personas becadas correspondientes a los años 2019, 2018, 2017, 2016, 2015 y 2014, para ser cargados al sistema y así mejorar el control y seguimiento.</a:t>
            </a:r>
            <a:endParaRPr lang="es-CR" sz="1800" dirty="0">
              <a:effectLst/>
              <a:latin typeface="+mj-lt"/>
              <a:ea typeface="Calibri" panose="020F0502020204030204" pitchFamily="34" charset="0"/>
              <a:cs typeface="Times New Roman" panose="02020603050405020304" pitchFamily="18" charset="0"/>
            </a:endParaRPr>
          </a:p>
          <a:p>
            <a:pPr algn="just"/>
            <a:r>
              <a:rPr lang="es-ES" sz="1800" dirty="0">
                <a:solidFill>
                  <a:srgbClr val="000000"/>
                </a:solidFill>
                <a:effectLst/>
                <a:latin typeface="+mj-lt"/>
                <a:ea typeface="Calibri" panose="020F0502020204030204" pitchFamily="34" charset="0"/>
                <a:cs typeface="Times New Roman" panose="02020603050405020304" pitchFamily="18" charset="0"/>
              </a:rPr>
              <a:t> </a:t>
            </a:r>
            <a:endParaRPr lang="es-CR" sz="1800" dirty="0">
              <a:effectLst/>
              <a:latin typeface="+mj-lt"/>
              <a:ea typeface="Calibri" panose="020F0502020204030204" pitchFamily="34" charset="0"/>
              <a:cs typeface="Times New Roman" panose="02020603050405020304" pitchFamily="18" charset="0"/>
            </a:endParaRPr>
          </a:p>
          <a:p>
            <a:pPr algn="just"/>
            <a:r>
              <a:rPr lang="es-ES" sz="1800" dirty="0">
                <a:solidFill>
                  <a:srgbClr val="000000"/>
                </a:solidFill>
                <a:effectLst/>
                <a:latin typeface="+mj-lt"/>
                <a:ea typeface="Calibri" panose="020F0502020204030204" pitchFamily="34" charset="0"/>
                <a:cs typeface="Times New Roman" panose="02020603050405020304" pitchFamily="18" charset="0"/>
              </a:rPr>
              <a:t>Una vez actualizados los registros se espera generar los perfiles de cada una de las Unidades de Capacitación y la Escuela Judicial.</a:t>
            </a:r>
            <a:endParaRPr lang="es-CR" sz="1800" dirty="0">
              <a:effectLst/>
              <a:latin typeface="+mj-lt"/>
              <a:ea typeface="Calibri" panose="020F0502020204030204" pitchFamily="34" charset="0"/>
              <a:cs typeface="Times New Roman" panose="02020603050405020304" pitchFamily="18" charset="0"/>
            </a:endParaRPr>
          </a:p>
          <a:p>
            <a:pPr marL="742950" lvl="1" indent="-285750">
              <a:buFont typeface="Arial" charset="0"/>
              <a:buChar char="•"/>
            </a:pPr>
            <a:endParaRPr lang="es-CR" dirty="0"/>
          </a:p>
        </p:txBody>
      </p:sp>
      <p:sp>
        <p:nvSpPr>
          <p:cNvPr id="8" name="CuadroTexto 7">
            <a:extLst>
              <a:ext uri="{FF2B5EF4-FFF2-40B4-BE49-F238E27FC236}">
                <a16:creationId xmlns:a16="http://schemas.microsoft.com/office/drawing/2014/main" id="{6378DDC4-C0F3-402E-9139-222FDFBC1B27}"/>
              </a:ext>
            </a:extLst>
          </p:cNvPr>
          <p:cNvSpPr txBox="1"/>
          <p:nvPr/>
        </p:nvSpPr>
        <p:spPr>
          <a:xfrm>
            <a:off x="3028425" y="1266630"/>
            <a:ext cx="6950978" cy="1015663"/>
          </a:xfrm>
          <a:prstGeom prst="rect">
            <a:avLst/>
          </a:prstGeom>
          <a:noFill/>
        </p:spPr>
        <p:txBody>
          <a:bodyPr wrap="square">
            <a:spAutoFit/>
          </a:bodyPr>
          <a:lstStyle/>
          <a:p>
            <a:pPr>
              <a:spcBef>
                <a:spcPts val="200"/>
              </a:spcBef>
            </a:pPr>
            <a:r>
              <a:rPr lang="es-ES_tradnl" sz="2000" b="1" dirty="0">
                <a:solidFill>
                  <a:srgbClr val="000000"/>
                </a:solidFill>
                <a:effectLst/>
                <a:latin typeface="+mj-lt"/>
                <a:ea typeface="Calibri" panose="020F0502020204030204" pitchFamily="34" charset="0"/>
                <a:cs typeface="Times New Roman" panose="02020603050405020304" pitchFamily="18" charset="0"/>
              </a:rPr>
              <a:t>Módulo de Gestión de Becas y Capacitación en el Sistema Integrado de</a:t>
            </a:r>
            <a:r>
              <a:rPr lang="es-ES_tradnl" sz="2000" b="1" dirty="0">
                <a:solidFill>
                  <a:srgbClr val="000000"/>
                </a:solidFill>
                <a:effectLst/>
                <a:latin typeface="+mj-lt"/>
                <a:ea typeface="Times New Roman" panose="02020603050405020304" pitchFamily="18" charset="0"/>
                <a:cs typeface="Times New Roman" panose="02020603050405020304" pitchFamily="18" charset="0"/>
              </a:rPr>
              <a:t> Gestión Administrativa de la Dirección de Gestión Humana: SIGA GH</a:t>
            </a:r>
            <a:endParaRPr lang="es-CR" sz="2000" b="1" dirty="0">
              <a:solidFill>
                <a:srgbClr val="2F5496"/>
              </a:solidFill>
              <a:effectLst/>
              <a:latin typeface="+mj-lt"/>
              <a:ea typeface="Times New Roman" panose="02020603050405020304" pitchFamily="18" charset="0"/>
              <a:cs typeface="Times New Roman" panose="02020603050405020304" pitchFamily="18" charset="0"/>
            </a:endParaRPr>
          </a:p>
        </p:txBody>
      </p:sp>
      <p:pic>
        <p:nvPicPr>
          <p:cNvPr id="4" name="Gráfico 3" descr="Internet con relleno sólido">
            <a:extLst>
              <a:ext uri="{FF2B5EF4-FFF2-40B4-BE49-F238E27FC236}">
                <a16:creationId xmlns:a16="http://schemas.microsoft.com/office/drawing/2014/main" id="{94DE0670-943A-4EBF-9456-9A677EB227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152" y="3352157"/>
            <a:ext cx="914400" cy="914400"/>
          </a:xfrm>
          <a:prstGeom prst="rect">
            <a:avLst/>
          </a:prstGeom>
        </p:spPr>
      </p:pic>
    </p:spTree>
    <p:extLst>
      <p:ext uri="{BB962C8B-B14F-4D97-AF65-F5344CB8AC3E}">
        <p14:creationId xmlns:p14="http://schemas.microsoft.com/office/powerpoint/2010/main" val="4185929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41273" y="1393149"/>
            <a:ext cx="10955470" cy="2511835"/>
          </a:xfrm>
        </p:spPr>
        <p:txBody>
          <a:bodyPr/>
          <a:lstStyle/>
          <a:p>
            <a:br>
              <a:rPr lang="es-ES_tradnl" dirty="0">
                <a:solidFill>
                  <a:schemeClr val="accent2">
                    <a:lumMod val="50000"/>
                  </a:schemeClr>
                </a:solidFill>
              </a:rPr>
            </a:br>
            <a:br>
              <a:rPr lang="es-CR" sz="1800" dirty="0">
                <a:effectLst/>
                <a:latin typeface="Calibri" panose="020F0502020204030204" pitchFamily="34" charset="0"/>
                <a:ea typeface="Calibri" panose="020F0502020204030204" pitchFamily="34" charset="0"/>
                <a:cs typeface="Times New Roman" panose="02020603050405020304" pitchFamily="18" charset="0"/>
              </a:rPr>
            </a:br>
            <a:r>
              <a:rPr lang="es-ES_tradnl" dirty="0">
                <a:solidFill>
                  <a:schemeClr val="accent2">
                    <a:lumMod val="50000"/>
                  </a:schemeClr>
                </a:solidFill>
              </a:rPr>
              <a:t>ACCIONES COMPLEMENTARIAS DEL SUBPROCESO GESTIÓN DE LA CAPACITACIÓN</a:t>
            </a:r>
            <a:endParaRPr lang="es-CR" dirty="0">
              <a:solidFill>
                <a:schemeClr val="accent2">
                  <a:lumMod val="50000"/>
                </a:schemeClr>
              </a:solidFill>
            </a:endParaRPr>
          </a:p>
        </p:txBody>
      </p:sp>
    </p:spTree>
    <p:extLst>
      <p:ext uri="{BB962C8B-B14F-4D97-AF65-F5344CB8AC3E}">
        <p14:creationId xmlns:p14="http://schemas.microsoft.com/office/powerpoint/2010/main" val="3238658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1E7BBC-5C60-4785-AFA1-201E85F8D0BF}"/>
              </a:ext>
            </a:extLst>
          </p:cNvPr>
          <p:cNvSpPr>
            <a:spLocks noGrp="1"/>
          </p:cNvSpPr>
          <p:nvPr>
            <p:ph type="title"/>
          </p:nvPr>
        </p:nvSpPr>
        <p:spPr>
          <a:xfrm>
            <a:off x="3331129" y="863764"/>
            <a:ext cx="8610600" cy="1293028"/>
          </a:xfrm>
        </p:spPr>
        <p:txBody>
          <a:bodyPr>
            <a:normAutofit/>
          </a:bodyPr>
          <a:lstStyle/>
          <a:p>
            <a:pPr algn="l"/>
            <a:r>
              <a:rPr lang="es-ES_tradnl" sz="2000" b="1" dirty="0">
                <a:effectLst/>
                <a:latin typeface="Arial" panose="020B0604020202020204" pitchFamily="34" charset="0"/>
                <a:ea typeface="Calibri" panose="020F0502020204030204" pitchFamily="34" charset="0"/>
              </a:rPr>
              <a:t>Diagnóstico de necesidades de capacitación</a:t>
            </a:r>
            <a:endParaRPr lang="es-CR" sz="4400" dirty="0"/>
          </a:p>
        </p:txBody>
      </p:sp>
      <p:sp>
        <p:nvSpPr>
          <p:cNvPr id="5" name="CuadroTexto 4">
            <a:extLst>
              <a:ext uri="{FF2B5EF4-FFF2-40B4-BE49-F238E27FC236}">
                <a16:creationId xmlns:a16="http://schemas.microsoft.com/office/drawing/2014/main" id="{AC6E6BDB-982A-490E-89FF-7B0459CCA828}"/>
              </a:ext>
            </a:extLst>
          </p:cNvPr>
          <p:cNvSpPr txBox="1"/>
          <p:nvPr/>
        </p:nvSpPr>
        <p:spPr>
          <a:xfrm>
            <a:off x="3275202" y="1915836"/>
            <a:ext cx="7286538" cy="1477328"/>
          </a:xfrm>
          <a:prstGeom prst="rect">
            <a:avLst/>
          </a:prstGeom>
          <a:noFill/>
        </p:spPr>
        <p:txBody>
          <a:bodyPr wrap="square">
            <a:spAutoFit/>
          </a:bodyPr>
          <a:lstStyle/>
          <a:p>
            <a:pPr lvl="0" algn="just"/>
            <a:r>
              <a:rPr lang="es-ES" dirty="0">
                <a:effectLst/>
                <a:latin typeface="+mj-lt"/>
                <a:ea typeface="Calibri" panose="020F0502020204030204" pitchFamily="34" charset="0"/>
              </a:rPr>
              <a:t>Consulta diagnóstica 2020 – 2021 dirigida a todas las oficinas del ámbito administrativo. Información actualizada en abril de 2020 a partir del desarrollo de entrevistas a jefaturas para identificar nuevas necesidades y prioridades en atención a las condiciones generadas por la pandemia. </a:t>
            </a:r>
            <a:endParaRPr lang="es-CR" sz="1200" dirty="0">
              <a:effectLst/>
              <a:latin typeface="+mj-lt"/>
              <a:ea typeface="Calibri" panose="020F0502020204030204" pitchFamily="34" charset="0"/>
            </a:endParaRPr>
          </a:p>
        </p:txBody>
      </p:sp>
      <p:sp>
        <p:nvSpPr>
          <p:cNvPr id="6" name="Elipse 5">
            <a:extLst>
              <a:ext uri="{FF2B5EF4-FFF2-40B4-BE49-F238E27FC236}">
                <a16:creationId xmlns:a16="http://schemas.microsoft.com/office/drawing/2014/main" id="{E390BBE4-5B24-4E4D-8C2B-589980A93544}"/>
              </a:ext>
            </a:extLst>
          </p:cNvPr>
          <p:cNvSpPr/>
          <p:nvPr/>
        </p:nvSpPr>
        <p:spPr>
          <a:xfrm>
            <a:off x="816444" y="2328213"/>
            <a:ext cx="1627632" cy="1627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9" name="CuadroTexto 8">
            <a:extLst>
              <a:ext uri="{FF2B5EF4-FFF2-40B4-BE49-F238E27FC236}">
                <a16:creationId xmlns:a16="http://schemas.microsoft.com/office/drawing/2014/main" id="{2DD97E52-7345-4C89-8F92-7619B2CDD92C}"/>
              </a:ext>
            </a:extLst>
          </p:cNvPr>
          <p:cNvSpPr txBox="1"/>
          <p:nvPr/>
        </p:nvSpPr>
        <p:spPr>
          <a:xfrm>
            <a:off x="3418514" y="3715972"/>
            <a:ext cx="7143226" cy="1323439"/>
          </a:xfrm>
          <a:prstGeom prst="rect">
            <a:avLst/>
          </a:prstGeom>
          <a:noFill/>
        </p:spPr>
        <p:txBody>
          <a:bodyPr wrap="square">
            <a:spAutoFit/>
          </a:bodyPr>
          <a:lstStyle/>
          <a:p>
            <a:pPr lvl="0" algn="just"/>
            <a:r>
              <a:rPr lang="es-ES" sz="1600" b="1" dirty="0">
                <a:effectLst/>
                <a:latin typeface="+mj-lt"/>
                <a:ea typeface="Calibri" panose="020F0502020204030204" pitchFamily="34" charset="0"/>
              </a:rPr>
              <a:t>Diagnósticos específicos: </a:t>
            </a:r>
            <a:endParaRPr lang="es-CR" sz="1100" b="1" dirty="0">
              <a:effectLst/>
              <a:latin typeface="+mj-lt"/>
              <a:ea typeface="Calibri" panose="020F0502020204030204" pitchFamily="34" charset="0"/>
            </a:endParaRPr>
          </a:p>
          <a:p>
            <a:pPr marL="742950" lvl="1" indent="-285750" algn="just">
              <a:buFont typeface="Arial" panose="020B0604020202020204" pitchFamily="34" charset="0"/>
              <a:buChar char="•"/>
            </a:pPr>
            <a:r>
              <a:rPr lang="es-ES" sz="1600" dirty="0">
                <a:effectLst/>
                <a:latin typeface="+mj-lt"/>
                <a:ea typeface="Times New Roman" panose="02020603050405020304" pitchFamily="18" charset="0"/>
              </a:rPr>
              <a:t>Departamento de Proveeduría</a:t>
            </a:r>
            <a:endParaRPr lang="es-CR" sz="1100" dirty="0">
              <a:effectLst/>
              <a:latin typeface="+mj-lt"/>
              <a:ea typeface="Times New Roman" panose="02020603050405020304" pitchFamily="18" charset="0"/>
            </a:endParaRPr>
          </a:p>
          <a:p>
            <a:pPr marL="742950" lvl="1" indent="-285750" algn="just">
              <a:buFont typeface="Arial" panose="020B0604020202020204" pitchFamily="34" charset="0"/>
              <a:buChar char="•"/>
            </a:pPr>
            <a:r>
              <a:rPr lang="es-ES" sz="1600" dirty="0">
                <a:effectLst/>
                <a:latin typeface="+mj-lt"/>
                <a:ea typeface="Times New Roman" panose="02020603050405020304" pitchFamily="18" charset="0"/>
              </a:rPr>
              <a:t>Dirección de Gestión Humana, incluyendo todos los procesos y subprocesos que la integran </a:t>
            </a:r>
            <a:endParaRPr lang="es-CR" sz="1100" dirty="0">
              <a:effectLst/>
              <a:latin typeface="+mj-lt"/>
              <a:ea typeface="Times New Roman" panose="02020603050405020304" pitchFamily="18" charset="0"/>
            </a:endParaRPr>
          </a:p>
          <a:p>
            <a:pPr marL="742950" lvl="1" indent="-285750" algn="just">
              <a:buFont typeface="Arial" panose="020B0604020202020204" pitchFamily="34" charset="0"/>
              <a:buChar char="•"/>
            </a:pPr>
            <a:r>
              <a:rPr lang="es-ES" sz="1600" dirty="0">
                <a:effectLst/>
                <a:latin typeface="+mj-lt"/>
                <a:ea typeface="Times New Roman" panose="02020603050405020304" pitchFamily="18" charset="0"/>
              </a:rPr>
              <a:t>Subproceso de Estadística, Dirección de Planificación </a:t>
            </a:r>
            <a:endParaRPr lang="es-CR" sz="1100" dirty="0">
              <a:effectLst/>
              <a:latin typeface="+mj-lt"/>
              <a:ea typeface="Times New Roman" panose="02020603050405020304" pitchFamily="18" charset="0"/>
            </a:endParaRPr>
          </a:p>
        </p:txBody>
      </p:sp>
      <p:sp>
        <p:nvSpPr>
          <p:cNvPr id="11" name="CuadroTexto 10">
            <a:extLst>
              <a:ext uri="{FF2B5EF4-FFF2-40B4-BE49-F238E27FC236}">
                <a16:creationId xmlns:a16="http://schemas.microsoft.com/office/drawing/2014/main" id="{F05CCBFF-310B-46B2-BFC3-927A3D6A2218}"/>
              </a:ext>
            </a:extLst>
          </p:cNvPr>
          <p:cNvSpPr txBox="1"/>
          <p:nvPr/>
        </p:nvSpPr>
        <p:spPr>
          <a:xfrm>
            <a:off x="3275202" y="5444969"/>
            <a:ext cx="7286538" cy="923330"/>
          </a:xfrm>
          <a:prstGeom prst="rect">
            <a:avLst/>
          </a:prstGeom>
          <a:noFill/>
        </p:spPr>
        <p:txBody>
          <a:bodyPr wrap="square">
            <a:spAutoFit/>
          </a:bodyPr>
          <a:lstStyle/>
          <a:p>
            <a:pPr algn="just"/>
            <a:r>
              <a:rPr lang="es-ES_tradnl" dirty="0">
                <a:latin typeface="+mj-lt"/>
              </a:rPr>
              <a:t>Además, se inició con el diagnóstico de necesidades de capacitación de la Dirección de Planificación, el cual será retomado en 2021 conforme lo solicitado por dicha instancia. </a:t>
            </a:r>
            <a:endParaRPr lang="es-CR" dirty="0">
              <a:latin typeface="+mj-lt"/>
            </a:endParaRPr>
          </a:p>
        </p:txBody>
      </p:sp>
      <p:pic>
        <p:nvPicPr>
          <p:cNvPr id="13" name="Gráfico 12" descr="{0} con relleno sólido">
            <a:extLst>
              <a:ext uri="{FF2B5EF4-FFF2-40B4-BE49-F238E27FC236}">
                <a16:creationId xmlns:a16="http://schemas.microsoft.com/office/drawing/2014/main" id="{DA5BB7C5-6B6B-4CF7-8679-8DD658ACA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3060" y="2684829"/>
            <a:ext cx="914400" cy="914400"/>
          </a:xfrm>
          <a:prstGeom prst="rect">
            <a:avLst/>
          </a:prstGeom>
        </p:spPr>
      </p:pic>
    </p:spTree>
    <p:extLst>
      <p:ext uri="{BB962C8B-B14F-4D97-AF65-F5344CB8AC3E}">
        <p14:creationId xmlns:p14="http://schemas.microsoft.com/office/powerpoint/2010/main" val="577122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25B7443D-C81C-4319-8111-8766804D5B3F}"/>
              </a:ext>
            </a:extLst>
          </p:cNvPr>
          <p:cNvSpPr txBox="1"/>
          <p:nvPr/>
        </p:nvSpPr>
        <p:spPr>
          <a:xfrm>
            <a:off x="3198302" y="985517"/>
            <a:ext cx="6094602" cy="646331"/>
          </a:xfrm>
          <a:prstGeom prst="rect">
            <a:avLst/>
          </a:prstGeom>
          <a:noFill/>
        </p:spPr>
        <p:txBody>
          <a:bodyPr wrap="square">
            <a:spAutoFit/>
          </a:bodyPr>
          <a:lstStyle/>
          <a:p>
            <a:pPr algn="ctr"/>
            <a:r>
              <a:rPr lang="es-ES_tradnl" sz="1800" b="1" dirty="0">
                <a:effectLst/>
                <a:latin typeface="Arial" panose="020B0604020202020204" pitchFamily="34" charset="0"/>
                <a:ea typeface="Calibri" panose="020F0502020204030204" pitchFamily="34" charset="0"/>
              </a:rPr>
              <a:t>DETALLE DE PROCEDIMIENTOS DE CONTRATACIÓN MEDIANTE LA SUBPARTIDA 10701 </a:t>
            </a:r>
            <a:endParaRPr lang="es-CR" dirty="0"/>
          </a:p>
        </p:txBody>
      </p:sp>
      <p:sp>
        <p:nvSpPr>
          <p:cNvPr id="8" name="CuadroTexto 7">
            <a:extLst>
              <a:ext uri="{FF2B5EF4-FFF2-40B4-BE49-F238E27FC236}">
                <a16:creationId xmlns:a16="http://schemas.microsoft.com/office/drawing/2014/main" id="{A062D722-05A6-44AC-AD74-3A758C6CD81E}"/>
              </a:ext>
            </a:extLst>
          </p:cNvPr>
          <p:cNvSpPr txBox="1"/>
          <p:nvPr/>
        </p:nvSpPr>
        <p:spPr>
          <a:xfrm>
            <a:off x="844578" y="2096306"/>
            <a:ext cx="4889691" cy="830997"/>
          </a:xfrm>
          <a:prstGeom prst="rect">
            <a:avLst/>
          </a:prstGeom>
          <a:noFill/>
        </p:spPr>
        <p:txBody>
          <a:bodyPr wrap="square">
            <a:spAutoFit/>
          </a:bodyPr>
          <a:lstStyle/>
          <a:p>
            <a:pPr algn="ctr">
              <a:tabLst>
                <a:tab pos="2700020" algn="ctr"/>
                <a:tab pos="5400040" algn="r"/>
                <a:tab pos="449580" algn="l"/>
              </a:tabLst>
            </a:pPr>
            <a:r>
              <a:rPr lang="es-ES_tradnl" sz="1200" b="1" dirty="0">
                <a:effectLst/>
                <a:latin typeface="Arial" panose="020B0604020202020204" pitchFamily="34" charset="0"/>
                <a:ea typeface="Calibri" panose="020F0502020204030204" pitchFamily="34" charset="0"/>
                <a:cs typeface="Times New Roman" panose="02020603050405020304" pitchFamily="18" charset="0"/>
              </a:rPr>
              <a:t>Cuadro N°14</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Procesos de contratación de actividades formativas Año 2020</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2DE9D061-501E-4DFC-B746-C64F0C2F4F4B}"/>
              </a:ext>
            </a:extLst>
          </p:cNvPr>
          <p:cNvSpPr txBox="1"/>
          <p:nvPr/>
        </p:nvSpPr>
        <p:spPr>
          <a:xfrm>
            <a:off x="7264867" y="3235717"/>
            <a:ext cx="4244362" cy="2831544"/>
          </a:xfrm>
          <a:prstGeom prst="rect">
            <a:avLst/>
          </a:prstGeom>
          <a:noFill/>
        </p:spPr>
        <p:txBody>
          <a:bodyPr wrap="square" rtlCol="0">
            <a:spAutoFit/>
          </a:bodyPr>
          <a:lstStyle/>
          <a:p>
            <a:r>
              <a:rPr lang="es-ES_tradnl" sz="1600" dirty="0">
                <a:effectLst/>
                <a:latin typeface="+mj-lt"/>
                <a:ea typeface="Calibri" panose="020F0502020204030204" pitchFamily="34" charset="0"/>
                <a:cs typeface="Times New Roman" panose="02020603050405020304" pitchFamily="18" charset="0"/>
              </a:rPr>
              <a:t>En este 2020 nos enfrentamos a un rebajo realizado por el Ministerio de Hacienda a dicha subpartida específicamente, por un monto de ¢137.625.983,70, es decir, un porcentaje de un 44,38% en relación con el presupuesto otorgado inicialmente, por tal motivo se presenta una disminución en la cantidad de procesos de contratación tramitados.</a:t>
            </a:r>
            <a:endParaRPr lang="es-CR" sz="1600" dirty="0">
              <a:effectLst/>
              <a:latin typeface="+mj-lt"/>
              <a:ea typeface="Calibri" panose="020F0502020204030204" pitchFamily="34" charset="0"/>
              <a:cs typeface="Times New Roman" panose="02020603050405020304" pitchFamily="18" charset="0"/>
            </a:endParaRPr>
          </a:p>
          <a:p>
            <a:endParaRPr lang="es-CR" sz="1600" dirty="0">
              <a:latin typeface="+mj-lt"/>
            </a:endParaRPr>
          </a:p>
        </p:txBody>
      </p:sp>
      <p:graphicFrame>
        <p:nvGraphicFramePr>
          <p:cNvPr id="3" name="Tabla 2">
            <a:extLst>
              <a:ext uri="{FF2B5EF4-FFF2-40B4-BE49-F238E27FC236}">
                <a16:creationId xmlns:a16="http://schemas.microsoft.com/office/drawing/2014/main" id="{DC4D757B-3E06-47E9-80BC-140440DF29B4}"/>
              </a:ext>
            </a:extLst>
          </p:cNvPr>
          <p:cNvGraphicFramePr/>
          <p:nvPr>
            <p:extLst>
              <p:ext uri="{D42A27DB-BD31-4B8C-83A1-F6EECF244321}">
                <p14:modId xmlns:p14="http://schemas.microsoft.com/office/powerpoint/2010/main" val="343256372"/>
              </p:ext>
            </p:extLst>
          </p:nvPr>
        </p:nvGraphicFramePr>
        <p:xfrm>
          <a:off x="616960" y="2988342"/>
          <a:ext cx="5825785" cy="2992597"/>
        </p:xfrm>
        <a:graphic>
          <a:graphicData uri="http://schemas.openxmlformats.org/drawingml/2006/table">
            <a:tbl>
              <a:tblPr firstRow="1" firstCol="1" bandRow="1">
                <a:tableStyleId>{7DF18680-E054-41AD-8BC1-D1AEF772440D}</a:tableStyleId>
              </a:tblPr>
              <a:tblGrid>
                <a:gridCol w="4366372">
                  <a:extLst>
                    <a:ext uri="{9D8B030D-6E8A-4147-A177-3AD203B41FA5}">
                      <a16:colId xmlns:a16="http://schemas.microsoft.com/office/drawing/2014/main" val="3387116946"/>
                    </a:ext>
                  </a:extLst>
                </a:gridCol>
                <a:gridCol w="1459413">
                  <a:extLst>
                    <a:ext uri="{9D8B030D-6E8A-4147-A177-3AD203B41FA5}">
                      <a16:colId xmlns:a16="http://schemas.microsoft.com/office/drawing/2014/main" val="1755653199"/>
                    </a:ext>
                  </a:extLst>
                </a:gridCol>
              </a:tblGrid>
              <a:tr h="463112">
                <a:tc>
                  <a:txBody>
                    <a:bodyPr/>
                    <a:lstStyle/>
                    <a:p>
                      <a:pPr algn="ctr" fontAlgn="t">
                        <a:spcBef>
                          <a:spcPts val="0"/>
                        </a:spcBef>
                        <a:spcAft>
                          <a:spcPts val="0"/>
                        </a:spcAft>
                        <a:tabLst>
                          <a:tab pos="2700020" algn="ctr"/>
                          <a:tab pos="5400040" algn="r"/>
                          <a:tab pos="449580" algn="l"/>
                        </a:tabLst>
                      </a:pPr>
                      <a:r>
                        <a:rPr lang="es-CR" sz="1200" u="none" strike="noStrike" dirty="0">
                          <a:effectLst/>
                        </a:rPr>
                        <a:t>Tipo de Contratación</a:t>
                      </a:r>
                      <a:endParaRPr lang="es-CR" sz="1800" u="none" strike="noStrike" dirty="0">
                        <a:effectLst/>
                      </a:endParaRPr>
                    </a:p>
                    <a:p>
                      <a:pPr algn="ctr" fontAlgn="t">
                        <a:spcBef>
                          <a:spcPts val="0"/>
                        </a:spcBef>
                        <a:spcAft>
                          <a:spcPts val="0"/>
                        </a:spcAft>
                        <a:tabLst>
                          <a:tab pos="2700020" algn="ctr"/>
                          <a:tab pos="5400040" algn="r"/>
                          <a:tab pos="449580" algn="l"/>
                        </a:tabLst>
                      </a:pPr>
                      <a:r>
                        <a:rPr lang="es-CR" sz="1200" u="none" strike="noStrike" dirty="0">
                          <a:effectLst/>
                        </a:rPr>
                        <a:t> </a:t>
                      </a:r>
                      <a:endParaRPr lang="es-CR" sz="1800" b="0" i="0" u="none" strike="noStrike" dirty="0">
                        <a:effectLst/>
                        <a:latin typeface="Arial" panose="020B0604020202020204" pitchFamily="34" charset="0"/>
                      </a:endParaRPr>
                    </a:p>
                  </a:txBody>
                  <a:tcPr marL="68580" marR="68580" marT="9525" marB="0" anchor="ctr"/>
                </a:tc>
                <a:tc>
                  <a:txBody>
                    <a:bodyPr/>
                    <a:lstStyle/>
                    <a:p>
                      <a:pPr algn="ctr" fontAlgn="t">
                        <a:spcBef>
                          <a:spcPts val="0"/>
                        </a:spcBef>
                        <a:spcAft>
                          <a:spcPts val="0"/>
                        </a:spcAft>
                        <a:tabLst>
                          <a:tab pos="2700020" algn="ctr"/>
                          <a:tab pos="5400040" algn="r"/>
                          <a:tab pos="449580" algn="l"/>
                        </a:tabLst>
                      </a:pPr>
                      <a:r>
                        <a:rPr lang="es-CR" sz="1200" u="none" strike="noStrike" dirty="0">
                          <a:effectLst/>
                        </a:rPr>
                        <a:t>Cantidad de procesos</a:t>
                      </a:r>
                      <a:endParaRPr lang="es-CR" sz="1800" b="0"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594488030"/>
                  </a:ext>
                </a:extLst>
              </a:tr>
              <a:tr h="463112">
                <a:tc>
                  <a:txBody>
                    <a:bodyPr/>
                    <a:lstStyle/>
                    <a:p>
                      <a:pPr algn="just" fontAlgn="t">
                        <a:spcBef>
                          <a:spcPts val="0"/>
                        </a:spcBef>
                        <a:spcAft>
                          <a:spcPts val="0"/>
                        </a:spcAft>
                        <a:tabLst>
                          <a:tab pos="2700020" algn="ctr"/>
                          <a:tab pos="5400040" algn="r"/>
                          <a:tab pos="449580" algn="l"/>
                        </a:tabLst>
                      </a:pPr>
                      <a:r>
                        <a:rPr lang="es-CR" sz="1200" u="none" strike="noStrike" dirty="0">
                          <a:effectLst/>
                        </a:rPr>
                        <a:t>Contratación de capacitaciones abiertas</a:t>
                      </a:r>
                      <a:endParaRPr lang="es-CR" sz="1800" u="none" strike="noStrike" dirty="0">
                        <a:effectLst/>
                      </a:endParaRPr>
                    </a:p>
                    <a:p>
                      <a:pPr algn="just" fontAlgn="t">
                        <a:spcBef>
                          <a:spcPts val="0"/>
                        </a:spcBef>
                        <a:spcAft>
                          <a:spcPts val="0"/>
                        </a:spcAft>
                        <a:tabLst>
                          <a:tab pos="2700020" algn="ctr"/>
                          <a:tab pos="5400040" algn="r"/>
                          <a:tab pos="449580" algn="l"/>
                        </a:tabLst>
                      </a:pPr>
                      <a:r>
                        <a:rPr lang="es-CR" sz="1200" u="none" strike="noStrike" dirty="0">
                          <a:effectLst/>
                        </a:rPr>
                        <a:t> </a:t>
                      </a:r>
                      <a:endParaRPr lang="es-CR" sz="1800" b="0" i="0" u="none" strike="noStrike" dirty="0">
                        <a:effectLst/>
                        <a:latin typeface="Arial" panose="020B0604020202020204" pitchFamily="34" charset="0"/>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CR" sz="1400" b="1" u="none" strike="noStrike" dirty="0">
                          <a:effectLst/>
                        </a:rPr>
                        <a:t>38</a:t>
                      </a:r>
                      <a:endParaRPr lang="es-CR" sz="20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2642191361"/>
                  </a:ext>
                </a:extLst>
              </a:tr>
              <a:tr h="463112">
                <a:tc>
                  <a:txBody>
                    <a:bodyPr/>
                    <a:lstStyle/>
                    <a:p>
                      <a:pPr algn="just" fontAlgn="t">
                        <a:spcBef>
                          <a:spcPts val="0"/>
                        </a:spcBef>
                        <a:spcAft>
                          <a:spcPts val="0"/>
                        </a:spcAft>
                        <a:tabLst>
                          <a:tab pos="2700020" algn="ctr"/>
                          <a:tab pos="5400040" algn="r"/>
                          <a:tab pos="449580" algn="l"/>
                        </a:tabLst>
                      </a:pPr>
                      <a:r>
                        <a:rPr lang="es-CR" sz="1200" u="none" strike="noStrike">
                          <a:effectLst/>
                        </a:rPr>
                        <a:t>Contratación de capacitaciones cerradas</a:t>
                      </a:r>
                      <a:endParaRPr lang="es-CR" sz="1800" u="none" strike="noStrike">
                        <a:effectLst/>
                      </a:endParaRPr>
                    </a:p>
                    <a:p>
                      <a:pPr algn="just" fontAlgn="t">
                        <a:spcBef>
                          <a:spcPts val="0"/>
                        </a:spcBef>
                        <a:spcAft>
                          <a:spcPts val="0"/>
                        </a:spcAft>
                        <a:tabLst>
                          <a:tab pos="2700020" algn="ctr"/>
                          <a:tab pos="5400040" algn="r"/>
                          <a:tab pos="449580" algn="l"/>
                        </a:tabLst>
                      </a:pPr>
                      <a:r>
                        <a:rPr lang="es-CR" sz="1200" u="none" strike="noStrike">
                          <a:effectLst/>
                        </a:rPr>
                        <a:t> </a:t>
                      </a:r>
                      <a:endParaRPr lang="es-CR" sz="1800" b="0" i="0" u="none" strike="noStrike">
                        <a:effectLst/>
                        <a:latin typeface="Arial" panose="020B0604020202020204" pitchFamily="34" charset="0"/>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CR" sz="1400" b="1" u="none" strike="noStrike" dirty="0">
                          <a:effectLst/>
                        </a:rPr>
                        <a:t>12</a:t>
                      </a:r>
                      <a:endParaRPr lang="es-CR" sz="20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2800004269"/>
                  </a:ext>
                </a:extLst>
              </a:tr>
              <a:tr h="1140149">
                <a:tc>
                  <a:txBody>
                    <a:bodyPr/>
                    <a:lstStyle/>
                    <a:p>
                      <a:pPr algn="just" fontAlgn="t">
                        <a:spcBef>
                          <a:spcPts val="0"/>
                        </a:spcBef>
                        <a:spcAft>
                          <a:spcPts val="0"/>
                        </a:spcAft>
                        <a:tabLst>
                          <a:tab pos="2700020" algn="ctr"/>
                          <a:tab pos="5400040" algn="r"/>
                          <a:tab pos="449580" algn="l"/>
                        </a:tabLst>
                      </a:pPr>
                      <a:r>
                        <a:rPr lang="es-ES" sz="1200" u="none" strike="noStrike">
                          <a:effectLst/>
                        </a:rPr>
                        <a:t>Contratación de bienes y servicios para las actividades de capacitación (desarrollo de cursos virtuales, servicios de alimentación, servicios artísticos y materiales auxiliares de capacitación)</a:t>
                      </a:r>
                      <a:endParaRPr lang="es-ES" sz="1800" b="0" i="0" u="none" strike="noStrike">
                        <a:effectLst/>
                        <a:latin typeface="Arial" panose="020B0604020202020204" pitchFamily="34" charset="0"/>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CR" sz="1400" b="1" u="none" strike="noStrike" dirty="0">
                          <a:effectLst/>
                        </a:rPr>
                        <a:t>16</a:t>
                      </a:r>
                      <a:endParaRPr lang="es-CR" sz="20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1764316314"/>
                  </a:ext>
                </a:extLst>
              </a:tr>
              <a:tr h="463112">
                <a:tc>
                  <a:txBody>
                    <a:bodyPr/>
                    <a:lstStyle/>
                    <a:p>
                      <a:pPr algn="just" fontAlgn="t">
                        <a:spcBef>
                          <a:spcPts val="0"/>
                        </a:spcBef>
                        <a:spcAft>
                          <a:spcPts val="0"/>
                        </a:spcAft>
                        <a:tabLst>
                          <a:tab pos="2700020" algn="ctr"/>
                          <a:tab pos="5400040" algn="r"/>
                          <a:tab pos="449580" algn="l"/>
                        </a:tabLst>
                      </a:pPr>
                      <a:r>
                        <a:rPr lang="es-ES" sz="1400" u="none" strike="noStrike" dirty="0">
                          <a:solidFill>
                            <a:srgbClr val="002060"/>
                          </a:solidFill>
                          <a:effectLst/>
                        </a:rPr>
                        <a:t>Total de procesos de contratación realizados por la subpartida 10701</a:t>
                      </a:r>
                      <a:endParaRPr lang="es-ES" sz="2000" b="0" i="0" u="none" strike="noStrike" dirty="0">
                        <a:solidFill>
                          <a:srgbClr val="002060"/>
                        </a:solidFill>
                        <a:effectLst/>
                        <a:latin typeface="Arial" panose="020B0604020202020204" pitchFamily="34" charset="0"/>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CR" sz="1400" b="1" u="none" strike="noStrike" dirty="0">
                          <a:effectLst/>
                        </a:rPr>
                        <a:t>66</a:t>
                      </a:r>
                      <a:endParaRPr lang="es-CR" sz="20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2277458906"/>
                  </a:ext>
                </a:extLst>
              </a:tr>
            </a:tbl>
          </a:graphicData>
        </a:graphic>
      </p:graphicFrame>
    </p:spTree>
    <p:extLst>
      <p:ext uri="{BB962C8B-B14F-4D97-AF65-F5344CB8AC3E}">
        <p14:creationId xmlns:p14="http://schemas.microsoft.com/office/powerpoint/2010/main" val="1184310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41273" y="1393149"/>
            <a:ext cx="10955470" cy="2511835"/>
          </a:xfrm>
        </p:spPr>
        <p:txBody>
          <a:bodyPr>
            <a:normAutofit/>
          </a:bodyPr>
          <a:lstStyle/>
          <a:p>
            <a:br>
              <a:rPr lang="es-ES_tradnl" dirty="0">
                <a:solidFill>
                  <a:schemeClr val="accent2">
                    <a:lumMod val="50000"/>
                  </a:schemeClr>
                </a:solidFill>
              </a:rPr>
            </a:br>
            <a:br>
              <a:rPr lang="es-ES_tradnl" dirty="0">
                <a:solidFill>
                  <a:schemeClr val="accent2">
                    <a:lumMod val="50000"/>
                  </a:schemeClr>
                </a:solidFill>
              </a:rPr>
            </a:br>
            <a:r>
              <a:rPr lang="es-ES_tradnl" dirty="0">
                <a:solidFill>
                  <a:schemeClr val="accent2">
                    <a:lumMod val="50000"/>
                  </a:schemeClr>
                </a:solidFill>
              </a:rPr>
              <a:t>DISEÑO Y DESARROLLO DE NUEVOS</a:t>
            </a:r>
            <a:br>
              <a:rPr lang="es-ES_tradnl" dirty="0">
                <a:solidFill>
                  <a:schemeClr val="accent2">
                    <a:lumMod val="50000"/>
                  </a:schemeClr>
                </a:solidFill>
              </a:rPr>
            </a:br>
            <a:r>
              <a:rPr lang="es-ES_tradnl" dirty="0">
                <a:solidFill>
                  <a:schemeClr val="accent2">
                    <a:lumMod val="50000"/>
                  </a:schemeClr>
                </a:solidFill>
              </a:rPr>
              <a:t>CURSOS VIRTUALES</a:t>
            </a:r>
            <a:endParaRPr lang="es-CR" dirty="0">
              <a:solidFill>
                <a:schemeClr val="accent2">
                  <a:lumMod val="50000"/>
                </a:schemeClr>
              </a:solidFill>
            </a:endParaRPr>
          </a:p>
        </p:txBody>
      </p:sp>
    </p:spTree>
    <p:extLst>
      <p:ext uri="{BB962C8B-B14F-4D97-AF65-F5344CB8AC3E}">
        <p14:creationId xmlns:p14="http://schemas.microsoft.com/office/powerpoint/2010/main" val="2456996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BF3C0E4-5B40-4D1B-9721-1194BDBA7457}"/>
              </a:ext>
            </a:extLst>
          </p:cNvPr>
          <p:cNvSpPr txBox="1"/>
          <p:nvPr/>
        </p:nvSpPr>
        <p:spPr>
          <a:xfrm>
            <a:off x="4155455" y="1749558"/>
            <a:ext cx="7600427" cy="4278094"/>
          </a:xfrm>
          <a:prstGeom prst="rect">
            <a:avLst/>
          </a:prstGeom>
          <a:noFill/>
        </p:spPr>
        <p:txBody>
          <a:bodyPr wrap="square">
            <a:spAutoFit/>
          </a:bodyPr>
          <a:lstStyle/>
          <a:p>
            <a:r>
              <a:rPr lang="es-ES" sz="1600" dirty="0">
                <a:effectLst/>
                <a:latin typeface="+mj-lt"/>
                <a:ea typeface="Times New Roman" panose="02020603050405020304" pitchFamily="18" charset="0"/>
                <a:cs typeface="Times New Roman" panose="02020603050405020304" pitchFamily="18" charset="0"/>
              </a:rPr>
              <a:t> </a:t>
            </a:r>
            <a:endParaRPr lang="es-CR" sz="1600" dirty="0">
              <a:effectLst/>
              <a:latin typeface="+mj-lt"/>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Autonomía personal de las personas con discapacidad</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Monitoreo de los derechos humanos en los centros de detención</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Atención a la población afrodescendiente</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Estrategias de servicio con valor para la persona usuaria</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Seguridad de la Información y Seguridad Informática</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Toma de denuncias notariales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Objetivos de Desarrollo Sostenible (ODS)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Teoría del Caso </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Presupuesto, buscando el equilibrio</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Actualización a versión responsiva de Programa Hacia cero papel</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Actualización a versión responsiva de Género un camino hacia la equidad</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Video sobre la Convención de eliminación de todas las formas de discriminación de la mujer (CEDAW)</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Video sobre cómo realizar Variaciones en la Plataforma Electrónica de Nombramientos (PIN)</a:t>
            </a:r>
            <a:endParaRPr lang="es-CR" sz="1600" dirty="0">
              <a:effectLst/>
              <a:latin typeface="+mj-lt"/>
              <a:ea typeface="Times New Roman" panose="02020603050405020304" pitchFamily="18" charset="0"/>
            </a:endParaRPr>
          </a:p>
        </p:txBody>
      </p:sp>
      <p:pic>
        <p:nvPicPr>
          <p:cNvPr id="6" name="Imagen 5">
            <a:extLst>
              <a:ext uri="{FF2B5EF4-FFF2-40B4-BE49-F238E27FC236}">
                <a16:creationId xmlns:a16="http://schemas.microsoft.com/office/drawing/2014/main" id="{945F4B66-1172-49E7-B9CA-6AA0A7C53681}"/>
              </a:ext>
            </a:extLst>
          </p:cNvPr>
          <p:cNvPicPr/>
          <p:nvPr/>
        </p:nvPicPr>
        <p:blipFill>
          <a:blip r:embed="rId2"/>
          <a:stretch>
            <a:fillRect/>
          </a:stretch>
        </p:blipFill>
        <p:spPr>
          <a:xfrm>
            <a:off x="599162" y="2071891"/>
            <a:ext cx="2810143" cy="18167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n 6">
            <a:extLst>
              <a:ext uri="{FF2B5EF4-FFF2-40B4-BE49-F238E27FC236}">
                <a16:creationId xmlns:a16="http://schemas.microsoft.com/office/drawing/2014/main" id="{8C458AA9-515A-4287-B9DA-D22F97C5BA30}"/>
              </a:ext>
            </a:extLst>
          </p:cNvPr>
          <p:cNvPicPr/>
          <p:nvPr/>
        </p:nvPicPr>
        <p:blipFill>
          <a:blip r:embed="rId3"/>
          <a:stretch>
            <a:fillRect/>
          </a:stretch>
        </p:blipFill>
        <p:spPr>
          <a:xfrm>
            <a:off x="551896" y="4590288"/>
            <a:ext cx="2904677" cy="15666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CuadroTexto 9">
            <a:extLst>
              <a:ext uri="{FF2B5EF4-FFF2-40B4-BE49-F238E27FC236}">
                <a16:creationId xmlns:a16="http://schemas.microsoft.com/office/drawing/2014/main" id="{24E6DD63-A06F-4509-8E47-F52A278B2342}"/>
              </a:ext>
            </a:extLst>
          </p:cNvPr>
          <p:cNvSpPr txBox="1"/>
          <p:nvPr/>
        </p:nvSpPr>
        <p:spPr>
          <a:xfrm>
            <a:off x="4155455" y="1019661"/>
            <a:ext cx="6094476" cy="646331"/>
          </a:xfrm>
          <a:prstGeom prst="rect">
            <a:avLst/>
          </a:prstGeom>
          <a:noFill/>
        </p:spPr>
        <p:txBody>
          <a:bodyPr wrap="square">
            <a:spAutoFit/>
          </a:bodyPr>
          <a:lstStyle/>
          <a:p>
            <a:r>
              <a:rPr lang="es-ES_tradnl" sz="1800" b="1" dirty="0">
                <a:effectLst/>
                <a:latin typeface="Arial" panose="020B0604020202020204" pitchFamily="34" charset="0"/>
                <a:ea typeface="Times New Roman" panose="02020603050405020304" pitchFamily="18" charset="0"/>
                <a:cs typeface="Times New Roman" panose="02020603050405020304" pitchFamily="18" charset="0"/>
              </a:rPr>
              <a:t>Durante el 2020, se finalizó con el desarrollo de los siguientes cursos virtuales:</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3395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BF3C0E4-5B40-4D1B-9721-1194BDBA7457}"/>
              </a:ext>
            </a:extLst>
          </p:cNvPr>
          <p:cNvSpPr txBox="1"/>
          <p:nvPr/>
        </p:nvSpPr>
        <p:spPr>
          <a:xfrm>
            <a:off x="4237750" y="1639830"/>
            <a:ext cx="7600427" cy="4862870"/>
          </a:xfrm>
          <a:prstGeom prst="rect">
            <a:avLst/>
          </a:prstGeom>
          <a:noFill/>
        </p:spPr>
        <p:txBody>
          <a:bodyPr wrap="square">
            <a:spAutoFit/>
          </a:bodyPr>
          <a:lstStyle/>
          <a:p>
            <a:r>
              <a:rPr lang="es-ES" sz="1600" dirty="0">
                <a:effectLst/>
                <a:latin typeface="+mj-lt"/>
                <a:ea typeface="Times New Roman" panose="02020603050405020304" pitchFamily="18" charset="0"/>
                <a:cs typeface="Times New Roman" panose="02020603050405020304" pitchFamily="18" charset="0"/>
              </a:rPr>
              <a:t> </a:t>
            </a:r>
            <a:endParaRPr lang="es-CR" sz="1600" dirty="0">
              <a:effectLst/>
              <a:latin typeface="+mj-lt"/>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Control Interno (Módulos 1 al 5)) (Versión final 2020)</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¡Deudas! ¿Cómo manejarlas? (Versión final)</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Tomando el control de mis finanzas</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Tutorial Atención de emergencias en caso de sismos</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Tutorial Atención de emergencias en caso de Incendios</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Tutorial Atención de emergencias en caso de bombas</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Formas de violencia en el trabajo</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Menores de edad en conflicto con la ley</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Legitimación de Capitales</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Conflictos de interés </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Historia de las poblaciones africanas, negras, afrocaribeñas y afrodescendientes (Documento de contenido y guion)</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Atención integral de Niñas, Niños y Adolescentes en los procesos judiciales (Documento de contenido y guion)</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Estrategia para el nuevo curso Ética y valores</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SEVRI</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Programa Educación Emocional </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Evaluación del desempeño (Actualización)</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Plan Anual Operativo (PAO) (Actualización)</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Gestión Integral de la Calidad (GICA) – (Actualización)</a:t>
            </a:r>
            <a:endParaRPr lang="es-CR" sz="14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400" dirty="0">
                <a:effectLst/>
                <a:latin typeface="+mj-lt"/>
                <a:ea typeface="Times New Roman" panose="02020603050405020304" pitchFamily="18" charset="0"/>
              </a:rPr>
              <a:t>Todas y todos somos igualmente diferentes – (Actualización)</a:t>
            </a:r>
            <a:endParaRPr lang="es-CR" sz="1800" dirty="0">
              <a:effectLst/>
              <a:latin typeface="+mj-lt"/>
              <a:ea typeface="Times New Roman" panose="02020603050405020304" pitchFamily="18" charset="0"/>
            </a:endParaRPr>
          </a:p>
        </p:txBody>
      </p:sp>
      <p:sp>
        <p:nvSpPr>
          <p:cNvPr id="10" name="CuadroTexto 9">
            <a:extLst>
              <a:ext uri="{FF2B5EF4-FFF2-40B4-BE49-F238E27FC236}">
                <a16:creationId xmlns:a16="http://schemas.microsoft.com/office/drawing/2014/main" id="{24E6DD63-A06F-4509-8E47-F52A278B2342}"/>
              </a:ext>
            </a:extLst>
          </p:cNvPr>
          <p:cNvSpPr txBox="1"/>
          <p:nvPr/>
        </p:nvSpPr>
        <p:spPr>
          <a:xfrm>
            <a:off x="4237750" y="826228"/>
            <a:ext cx="6844777" cy="923330"/>
          </a:xfrm>
          <a:prstGeom prst="rect">
            <a:avLst/>
          </a:prstGeom>
          <a:noFill/>
        </p:spPr>
        <p:txBody>
          <a:bodyPr wrap="square">
            <a:spAutoFit/>
          </a:bodyPr>
          <a:lstStyle/>
          <a:p>
            <a:r>
              <a:rPr lang="es-ES_tradnl" sz="1800" b="1" dirty="0">
                <a:effectLst/>
                <a:latin typeface="Arial" panose="020B0604020202020204" pitchFamily="34" charset="0"/>
                <a:ea typeface="Calibri" panose="020F0502020204030204" pitchFamily="34" charset="0"/>
                <a:cs typeface="Times New Roman" panose="02020603050405020304" pitchFamily="18" charset="0"/>
              </a:rPr>
              <a:t>Durante el 2020, se inició con el desarrollo de los siguientes proyectos, los cuales a diciembre 2020 tienen un alto nivel de avance:</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12342B45-3081-4890-B815-C022C50B4DF1}"/>
              </a:ext>
            </a:extLst>
          </p:cNvPr>
          <p:cNvPicPr/>
          <p:nvPr/>
        </p:nvPicPr>
        <p:blipFill>
          <a:blip r:embed="rId2"/>
          <a:stretch>
            <a:fillRect/>
          </a:stretch>
        </p:blipFill>
        <p:spPr>
          <a:xfrm>
            <a:off x="659433" y="1948497"/>
            <a:ext cx="2752090" cy="1480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n 8">
            <a:extLst>
              <a:ext uri="{FF2B5EF4-FFF2-40B4-BE49-F238E27FC236}">
                <a16:creationId xmlns:a16="http://schemas.microsoft.com/office/drawing/2014/main" id="{29F6DD60-4E73-4783-8939-99943E97BAAC}"/>
              </a:ext>
            </a:extLst>
          </p:cNvPr>
          <p:cNvPicPr/>
          <p:nvPr/>
        </p:nvPicPr>
        <p:blipFill>
          <a:blip r:embed="rId3"/>
          <a:stretch>
            <a:fillRect/>
          </a:stretch>
        </p:blipFill>
        <p:spPr>
          <a:xfrm>
            <a:off x="659433" y="4187951"/>
            <a:ext cx="2850820" cy="1480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6982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DAE552-8793-4AF6-82BB-2F05E275E66D}"/>
              </a:ext>
            </a:extLst>
          </p:cNvPr>
          <p:cNvSpPr>
            <a:spLocks noGrp="1"/>
          </p:cNvSpPr>
          <p:nvPr>
            <p:ph type="title"/>
          </p:nvPr>
        </p:nvSpPr>
        <p:spPr>
          <a:xfrm>
            <a:off x="4569902" y="669234"/>
            <a:ext cx="8610600" cy="624007"/>
          </a:xfrm>
        </p:spPr>
        <p:txBody>
          <a:bodyPr>
            <a:normAutofit/>
          </a:bodyPr>
          <a:lstStyle/>
          <a:p>
            <a:pPr algn="l"/>
            <a:r>
              <a:rPr lang="es-ES_tradnl" sz="2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RESUMEN EJECUTIVO</a:t>
            </a:r>
            <a:endParaRPr lang="es-C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Marcador de contenido 2">
            <a:extLst>
              <a:ext uri="{FF2B5EF4-FFF2-40B4-BE49-F238E27FC236}">
                <a16:creationId xmlns:a16="http://schemas.microsoft.com/office/drawing/2014/main" id="{00BB8110-889F-450B-B8F4-59DA88BBC735}"/>
              </a:ext>
            </a:extLst>
          </p:cNvPr>
          <p:cNvSpPr>
            <a:spLocks noGrp="1"/>
          </p:cNvSpPr>
          <p:nvPr>
            <p:ph idx="1"/>
          </p:nvPr>
        </p:nvSpPr>
        <p:spPr>
          <a:xfrm>
            <a:off x="923897" y="1544622"/>
            <a:ext cx="8522107" cy="5121353"/>
          </a:xfrm>
        </p:spPr>
        <p:txBody>
          <a:bodyPr>
            <a:normAutofit fontScale="25000" lnSpcReduction="20000"/>
          </a:bodyPr>
          <a:lstStyle/>
          <a:p>
            <a:pPr marL="0" indent="0" algn="just" fontAlgn="auto" hangingPunct="1">
              <a:lnSpc>
                <a:spcPct val="120000"/>
              </a:lnSpc>
              <a:buNone/>
            </a:pPr>
            <a:r>
              <a:rPr lang="es-ES_tradnl" sz="8000" dirty="0">
                <a:effectLst/>
                <a:latin typeface="+mj-lt"/>
                <a:ea typeface="Times New Roman" panose="02020603050405020304" pitchFamily="18" charset="0"/>
                <a:cs typeface="Times New Roman" panose="02020603050405020304" pitchFamily="18" charset="0"/>
              </a:rPr>
              <a:t>Como parte del proceso de fortalecimiento formativo, este Subproceso atiende las siguientes labores principales:</a:t>
            </a:r>
            <a:endParaRPr lang="es-CR" sz="8000" dirty="0">
              <a:effectLst/>
              <a:latin typeface="+mj-lt"/>
              <a:ea typeface="Times New Roman" panose="02020603050405020304" pitchFamily="18" charset="0"/>
              <a:cs typeface="Times New Roman" panose="02020603050405020304" pitchFamily="18" charset="0"/>
            </a:endParaRPr>
          </a:p>
          <a:p>
            <a:pPr marL="0" indent="0" algn="just" fontAlgn="auto" hangingPunct="1">
              <a:lnSpc>
                <a:spcPct val="120000"/>
              </a:lnSpc>
              <a:buNone/>
            </a:pPr>
            <a:r>
              <a:rPr lang="es-ES_tradnl" sz="6400" dirty="0">
                <a:effectLst/>
                <a:latin typeface="+mj-lt"/>
                <a:ea typeface="Times New Roman" panose="02020603050405020304" pitchFamily="18" charset="0"/>
                <a:cs typeface="Times New Roman" panose="02020603050405020304" pitchFamily="18" charset="0"/>
              </a:rPr>
              <a:t> </a:t>
            </a:r>
            <a:endParaRPr lang="es-CR" sz="6400" dirty="0">
              <a:effectLst/>
              <a:latin typeface="+mj-lt"/>
              <a:ea typeface="Times New Roman" panose="02020603050405020304" pitchFamily="18" charset="0"/>
              <a:cs typeface="Times New Roman" panose="02020603050405020304" pitchFamily="18" charset="0"/>
            </a:endParaRPr>
          </a:p>
          <a:p>
            <a:pPr algn="just">
              <a:lnSpc>
                <a:spcPct val="120000"/>
              </a:lnSpc>
            </a:pPr>
            <a:r>
              <a:rPr lang="es-ES_tradnl" sz="6400" dirty="0">
                <a:effectLst/>
                <a:latin typeface="+mj-lt"/>
                <a:ea typeface="Times New Roman" panose="02020603050405020304" pitchFamily="18" charset="0"/>
                <a:cs typeface="Times New Roman" panose="02020603050405020304" pitchFamily="18" charset="0"/>
              </a:rPr>
              <a:t>Modalidad de formación presencial, tele presencial y virtual</a:t>
            </a:r>
            <a:endParaRPr lang="es-CR" sz="6400" dirty="0">
              <a:effectLst/>
              <a:latin typeface="+mj-lt"/>
              <a:ea typeface="Times New Roman" panose="02020603050405020304" pitchFamily="18" charset="0"/>
              <a:cs typeface="Times New Roman" panose="02020603050405020304" pitchFamily="18" charset="0"/>
            </a:endParaRPr>
          </a:p>
          <a:p>
            <a:pPr algn="just">
              <a:lnSpc>
                <a:spcPct val="120000"/>
              </a:lnSpc>
            </a:pPr>
            <a:r>
              <a:rPr lang="es-ES_tradnl" sz="6400" dirty="0">
                <a:effectLst/>
                <a:latin typeface="+mj-lt"/>
                <a:ea typeface="Times New Roman" panose="02020603050405020304" pitchFamily="18" charset="0"/>
                <a:cs typeface="Times New Roman" panose="02020603050405020304" pitchFamily="18" charset="0"/>
              </a:rPr>
              <a:t>Manejo del presupuesto y divulgación de actividades de formación académica para el otorgamiento de becas dirigidas al personal judicial </a:t>
            </a:r>
            <a:endParaRPr lang="es-CR" sz="6400" dirty="0">
              <a:effectLst/>
              <a:latin typeface="+mj-lt"/>
              <a:ea typeface="Times New Roman" panose="02020603050405020304" pitchFamily="18" charset="0"/>
              <a:cs typeface="Times New Roman" panose="02020603050405020304" pitchFamily="18" charset="0"/>
            </a:endParaRPr>
          </a:p>
          <a:p>
            <a:pPr algn="just">
              <a:lnSpc>
                <a:spcPct val="120000"/>
              </a:lnSpc>
            </a:pPr>
            <a:r>
              <a:rPr lang="es-ES_tradnl" sz="6400" dirty="0">
                <a:effectLst/>
                <a:latin typeface="+mj-lt"/>
                <a:ea typeface="Times New Roman" panose="02020603050405020304" pitchFamily="18" charset="0"/>
                <a:cs typeface="Times New Roman" panose="02020603050405020304" pitchFamily="18" charset="0"/>
              </a:rPr>
              <a:t>Diagnósticos de necesidades de capacitación</a:t>
            </a:r>
            <a:endParaRPr lang="es-CR" sz="6400" dirty="0">
              <a:effectLst/>
              <a:latin typeface="+mj-lt"/>
              <a:ea typeface="Times New Roman" panose="02020603050405020304" pitchFamily="18" charset="0"/>
              <a:cs typeface="Times New Roman" panose="02020603050405020304" pitchFamily="18" charset="0"/>
            </a:endParaRPr>
          </a:p>
          <a:p>
            <a:pPr algn="just">
              <a:lnSpc>
                <a:spcPct val="120000"/>
              </a:lnSpc>
            </a:pPr>
            <a:r>
              <a:rPr lang="es-ES_tradnl" sz="6400" dirty="0">
                <a:effectLst/>
                <a:latin typeface="+mj-lt"/>
                <a:ea typeface="Times New Roman" panose="02020603050405020304" pitchFamily="18" charset="0"/>
                <a:cs typeface="Times New Roman" panose="02020603050405020304" pitchFamily="18" charset="0"/>
              </a:rPr>
              <a:t>Desarrollo, implantación e implementación de cursos virtuales</a:t>
            </a:r>
            <a:endParaRPr lang="es-CR" sz="6400" dirty="0">
              <a:effectLst/>
              <a:latin typeface="+mj-lt"/>
              <a:ea typeface="Times New Roman" panose="02020603050405020304" pitchFamily="18" charset="0"/>
              <a:cs typeface="Times New Roman" panose="02020603050405020304" pitchFamily="18" charset="0"/>
            </a:endParaRPr>
          </a:p>
          <a:p>
            <a:pPr algn="just">
              <a:lnSpc>
                <a:spcPct val="120000"/>
              </a:lnSpc>
            </a:pPr>
            <a:r>
              <a:rPr lang="es-ES_tradnl" sz="6400" dirty="0">
                <a:effectLst/>
                <a:latin typeface="+mj-lt"/>
                <a:ea typeface="Times New Roman" panose="02020603050405020304" pitchFamily="18" charset="0"/>
                <a:cs typeface="Times New Roman" panose="02020603050405020304" pitchFamily="18" charset="0"/>
              </a:rPr>
              <a:t>Diseño gráfico y producción audiovisual de materiales de apoyo para la formación y la comunicación interna</a:t>
            </a:r>
            <a:endParaRPr lang="es-CR" sz="6400" dirty="0">
              <a:effectLst/>
              <a:latin typeface="+mj-lt"/>
              <a:ea typeface="Times New Roman" panose="02020603050405020304" pitchFamily="18" charset="0"/>
              <a:cs typeface="Times New Roman" panose="02020603050405020304" pitchFamily="18" charset="0"/>
            </a:endParaRPr>
          </a:p>
          <a:p>
            <a:pPr>
              <a:lnSpc>
                <a:spcPct val="120000"/>
              </a:lnSpc>
            </a:pPr>
            <a:r>
              <a:rPr lang="es-ES_tradnl" sz="6400" dirty="0">
                <a:effectLst/>
                <a:latin typeface="+mj-lt"/>
                <a:ea typeface="Calibri" panose="020F0502020204030204" pitchFamily="34" charset="0"/>
                <a:cs typeface="Times New Roman" panose="02020603050405020304" pitchFamily="18" charset="0"/>
              </a:rPr>
              <a:t>Elaboración de diseños curriculares para las actividades formativas</a:t>
            </a:r>
            <a:endParaRPr lang="es-CR" sz="6400" dirty="0">
              <a:effectLst/>
              <a:latin typeface="+mj-lt"/>
              <a:ea typeface="Calibri" panose="020F0502020204030204" pitchFamily="34" charset="0"/>
              <a:cs typeface="Times New Roman" panose="02020603050405020304" pitchFamily="18" charset="0"/>
            </a:endParaRPr>
          </a:p>
          <a:p>
            <a:pPr>
              <a:lnSpc>
                <a:spcPct val="120000"/>
              </a:lnSpc>
            </a:pPr>
            <a:r>
              <a:rPr lang="es-ES_tradnl" sz="6400" dirty="0">
                <a:effectLst/>
                <a:latin typeface="+mj-lt"/>
                <a:ea typeface="Calibri" panose="020F0502020204030204" pitchFamily="34" charset="0"/>
                <a:cs typeface="Times New Roman" panose="02020603050405020304" pitchFamily="18" charset="0"/>
              </a:rPr>
              <a:t>Certificación de actividades de aprendizaje</a:t>
            </a:r>
            <a:endParaRPr lang="es-CR" sz="6400" dirty="0">
              <a:effectLst/>
              <a:latin typeface="+mj-lt"/>
              <a:ea typeface="Calibri" panose="020F0502020204030204" pitchFamily="34" charset="0"/>
              <a:cs typeface="Times New Roman" panose="02020603050405020304" pitchFamily="18" charset="0"/>
            </a:endParaRPr>
          </a:p>
          <a:p>
            <a:pPr marL="0" indent="0">
              <a:buNone/>
            </a:pPr>
            <a:endParaRPr lang="es-CR" dirty="0"/>
          </a:p>
        </p:txBody>
      </p:sp>
      <p:pic>
        <p:nvPicPr>
          <p:cNvPr id="4" name="Imagen 3">
            <a:extLst>
              <a:ext uri="{FF2B5EF4-FFF2-40B4-BE49-F238E27FC236}">
                <a16:creationId xmlns:a16="http://schemas.microsoft.com/office/drawing/2014/main" id="{ED1ED179-5BDC-415B-82E7-6434ADB69DE7}"/>
              </a:ext>
            </a:extLst>
          </p:cNvPr>
          <p:cNvPicPr>
            <a:picLocks noChangeAspect="1"/>
          </p:cNvPicPr>
          <p:nvPr/>
        </p:nvPicPr>
        <p:blipFill rotWithShape="1">
          <a:blip r:embed="rId2"/>
          <a:srcRect l="3044" r="64674"/>
          <a:stretch/>
        </p:blipFill>
        <p:spPr>
          <a:xfrm>
            <a:off x="9999678" y="1354928"/>
            <a:ext cx="1751854" cy="2435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51472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BF3C0E4-5B40-4D1B-9721-1194BDBA7457}"/>
              </a:ext>
            </a:extLst>
          </p:cNvPr>
          <p:cNvSpPr txBox="1"/>
          <p:nvPr/>
        </p:nvSpPr>
        <p:spPr>
          <a:xfrm>
            <a:off x="4237750" y="1882802"/>
            <a:ext cx="7600427" cy="3785652"/>
          </a:xfrm>
          <a:prstGeom prst="rect">
            <a:avLst/>
          </a:prstGeom>
          <a:noFill/>
        </p:spPr>
        <p:txBody>
          <a:bodyPr wrap="square">
            <a:spAutoFit/>
          </a:bodyPr>
          <a:lstStyle/>
          <a:p>
            <a:pPr marL="342900" lvl="0" indent="-342900">
              <a:buFont typeface="Symbol" panose="05050102010706020507" pitchFamily="18" charset="2"/>
              <a:buChar char=""/>
            </a:pPr>
            <a:r>
              <a:rPr lang="es-ES" sz="1600" dirty="0">
                <a:effectLst/>
                <a:latin typeface="+mj-lt"/>
                <a:ea typeface="Times New Roman" panose="02020603050405020304" pitchFamily="18" charset="0"/>
              </a:rPr>
              <a:t>Círculos de Paz Políticas institucionales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Atención a Personas Víctimas y Testigos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Migración y Refugio: entre otra gente y otra tierra…</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Participación Ciudadana</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Salud Ocupacional</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Curso Básico</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Generalidades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Actualizaciones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Autorizaciones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Aprobaciones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Administradores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Auditoría</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Boletas</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Financiero Contable</a:t>
            </a:r>
            <a:endParaRPr lang="es-CR" sz="1600" dirty="0">
              <a:effectLst/>
              <a:latin typeface="+mj-lt"/>
              <a:ea typeface="Times New Roman" panose="02020603050405020304" pitchFamily="18" charset="0"/>
            </a:endParaRPr>
          </a:p>
          <a:p>
            <a:pPr marL="342900" lvl="0" indent="-342900">
              <a:buFont typeface="Symbol" panose="05050102010706020507" pitchFamily="18" charset="2"/>
              <a:buChar char=""/>
            </a:pPr>
            <a:r>
              <a:rPr lang="es-ES" sz="1600" dirty="0">
                <a:effectLst/>
                <a:latin typeface="+mj-lt"/>
                <a:ea typeface="Times New Roman" panose="02020603050405020304" pitchFamily="18" charset="0"/>
              </a:rPr>
              <a:t>Sistema de Depósitos Judiciales (SDJ)- Códigos Sistemas</a:t>
            </a:r>
            <a:endParaRPr lang="es-CR" sz="1600" dirty="0">
              <a:effectLst/>
              <a:latin typeface="+mj-lt"/>
              <a:ea typeface="Times New Roman" panose="02020603050405020304" pitchFamily="18" charset="0"/>
            </a:endParaRPr>
          </a:p>
        </p:txBody>
      </p:sp>
      <p:sp>
        <p:nvSpPr>
          <p:cNvPr id="10" name="CuadroTexto 9">
            <a:extLst>
              <a:ext uri="{FF2B5EF4-FFF2-40B4-BE49-F238E27FC236}">
                <a16:creationId xmlns:a16="http://schemas.microsoft.com/office/drawing/2014/main" id="{24E6DD63-A06F-4509-8E47-F52A278B2342}"/>
              </a:ext>
            </a:extLst>
          </p:cNvPr>
          <p:cNvSpPr txBox="1"/>
          <p:nvPr/>
        </p:nvSpPr>
        <p:spPr>
          <a:xfrm>
            <a:off x="4086748" y="1189546"/>
            <a:ext cx="7355835" cy="369332"/>
          </a:xfrm>
          <a:prstGeom prst="rect">
            <a:avLst/>
          </a:prstGeom>
          <a:noFill/>
        </p:spPr>
        <p:txBody>
          <a:bodyPr wrap="square">
            <a:spAutoFit/>
          </a:bodyPr>
          <a:lstStyle/>
          <a:p>
            <a:r>
              <a:rPr lang="es-ES" sz="1800" b="1" dirty="0">
                <a:effectLst/>
                <a:latin typeface="Arial" panose="020B0604020202020204" pitchFamily="34" charset="0"/>
                <a:ea typeface="Calibri" panose="020F0502020204030204" pitchFamily="34" charset="0"/>
              </a:rPr>
              <a:t>MIGRACION DE CURSOS VIRTUALES A PLATAFORMA HTML5</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descr="Interfaz de usuario gráfica, Sitio web&#10;&#10;Descripción generada automáticamente">
            <a:extLst>
              <a:ext uri="{FF2B5EF4-FFF2-40B4-BE49-F238E27FC236}">
                <a16:creationId xmlns:a16="http://schemas.microsoft.com/office/drawing/2014/main" id="{1B6F626E-7DC6-4B89-AEBE-E8204B8E6B05}"/>
              </a:ext>
            </a:extLst>
          </p:cNvPr>
          <p:cNvPicPr>
            <a:picLocks noChangeAspect="1"/>
          </p:cNvPicPr>
          <p:nvPr/>
        </p:nvPicPr>
        <p:blipFill>
          <a:blip r:embed="rId2"/>
          <a:stretch>
            <a:fillRect/>
          </a:stretch>
        </p:blipFill>
        <p:spPr>
          <a:xfrm>
            <a:off x="690880" y="2038683"/>
            <a:ext cx="2471674" cy="13903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Imagen 10">
            <a:extLst>
              <a:ext uri="{FF2B5EF4-FFF2-40B4-BE49-F238E27FC236}">
                <a16:creationId xmlns:a16="http://schemas.microsoft.com/office/drawing/2014/main" id="{CE131E8F-D3AD-4AC9-94C9-DED34CC58B1E}"/>
              </a:ext>
            </a:extLst>
          </p:cNvPr>
          <p:cNvPicPr/>
          <p:nvPr/>
        </p:nvPicPr>
        <p:blipFill>
          <a:blip r:embed="rId3"/>
          <a:stretch>
            <a:fillRect/>
          </a:stretch>
        </p:blipFill>
        <p:spPr>
          <a:xfrm>
            <a:off x="690880" y="4135198"/>
            <a:ext cx="2471674" cy="1316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89012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D409F8F-B192-48AF-8723-8C2472E9293F}"/>
              </a:ext>
            </a:extLst>
          </p:cNvPr>
          <p:cNvSpPr txBox="1"/>
          <p:nvPr/>
        </p:nvSpPr>
        <p:spPr>
          <a:xfrm>
            <a:off x="3617688" y="945587"/>
            <a:ext cx="8462458" cy="646331"/>
          </a:xfrm>
          <a:prstGeom prst="rect">
            <a:avLst/>
          </a:prstGeom>
          <a:noFill/>
        </p:spPr>
        <p:txBody>
          <a:bodyPr wrap="square">
            <a:spAutoFit/>
          </a:bodyPr>
          <a:lstStyle/>
          <a:p>
            <a:r>
              <a:rPr lang="es-ES_tradnl" sz="1800" b="1" dirty="0">
                <a:effectLst/>
                <a:latin typeface="Arial" panose="020B0604020202020204" pitchFamily="34" charset="0"/>
                <a:ea typeface="Calibri" panose="020F0502020204030204" pitchFamily="34" charset="0"/>
                <a:cs typeface="Times New Roman" panose="02020603050405020304" pitchFamily="18" charset="0"/>
              </a:rPr>
              <a:t>CURSOS VIRTUALES CONVERTIDOS A HERRAMIENTAS DE AUTOAPRENDIZAJE ACCESIBLES</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442522DF-2772-48DA-B78E-C4182B010DC2}"/>
              </a:ext>
            </a:extLst>
          </p:cNvPr>
          <p:cNvSpPr txBox="1"/>
          <p:nvPr/>
        </p:nvSpPr>
        <p:spPr>
          <a:xfrm>
            <a:off x="4255787" y="2780423"/>
            <a:ext cx="7600427" cy="3785652"/>
          </a:xfrm>
          <a:prstGeom prst="rect">
            <a:avLst/>
          </a:prstGeom>
          <a:noFill/>
        </p:spPr>
        <p:txBody>
          <a:bodyPr wrap="square">
            <a:spAutoFit/>
          </a:bodyPr>
          <a:lstStyle/>
          <a:p>
            <a:r>
              <a:rPr lang="es-ES" sz="1800" b="1" dirty="0">
                <a:effectLst/>
                <a:latin typeface="Arial" panose="020B0604020202020204" pitchFamily="34" charset="0"/>
                <a:ea typeface="Calibri" panose="020F0502020204030204" pitchFamily="34" charset="0"/>
                <a:cs typeface="Times New Roman" panose="02020603050405020304" pitchFamily="18" charset="0"/>
              </a:rPr>
              <a:t>Programa Acceso a la Justicia:</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r>
              <a:rPr lang="es-ES" sz="1800" b="1" dirty="0">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Introducción a los Derechos Humana</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adulta mayor</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niñez y adolescencia</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afrodescendiente</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con discapacidad</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LGBTTTI</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migrante y refugiada</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privada de libertad</a:t>
            </a:r>
            <a:endParaRPr lang="es-CR"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ES" sz="1800" dirty="0">
                <a:effectLst/>
                <a:latin typeface="Arial" panose="020B0604020202020204" pitchFamily="34" charset="0"/>
                <a:ea typeface="Times New Roman" panose="02020603050405020304" pitchFamily="18" charset="0"/>
              </a:rPr>
              <a:t>Población indígena</a:t>
            </a:r>
            <a:endParaRPr lang="es-CR" sz="1800" dirty="0">
              <a:effectLst/>
              <a:latin typeface="Times New Roman" panose="02020603050405020304" pitchFamily="18" charset="0"/>
              <a:ea typeface="Times New Roman" panose="02020603050405020304" pitchFamily="18" charset="0"/>
            </a:endParaRPr>
          </a:p>
          <a:p>
            <a:r>
              <a:rPr lang="es-ES" sz="1800" dirty="0">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endParaRPr lang="es-CR" sz="1600" dirty="0">
              <a:effectLst/>
              <a:latin typeface="+mj-lt"/>
              <a:ea typeface="Times New Roman" panose="02020603050405020304" pitchFamily="18" charset="0"/>
            </a:endParaRPr>
          </a:p>
        </p:txBody>
      </p:sp>
      <p:sp>
        <p:nvSpPr>
          <p:cNvPr id="8" name="CuadroTexto 7">
            <a:extLst>
              <a:ext uri="{FF2B5EF4-FFF2-40B4-BE49-F238E27FC236}">
                <a16:creationId xmlns:a16="http://schemas.microsoft.com/office/drawing/2014/main" id="{911C2920-69A3-4B19-A1BC-C959F8477D80}"/>
              </a:ext>
            </a:extLst>
          </p:cNvPr>
          <p:cNvSpPr txBox="1"/>
          <p:nvPr/>
        </p:nvSpPr>
        <p:spPr>
          <a:xfrm>
            <a:off x="3686833" y="1863005"/>
            <a:ext cx="6094602" cy="646331"/>
          </a:xfrm>
          <a:prstGeom prst="rect">
            <a:avLst/>
          </a:prstGeom>
          <a:noFill/>
        </p:spPr>
        <p:txBody>
          <a:bodyPr wrap="square">
            <a:spAutoFit/>
          </a:bodyPr>
          <a:lstStyle/>
          <a:p>
            <a:r>
              <a:rPr lang="es-ES" sz="1800" dirty="0">
                <a:effectLst/>
                <a:latin typeface="Arial" panose="020B0604020202020204" pitchFamily="34" charset="0"/>
                <a:ea typeface="Calibri" panose="020F0502020204030204" pitchFamily="34" charset="0"/>
                <a:cs typeface="Times New Roman" panose="02020603050405020304" pitchFamily="18" charset="0"/>
              </a:rPr>
              <a:t>Durante el 2020, se convirtieron a herramientas accesibles los siguientes recursos de aprendizaje:</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n 9">
            <a:extLst>
              <a:ext uri="{FF2B5EF4-FFF2-40B4-BE49-F238E27FC236}">
                <a16:creationId xmlns:a16="http://schemas.microsoft.com/office/drawing/2014/main" id="{A3E43BFD-E813-456E-AB30-ABA23A6B184A}"/>
              </a:ext>
            </a:extLst>
          </p:cNvPr>
          <p:cNvPicPr>
            <a:picLocks noChangeAspect="1"/>
          </p:cNvPicPr>
          <p:nvPr/>
        </p:nvPicPr>
        <p:blipFill>
          <a:blip r:embed="rId2"/>
          <a:stretch>
            <a:fillRect/>
          </a:stretch>
        </p:blipFill>
        <p:spPr>
          <a:xfrm>
            <a:off x="187672" y="3300984"/>
            <a:ext cx="3430016" cy="1929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29834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2">
            <a:extLst>
              <a:ext uri="{FF2B5EF4-FFF2-40B4-BE49-F238E27FC236}">
                <a16:creationId xmlns:a16="http://schemas.microsoft.com/office/drawing/2014/main" id="{3FA70D65-4BFE-4DC9-A8C2-A3DEC77AB7BC}"/>
              </a:ext>
            </a:extLst>
          </p:cNvPr>
          <p:cNvSpPr txBox="1">
            <a:spLocks/>
          </p:cNvSpPr>
          <p:nvPr/>
        </p:nvSpPr>
        <p:spPr>
          <a:xfrm>
            <a:off x="1468072" y="2929057"/>
            <a:ext cx="7359725" cy="9998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s-CR" dirty="0"/>
          </a:p>
        </p:txBody>
      </p:sp>
      <p:sp>
        <p:nvSpPr>
          <p:cNvPr id="6" name="CuadroTexto 5">
            <a:extLst>
              <a:ext uri="{FF2B5EF4-FFF2-40B4-BE49-F238E27FC236}">
                <a16:creationId xmlns:a16="http://schemas.microsoft.com/office/drawing/2014/main" id="{8D0A5488-30BA-46F7-B77F-44DFE07442DD}"/>
              </a:ext>
            </a:extLst>
          </p:cNvPr>
          <p:cNvSpPr txBox="1"/>
          <p:nvPr/>
        </p:nvSpPr>
        <p:spPr>
          <a:xfrm>
            <a:off x="3687011" y="1439403"/>
            <a:ext cx="6094602" cy="646331"/>
          </a:xfrm>
          <a:prstGeom prst="rect">
            <a:avLst/>
          </a:prstGeom>
          <a:noFill/>
        </p:spPr>
        <p:txBody>
          <a:bodyPr wrap="square">
            <a:spAutoFit/>
          </a:bodyPr>
          <a:lstStyle/>
          <a:p>
            <a:r>
              <a:rPr lang="es-ES_tradnl" sz="1800" b="1" dirty="0">
                <a:effectLst/>
                <a:latin typeface="Arial" panose="020B0604020202020204" pitchFamily="34" charset="0"/>
                <a:ea typeface="Times New Roman" panose="02020603050405020304" pitchFamily="18" charset="0"/>
              </a:rPr>
              <a:t>DESARROLLO DE MATERIALES DE APOYO PARA LA FORMACIÓN Y LA DIVULGACIÓN</a:t>
            </a:r>
            <a:endParaRPr lang="es-CR" dirty="0"/>
          </a:p>
        </p:txBody>
      </p:sp>
      <p:graphicFrame>
        <p:nvGraphicFramePr>
          <p:cNvPr id="7" name="Tabla 7">
            <a:extLst>
              <a:ext uri="{FF2B5EF4-FFF2-40B4-BE49-F238E27FC236}">
                <a16:creationId xmlns:a16="http://schemas.microsoft.com/office/drawing/2014/main" id="{A1F74DD3-B0A1-4239-AFC6-8B9FD0DC8C1F}"/>
              </a:ext>
            </a:extLst>
          </p:cNvPr>
          <p:cNvGraphicFramePr>
            <a:graphicFrameLocks noGrp="1"/>
          </p:cNvGraphicFramePr>
          <p:nvPr>
            <p:extLst>
              <p:ext uri="{D42A27DB-BD31-4B8C-83A1-F6EECF244321}">
                <p14:modId xmlns:p14="http://schemas.microsoft.com/office/powerpoint/2010/main" val="3465935491"/>
              </p:ext>
            </p:extLst>
          </p:nvPr>
        </p:nvGraphicFramePr>
        <p:xfrm>
          <a:off x="3687011" y="2443042"/>
          <a:ext cx="6094602" cy="2103120"/>
        </p:xfrm>
        <a:graphic>
          <a:graphicData uri="http://schemas.openxmlformats.org/drawingml/2006/table">
            <a:tbl>
              <a:tblPr firstRow="1" bandRow="1">
                <a:tableStyleId>{21E4AEA4-8DFA-4A89-87EB-49C32662AFE0}</a:tableStyleId>
              </a:tblPr>
              <a:tblGrid>
                <a:gridCol w="3110451">
                  <a:extLst>
                    <a:ext uri="{9D8B030D-6E8A-4147-A177-3AD203B41FA5}">
                      <a16:colId xmlns:a16="http://schemas.microsoft.com/office/drawing/2014/main" val="2267959494"/>
                    </a:ext>
                  </a:extLst>
                </a:gridCol>
                <a:gridCol w="2984151">
                  <a:extLst>
                    <a:ext uri="{9D8B030D-6E8A-4147-A177-3AD203B41FA5}">
                      <a16:colId xmlns:a16="http://schemas.microsoft.com/office/drawing/2014/main" val="2827161428"/>
                    </a:ext>
                  </a:extLst>
                </a:gridCol>
              </a:tblGrid>
              <a:tr h="0">
                <a:tc>
                  <a:txBody>
                    <a:bodyPr/>
                    <a:lstStyle/>
                    <a:p>
                      <a:r>
                        <a:rPr lang="es-ES" dirty="0"/>
                        <a:t>TEMA</a:t>
                      </a:r>
                      <a:endParaRPr lang="es-CR" dirty="0"/>
                    </a:p>
                  </a:txBody>
                  <a:tcPr/>
                </a:tc>
                <a:tc>
                  <a:txBody>
                    <a:bodyPr/>
                    <a:lstStyle/>
                    <a:p>
                      <a:r>
                        <a:rPr lang="es-ES" dirty="0"/>
                        <a:t>CANTIDAD DISEÑOS</a:t>
                      </a:r>
                      <a:endParaRPr lang="es-CR" dirty="0"/>
                    </a:p>
                  </a:txBody>
                  <a:tcPr/>
                </a:tc>
                <a:extLst>
                  <a:ext uri="{0D108BD9-81ED-4DB2-BD59-A6C34878D82A}">
                    <a16:rowId xmlns:a16="http://schemas.microsoft.com/office/drawing/2014/main" val="7244418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kern="1200" dirty="0">
                          <a:solidFill>
                            <a:schemeClr val="dk1"/>
                          </a:solidFill>
                        </a:rPr>
                        <a:t>Materiales de apoyo para la comunicación interna del Poder Judicial</a:t>
                      </a:r>
                      <a:endParaRPr lang="es-CR" dirty="0"/>
                    </a:p>
                  </a:txBody>
                  <a:tcPr/>
                </a:tc>
                <a:tc>
                  <a:txBody>
                    <a:bodyPr/>
                    <a:lstStyle/>
                    <a:p>
                      <a:r>
                        <a:rPr lang="es-ES" dirty="0"/>
                        <a:t>Más de 130 artes</a:t>
                      </a:r>
                    </a:p>
                    <a:p>
                      <a:endParaRPr lang="es-ES" dirty="0"/>
                    </a:p>
                    <a:p>
                      <a:pPr marL="742950" lvl="1" indent="-285750">
                        <a:buFont typeface="Arial" panose="020B0604020202020204" pitchFamily="34" charset="0"/>
                        <a:buChar char="•"/>
                      </a:pPr>
                      <a:r>
                        <a:rPr lang="es-ES" b="1" dirty="0"/>
                        <a:t>Solo 70 (cápsulas, afiches, banners) se relacionaron a COVID19.</a:t>
                      </a:r>
                      <a:endParaRPr lang="es-CR" b="1" dirty="0"/>
                    </a:p>
                  </a:txBody>
                  <a:tcPr/>
                </a:tc>
                <a:extLst>
                  <a:ext uri="{0D108BD9-81ED-4DB2-BD59-A6C34878D82A}">
                    <a16:rowId xmlns:a16="http://schemas.microsoft.com/office/drawing/2014/main" val="3935064950"/>
                  </a:ext>
                </a:extLst>
              </a:tr>
            </a:tbl>
          </a:graphicData>
        </a:graphic>
      </p:graphicFrame>
      <p:pic>
        <p:nvPicPr>
          <p:cNvPr id="9" name="Imagen 8" descr="Interfaz de usuario gráfica&#10;&#10;Descripción generada automáticamente">
            <a:extLst>
              <a:ext uri="{FF2B5EF4-FFF2-40B4-BE49-F238E27FC236}">
                <a16:creationId xmlns:a16="http://schemas.microsoft.com/office/drawing/2014/main" id="{5495FFFA-12B3-4D65-B928-BEEA5505C44E}"/>
              </a:ext>
            </a:extLst>
          </p:cNvPr>
          <p:cNvPicPr>
            <a:picLocks noChangeAspect="1"/>
          </p:cNvPicPr>
          <p:nvPr/>
        </p:nvPicPr>
        <p:blipFill>
          <a:blip r:embed="rId2"/>
          <a:stretch>
            <a:fillRect/>
          </a:stretch>
        </p:blipFill>
        <p:spPr>
          <a:xfrm>
            <a:off x="699797" y="2214442"/>
            <a:ext cx="2218939"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67896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D294FB2-4162-41FA-858E-A157575DF469}"/>
              </a:ext>
            </a:extLst>
          </p:cNvPr>
          <p:cNvSpPr txBox="1"/>
          <p:nvPr/>
        </p:nvSpPr>
        <p:spPr>
          <a:xfrm>
            <a:off x="3743587" y="974734"/>
            <a:ext cx="6094602" cy="369332"/>
          </a:xfrm>
          <a:prstGeom prst="rect">
            <a:avLst/>
          </a:prstGeom>
          <a:noFill/>
        </p:spPr>
        <p:txBody>
          <a:bodyPr wrap="square">
            <a:spAutoFit/>
          </a:bodyPr>
          <a:lstStyle/>
          <a:p>
            <a:r>
              <a:rPr lang="es-ES_tradnl" sz="1800" b="1" dirty="0">
                <a:effectLst/>
                <a:latin typeface="Arial" panose="020B0604020202020204" pitchFamily="34" charset="0"/>
                <a:ea typeface="Times New Roman" panose="02020603050405020304" pitchFamily="18" charset="0"/>
              </a:rPr>
              <a:t>DISEÑO GRÁFICO Y PRODUCCIÓN AUDIOVISUAL</a:t>
            </a:r>
            <a:endParaRPr lang="es-CR" dirty="0"/>
          </a:p>
        </p:txBody>
      </p:sp>
      <p:graphicFrame>
        <p:nvGraphicFramePr>
          <p:cNvPr id="6" name="Tabla 7">
            <a:extLst>
              <a:ext uri="{FF2B5EF4-FFF2-40B4-BE49-F238E27FC236}">
                <a16:creationId xmlns:a16="http://schemas.microsoft.com/office/drawing/2014/main" id="{45555EE9-FC2F-4083-B556-0DB658B6A60B}"/>
              </a:ext>
            </a:extLst>
          </p:cNvPr>
          <p:cNvGraphicFramePr>
            <a:graphicFrameLocks noGrp="1"/>
          </p:cNvGraphicFramePr>
          <p:nvPr>
            <p:extLst>
              <p:ext uri="{D42A27DB-BD31-4B8C-83A1-F6EECF244321}">
                <p14:modId xmlns:p14="http://schemas.microsoft.com/office/powerpoint/2010/main" val="2775080981"/>
              </p:ext>
            </p:extLst>
          </p:nvPr>
        </p:nvGraphicFramePr>
        <p:xfrm>
          <a:off x="3481431" y="2894202"/>
          <a:ext cx="7432647" cy="2778760"/>
        </p:xfrm>
        <a:graphic>
          <a:graphicData uri="http://schemas.openxmlformats.org/drawingml/2006/table">
            <a:tbl>
              <a:tblPr firstRow="1" bandRow="1">
                <a:tableStyleId>{7DF18680-E054-41AD-8BC1-D1AEF772440D}</a:tableStyleId>
              </a:tblPr>
              <a:tblGrid>
                <a:gridCol w="3486617">
                  <a:extLst>
                    <a:ext uri="{9D8B030D-6E8A-4147-A177-3AD203B41FA5}">
                      <a16:colId xmlns:a16="http://schemas.microsoft.com/office/drawing/2014/main" val="2267959494"/>
                    </a:ext>
                  </a:extLst>
                </a:gridCol>
                <a:gridCol w="3946030">
                  <a:extLst>
                    <a:ext uri="{9D8B030D-6E8A-4147-A177-3AD203B41FA5}">
                      <a16:colId xmlns:a16="http://schemas.microsoft.com/office/drawing/2014/main" val="2827161428"/>
                    </a:ext>
                  </a:extLst>
                </a:gridCol>
              </a:tblGrid>
              <a:tr h="0">
                <a:tc>
                  <a:txBody>
                    <a:bodyPr/>
                    <a:lstStyle/>
                    <a:p>
                      <a:r>
                        <a:rPr lang="es-ES" sz="1400" dirty="0"/>
                        <a:t>TEMA</a:t>
                      </a:r>
                      <a:endParaRPr lang="es-CR" sz="1400" dirty="0"/>
                    </a:p>
                  </a:txBody>
                  <a:tcPr/>
                </a:tc>
                <a:tc>
                  <a:txBody>
                    <a:bodyPr/>
                    <a:lstStyle/>
                    <a:p>
                      <a:r>
                        <a:rPr lang="es-ES" sz="1400" dirty="0"/>
                        <a:t>CANTIDAD DISEÑOS</a:t>
                      </a:r>
                      <a:endParaRPr lang="es-CR" sz="1400" dirty="0"/>
                    </a:p>
                  </a:txBody>
                  <a:tcPr/>
                </a:tc>
                <a:extLst>
                  <a:ext uri="{0D108BD9-81ED-4DB2-BD59-A6C34878D82A}">
                    <a16:rowId xmlns:a16="http://schemas.microsoft.com/office/drawing/2014/main" val="7244418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Diseño gráfico</a:t>
                      </a:r>
                      <a:endParaRPr lang="es-CR" sz="1400" dirty="0"/>
                    </a:p>
                  </a:txBody>
                  <a:tcPr/>
                </a:tc>
                <a:tc>
                  <a:txBody>
                    <a:bodyPr/>
                    <a:lstStyle/>
                    <a:p>
                      <a:r>
                        <a:rPr lang="es-ES" sz="1400" dirty="0"/>
                        <a:t>Más de 100 artes</a:t>
                      </a:r>
                    </a:p>
                  </a:txBody>
                  <a:tcPr/>
                </a:tc>
                <a:extLst>
                  <a:ext uri="{0D108BD9-81ED-4DB2-BD59-A6C34878D82A}">
                    <a16:rowId xmlns:a16="http://schemas.microsoft.com/office/drawing/2014/main" val="39350649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Desarrollos virtuales</a:t>
                      </a:r>
                      <a:endParaRPr lang="es-CR" sz="1400" dirty="0"/>
                    </a:p>
                  </a:txBody>
                  <a:tcPr/>
                </a:tc>
                <a:tc>
                  <a:txBody>
                    <a:bodyPr/>
                    <a:lstStyle/>
                    <a:p>
                      <a:r>
                        <a:rPr lang="es-ES" sz="1400" dirty="0"/>
                        <a:t>Más de 8 cursos virtuales</a:t>
                      </a:r>
                    </a:p>
                  </a:txBody>
                  <a:tcPr/>
                </a:tc>
                <a:extLst>
                  <a:ext uri="{0D108BD9-81ED-4DB2-BD59-A6C34878D82A}">
                    <a16:rowId xmlns:a16="http://schemas.microsoft.com/office/drawing/2014/main" val="26625829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Campañas</a:t>
                      </a:r>
                      <a:endParaRPr lang="es-CR" sz="1400" dirty="0"/>
                    </a:p>
                  </a:txBody>
                  <a:tcPr/>
                </a:tc>
                <a:tc>
                  <a:txBody>
                    <a:bodyPr/>
                    <a:lstStyle/>
                    <a:p>
                      <a:r>
                        <a:rPr lang="es-ES" sz="1400" dirty="0"/>
                        <a:t>Más de 14 campañas</a:t>
                      </a:r>
                    </a:p>
                  </a:txBody>
                  <a:tcPr/>
                </a:tc>
                <a:extLst>
                  <a:ext uri="{0D108BD9-81ED-4DB2-BD59-A6C34878D82A}">
                    <a16:rowId xmlns:a16="http://schemas.microsoft.com/office/drawing/2014/main" val="5895791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Audiovisuales</a:t>
                      </a:r>
                      <a:endParaRPr lang="es-CR" sz="1800" kern="1200" dirty="0">
                        <a:solidFill>
                          <a:schemeClr val="dk1"/>
                        </a:solidFill>
                        <a:effectLst/>
                        <a:latin typeface="+mn-lt"/>
                        <a:ea typeface="+mn-ea"/>
                        <a:cs typeface="+mn-cs"/>
                      </a:endParaRPr>
                    </a:p>
                  </a:txBody>
                  <a:tcPr/>
                </a:tc>
                <a:tc>
                  <a:txBody>
                    <a:bodyPr/>
                    <a:lstStyle/>
                    <a:p>
                      <a:r>
                        <a:rPr lang="es-ES" sz="1400" dirty="0"/>
                        <a:t>Se realizaron y editaron más de 50</a:t>
                      </a:r>
                    </a:p>
                  </a:txBody>
                  <a:tcPr/>
                </a:tc>
                <a:extLst>
                  <a:ext uri="{0D108BD9-81ED-4DB2-BD59-A6C34878D82A}">
                    <a16:rowId xmlns:a16="http://schemas.microsoft.com/office/drawing/2014/main" val="18306599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Desarrollos conceptuales</a:t>
                      </a:r>
                      <a:endParaRPr lang="es-CR" sz="1800" kern="1200" dirty="0">
                        <a:solidFill>
                          <a:schemeClr val="dk1"/>
                        </a:solidFill>
                        <a:effectLst/>
                        <a:latin typeface="+mn-lt"/>
                        <a:ea typeface="+mn-ea"/>
                        <a:cs typeface="+mn-cs"/>
                      </a:endParaRPr>
                    </a:p>
                  </a:txBody>
                  <a:tcPr/>
                </a:tc>
                <a:tc>
                  <a:txBody>
                    <a:bodyPr/>
                    <a:lstStyle/>
                    <a:p>
                      <a:r>
                        <a:rPr lang="es-ES" sz="1400" dirty="0"/>
                        <a:t>3 diseños conceptuales </a:t>
                      </a:r>
                      <a:r>
                        <a:rPr lang="es-ES" sz="1100" dirty="0"/>
                        <a:t>(Módulo de capacitación)</a:t>
                      </a:r>
                      <a:endParaRPr lang="es-ES" sz="1400" dirty="0"/>
                    </a:p>
                  </a:txBody>
                  <a:tcPr/>
                </a:tc>
                <a:extLst>
                  <a:ext uri="{0D108BD9-81ED-4DB2-BD59-A6C34878D82A}">
                    <a16:rowId xmlns:a16="http://schemas.microsoft.com/office/drawing/2014/main" val="18732697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Desarrollo WEB</a:t>
                      </a:r>
                      <a:endParaRPr lang="es-CR" sz="1800" kern="1200" dirty="0">
                        <a:solidFill>
                          <a:schemeClr val="dk1"/>
                        </a:solidFill>
                        <a:effectLst/>
                        <a:latin typeface="+mn-lt"/>
                        <a:ea typeface="+mn-ea"/>
                        <a:cs typeface="+mn-cs"/>
                      </a:endParaRPr>
                    </a:p>
                  </a:txBody>
                  <a:tcPr/>
                </a:tc>
                <a:tc>
                  <a:txBody>
                    <a:bodyPr/>
                    <a:lstStyle/>
                    <a:p>
                      <a:r>
                        <a:rPr lang="es-ES" sz="1400" dirty="0"/>
                        <a:t>1 diseño web y actualización del sitio Gestión Humana</a:t>
                      </a:r>
                    </a:p>
                  </a:txBody>
                  <a:tcPr/>
                </a:tc>
                <a:extLst>
                  <a:ext uri="{0D108BD9-81ED-4DB2-BD59-A6C34878D82A}">
                    <a16:rowId xmlns:a16="http://schemas.microsoft.com/office/drawing/2014/main" val="1005864510"/>
                  </a:ext>
                </a:extLst>
              </a:tr>
            </a:tbl>
          </a:graphicData>
        </a:graphic>
      </p:graphicFrame>
      <p:sp>
        <p:nvSpPr>
          <p:cNvPr id="8" name="CuadroTexto 7">
            <a:extLst>
              <a:ext uri="{FF2B5EF4-FFF2-40B4-BE49-F238E27FC236}">
                <a16:creationId xmlns:a16="http://schemas.microsoft.com/office/drawing/2014/main" id="{6CE750A6-5F18-4674-8C61-4C95002AA9B4}"/>
              </a:ext>
            </a:extLst>
          </p:cNvPr>
          <p:cNvSpPr txBox="1"/>
          <p:nvPr/>
        </p:nvSpPr>
        <p:spPr>
          <a:xfrm>
            <a:off x="3481431" y="1580525"/>
            <a:ext cx="7055141" cy="584775"/>
          </a:xfrm>
          <a:prstGeom prst="rect">
            <a:avLst/>
          </a:prstGeom>
          <a:noFill/>
        </p:spPr>
        <p:txBody>
          <a:bodyPr wrap="square">
            <a:spAutoFit/>
          </a:bodyPr>
          <a:lstStyle/>
          <a:p>
            <a:pPr algn="just">
              <a:spcBef>
                <a:spcPts val="200"/>
              </a:spcBef>
            </a:pPr>
            <a:r>
              <a:rPr lang="es-ES" sz="1600" b="1" dirty="0">
                <a:effectLst/>
                <a:latin typeface="+mj-lt"/>
                <a:ea typeface="Times New Roman" panose="02020603050405020304" pitchFamily="18" charset="0"/>
                <a:cs typeface="Times New Roman" panose="02020603050405020304" pitchFamily="18" charset="0"/>
              </a:rPr>
              <a:t>Recursos gráficos y audiovisuales de apoyo a la capacitación y a la comunicación interna del Poder Judicial</a:t>
            </a:r>
            <a:endParaRPr lang="es-CR" b="1" dirty="0">
              <a:effectLst/>
              <a:latin typeface="+mj-lt"/>
              <a:ea typeface="Times New Roman" panose="02020603050405020304" pitchFamily="18" charset="0"/>
              <a:cs typeface="Times New Roman" panose="02020603050405020304" pitchFamily="18" charset="0"/>
            </a:endParaRPr>
          </a:p>
        </p:txBody>
      </p:sp>
      <p:pic>
        <p:nvPicPr>
          <p:cNvPr id="12" name="Imagen 11" descr="Diagrama&#10;&#10;Descripción generada automáticamente">
            <a:extLst>
              <a:ext uri="{FF2B5EF4-FFF2-40B4-BE49-F238E27FC236}">
                <a16:creationId xmlns:a16="http://schemas.microsoft.com/office/drawing/2014/main" id="{C2F0F038-D0E1-44E8-9822-DEE7B8E9BA66}"/>
              </a:ext>
            </a:extLst>
          </p:cNvPr>
          <p:cNvPicPr>
            <a:picLocks noChangeAspect="1"/>
          </p:cNvPicPr>
          <p:nvPr/>
        </p:nvPicPr>
        <p:blipFill>
          <a:blip r:embed="rId2"/>
          <a:stretch>
            <a:fillRect/>
          </a:stretch>
        </p:blipFill>
        <p:spPr>
          <a:xfrm>
            <a:off x="499145" y="1789866"/>
            <a:ext cx="2470558" cy="37058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77573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41273" y="1393149"/>
            <a:ext cx="10955470" cy="2511835"/>
          </a:xfrm>
        </p:spPr>
        <p:txBody>
          <a:bodyPr>
            <a:normAutofit/>
          </a:bodyPr>
          <a:lstStyle/>
          <a:p>
            <a:r>
              <a:rPr lang="es-ES_tradnl" dirty="0">
                <a:solidFill>
                  <a:schemeClr val="accent2">
                    <a:lumMod val="50000"/>
                  </a:schemeClr>
                </a:solidFill>
              </a:rPr>
              <a:t>FORTALECIMIENTO DE LOS PROCESOS FORMATIVOS</a:t>
            </a:r>
            <a:br>
              <a:rPr lang="es-CR" dirty="0">
                <a:solidFill>
                  <a:schemeClr val="accent2">
                    <a:lumMod val="50000"/>
                  </a:schemeClr>
                </a:solidFill>
              </a:rPr>
            </a:br>
            <a:endParaRPr lang="es-CR" dirty="0">
              <a:solidFill>
                <a:schemeClr val="accent2">
                  <a:lumMod val="50000"/>
                </a:schemeClr>
              </a:solidFill>
            </a:endParaRPr>
          </a:p>
        </p:txBody>
      </p:sp>
    </p:spTree>
    <p:extLst>
      <p:ext uri="{BB962C8B-B14F-4D97-AF65-F5344CB8AC3E}">
        <p14:creationId xmlns:p14="http://schemas.microsoft.com/office/powerpoint/2010/main" val="3795849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a:extLst>
              <a:ext uri="{FF2B5EF4-FFF2-40B4-BE49-F238E27FC236}">
                <a16:creationId xmlns:a16="http://schemas.microsoft.com/office/drawing/2014/main" id="{825596CF-1908-45C8-82ED-B13BCCAB7350}"/>
              </a:ext>
            </a:extLst>
          </p:cNvPr>
          <p:cNvGraphicFramePr/>
          <p:nvPr>
            <p:extLst>
              <p:ext uri="{D42A27DB-BD31-4B8C-83A1-F6EECF244321}">
                <p14:modId xmlns:p14="http://schemas.microsoft.com/office/powerpoint/2010/main" val="3197286720"/>
              </p:ext>
            </p:extLst>
          </p:nvPr>
        </p:nvGraphicFramePr>
        <p:xfrm>
          <a:off x="3556932" y="1997839"/>
          <a:ext cx="7281643" cy="2862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ipse 5">
            <a:extLst>
              <a:ext uri="{FF2B5EF4-FFF2-40B4-BE49-F238E27FC236}">
                <a16:creationId xmlns:a16="http://schemas.microsoft.com/office/drawing/2014/main" id="{0E56EB89-3B27-4373-8D7C-A041A43AAF85}"/>
              </a:ext>
            </a:extLst>
          </p:cNvPr>
          <p:cNvSpPr/>
          <p:nvPr/>
        </p:nvSpPr>
        <p:spPr>
          <a:xfrm>
            <a:off x="1093280" y="2703268"/>
            <a:ext cx="1627632" cy="162763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7" name="Gráfico 6" descr="{0} con relleno sólido">
            <a:extLst>
              <a:ext uri="{FF2B5EF4-FFF2-40B4-BE49-F238E27FC236}">
                <a16:creationId xmlns:a16="http://schemas.microsoft.com/office/drawing/2014/main" id="{606BAF50-7A51-4B06-AE7B-7B1BAABF5EE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49896" y="3059884"/>
            <a:ext cx="914400" cy="914400"/>
          </a:xfrm>
          <a:prstGeom prst="rect">
            <a:avLst/>
          </a:prstGeom>
        </p:spPr>
      </p:pic>
    </p:spTree>
    <p:extLst>
      <p:ext uri="{BB962C8B-B14F-4D97-AF65-F5344CB8AC3E}">
        <p14:creationId xmlns:p14="http://schemas.microsoft.com/office/powerpoint/2010/main" val="2822196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a:extLst>
              <a:ext uri="{FF2B5EF4-FFF2-40B4-BE49-F238E27FC236}">
                <a16:creationId xmlns:a16="http://schemas.microsoft.com/office/drawing/2014/main" id="{0E56EB89-3B27-4373-8D7C-A041A43AAF85}"/>
              </a:ext>
            </a:extLst>
          </p:cNvPr>
          <p:cNvSpPr/>
          <p:nvPr/>
        </p:nvSpPr>
        <p:spPr>
          <a:xfrm>
            <a:off x="1277923" y="4565624"/>
            <a:ext cx="1627632" cy="162763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7" name="Gráfico 6" descr="{0} con relleno sólido">
            <a:extLst>
              <a:ext uri="{FF2B5EF4-FFF2-40B4-BE49-F238E27FC236}">
                <a16:creationId xmlns:a16="http://schemas.microsoft.com/office/drawing/2014/main" id="{606BAF50-7A51-4B06-AE7B-7B1BAABF5E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4539" y="4922240"/>
            <a:ext cx="914400" cy="914400"/>
          </a:xfrm>
          <a:prstGeom prst="rect">
            <a:avLst/>
          </a:prstGeom>
        </p:spPr>
      </p:pic>
      <p:sp>
        <p:nvSpPr>
          <p:cNvPr id="8" name="CuadroTexto 7">
            <a:extLst>
              <a:ext uri="{FF2B5EF4-FFF2-40B4-BE49-F238E27FC236}">
                <a16:creationId xmlns:a16="http://schemas.microsoft.com/office/drawing/2014/main" id="{8DE332DB-4557-4C11-8751-30BFC5E077B5}"/>
              </a:ext>
            </a:extLst>
          </p:cNvPr>
          <p:cNvSpPr txBox="1"/>
          <p:nvPr/>
        </p:nvSpPr>
        <p:spPr>
          <a:xfrm>
            <a:off x="3900881" y="4444068"/>
            <a:ext cx="7103378" cy="1938992"/>
          </a:xfrm>
          <a:prstGeom prst="rect">
            <a:avLst/>
          </a:prstGeom>
          <a:noFill/>
        </p:spPr>
        <p:txBody>
          <a:bodyPr wrap="square">
            <a:spAutoFit/>
          </a:bodyPr>
          <a:lstStyle/>
          <a:p>
            <a:pPr algn="just"/>
            <a:r>
              <a:rPr lang="es-ES_tradnl" sz="2000" dirty="0">
                <a:latin typeface="+mj-lt"/>
                <a:cs typeface="Times New Roman" panose="02020603050405020304" pitchFamily="18" charset="0"/>
              </a:rPr>
              <a:t>Diseño curricular de una estrategia para el fortalecimiento permanente de la competencia Ética y Transparencia. En 2020, con este propósito, se llevó a cabo un conversatorio que contó con la participación aproximada de 180 personas, en coordinación con la Secretaría Técnica de Ética y Valores. </a:t>
            </a:r>
            <a:endParaRPr lang="es-CR" sz="2000" dirty="0">
              <a:latin typeface="+mj-lt"/>
              <a:cs typeface="Times New Roman" panose="02020603050405020304" pitchFamily="18" charset="0"/>
            </a:endParaRPr>
          </a:p>
        </p:txBody>
      </p:sp>
      <p:sp>
        <p:nvSpPr>
          <p:cNvPr id="9" name="Elipse 8">
            <a:extLst>
              <a:ext uri="{FF2B5EF4-FFF2-40B4-BE49-F238E27FC236}">
                <a16:creationId xmlns:a16="http://schemas.microsoft.com/office/drawing/2014/main" id="{13C9A1AF-0B53-4DC9-82C2-E48AA67DBCE5}"/>
              </a:ext>
            </a:extLst>
          </p:cNvPr>
          <p:cNvSpPr/>
          <p:nvPr/>
        </p:nvSpPr>
        <p:spPr>
          <a:xfrm>
            <a:off x="1277923" y="1693793"/>
            <a:ext cx="1627632" cy="16276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10" name="Gráfico 9" descr="{0} con relleno sólido">
            <a:extLst>
              <a:ext uri="{FF2B5EF4-FFF2-40B4-BE49-F238E27FC236}">
                <a16:creationId xmlns:a16="http://schemas.microsoft.com/office/drawing/2014/main" id="{0CB856BD-8944-43E1-A0B4-D462EA133E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4539" y="2050409"/>
            <a:ext cx="914400" cy="914400"/>
          </a:xfrm>
          <a:prstGeom prst="rect">
            <a:avLst/>
          </a:prstGeom>
        </p:spPr>
      </p:pic>
      <p:graphicFrame>
        <p:nvGraphicFramePr>
          <p:cNvPr id="12" name="CuadroTexto 4">
            <a:extLst>
              <a:ext uri="{FF2B5EF4-FFF2-40B4-BE49-F238E27FC236}">
                <a16:creationId xmlns:a16="http://schemas.microsoft.com/office/drawing/2014/main" id="{BBCFEE8D-8CD7-43AF-A25B-C248A4FF3F7F}"/>
              </a:ext>
            </a:extLst>
          </p:cNvPr>
          <p:cNvGraphicFramePr/>
          <p:nvPr>
            <p:extLst>
              <p:ext uri="{D42A27DB-BD31-4B8C-83A1-F6EECF244321}">
                <p14:modId xmlns:p14="http://schemas.microsoft.com/office/powerpoint/2010/main" val="878373552"/>
              </p:ext>
            </p:extLst>
          </p:nvPr>
        </p:nvGraphicFramePr>
        <p:xfrm>
          <a:off x="3900881" y="1331655"/>
          <a:ext cx="7013196" cy="25545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017321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8369B44-B62C-4104-B487-BF35AE38989C}"/>
              </a:ext>
            </a:extLst>
          </p:cNvPr>
          <p:cNvSpPr txBox="1"/>
          <p:nvPr/>
        </p:nvSpPr>
        <p:spPr>
          <a:xfrm>
            <a:off x="1508762" y="1746504"/>
            <a:ext cx="9208006" cy="905256"/>
          </a:xfrm>
          <a:prstGeom prst="rect">
            <a:avLst/>
          </a:prstGeom>
        </p:spPr>
        <p:txBody>
          <a:bodyPr vert="horz" lIns="91440" tIns="45720" rIns="91440" bIns="45720" rtlCol="0">
            <a:normAutofit/>
          </a:bodyPr>
          <a:lstStyle/>
          <a:p>
            <a:pPr defTabSz="914400">
              <a:lnSpc>
                <a:spcPct val="90000"/>
              </a:lnSpc>
              <a:spcAft>
                <a:spcPts val="600"/>
              </a:spcAft>
            </a:pPr>
            <a:r>
              <a:rPr lang="en-US" b="1" dirty="0" err="1">
                <a:effectLst/>
              </a:rPr>
              <a:t>Implementación</a:t>
            </a:r>
            <a:r>
              <a:rPr lang="en-US" b="1" dirty="0">
                <a:effectLst/>
              </a:rPr>
              <a:t> de la </a:t>
            </a:r>
            <a:r>
              <a:rPr lang="en-US" b="1" dirty="0" err="1">
                <a:effectLst/>
              </a:rPr>
              <a:t>estrategia</a:t>
            </a:r>
            <a:r>
              <a:rPr lang="en-US" b="1" dirty="0">
                <a:effectLst/>
              </a:rPr>
              <a:t> de </a:t>
            </a:r>
            <a:r>
              <a:rPr lang="en-US" b="1" dirty="0" err="1">
                <a:effectLst/>
              </a:rPr>
              <a:t>divulgación</a:t>
            </a:r>
            <a:r>
              <a:rPr lang="en-US" b="1" dirty="0">
                <a:effectLst/>
              </a:rPr>
              <a:t> de la </a:t>
            </a:r>
            <a:r>
              <a:rPr lang="en-US" b="1" dirty="0" err="1">
                <a:effectLst/>
              </a:rPr>
              <a:t>Regulación</a:t>
            </a:r>
            <a:r>
              <a:rPr lang="en-US" b="1" dirty="0">
                <a:effectLst/>
              </a:rPr>
              <a:t> para la </a:t>
            </a:r>
            <a:r>
              <a:rPr lang="en-US" b="1" dirty="0" err="1">
                <a:effectLst/>
              </a:rPr>
              <a:t>prevención</a:t>
            </a:r>
            <a:r>
              <a:rPr lang="en-US" b="1" dirty="0">
                <a:effectLst/>
              </a:rPr>
              <a:t>, </a:t>
            </a:r>
            <a:r>
              <a:rPr lang="en-US" b="1" dirty="0" err="1">
                <a:effectLst/>
              </a:rPr>
              <a:t>identificación</a:t>
            </a:r>
            <a:r>
              <a:rPr lang="en-US" b="1" dirty="0">
                <a:effectLst/>
              </a:rPr>
              <a:t> y </a:t>
            </a:r>
            <a:r>
              <a:rPr lang="en-US" b="1" dirty="0" err="1">
                <a:effectLst/>
              </a:rPr>
              <a:t>gestión</a:t>
            </a:r>
            <a:r>
              <a:rPr lang="en-US" b="1" dirty="0">
                <a:effectLst/>
              </a:rPr>
              <a:t> </a:t>
            </a:r>
            <a:r>
              <a:rPr lang="en-US" b="1" dirty="0" err="1">
                <a:effectLst/>
              </a:rPr>
              <a:t>adecuada</a:t>
            </a:r>
            <a:r>
              <a:rPr lang="en-US" b="1" dirty="0">
                <a:effectLst/>
              </a:rPr>
              <a:t> de los </a:t>
            </a:r>
            <a:r>
              <a:rPr lang="en-US" b="1" dirty="0" err="1">
                <a:effectLst/>
              </a:rPr>
              <a:t>conflictos</a:t>
            </a:r>
            <a:r>
              <a:rPr lang="en-US" b="1" dirty="0">
                <a:effectLst/>
              </a:rPr>
              <a:t> de </a:t>
            </a:r>
            <a:r>
              <a:rPr lang="en-US" b="1" dirty="0" err="1">
                <a:effectLst/>
              </a:rPr>
              <a:t>interés</a:t>
            </a:r>
            <a:r>
              <a:rPr lang="en-US" b="1" dirty="0">
                <a:effectLst/>
              </a:rPr>
              <a:t> en el </a:t>
            </a:r>
            <a:r>
              <a:rPr lang="en-US" b="1" dirty="0" err="1">
                <a:effectLst/>
              </a:rPr>
              <a:t>Poder</a:t>
            </a:r>
            <a:r>
              <a:rPr lang="en-US" b="1" dirty="0">
                <a:effectLst/>
              </a:rPr>
              <a:t> Judicial. </a:t>
            </a:r>
          </a:p>
        </p:txBody>
      </p:sp>
      <p:graphicFrame>
        <p:nvGraphicFramePr>
          <p:cNvPr id="3" name="Tabla 2">
            <a:extLst>
              <a:ext uri="{FF2B5EF4-FFF2-40B4-BE49-F238E27FC236}">
                <a16:creationId xmlns:a16="http://schemas.microsoft.com/office/drawing/2014/main" id="{0EF1B5F9-91FD-444E-A905-015886BD806B}"/>
              </a:ext>
            </a:extLst>
          </p:cNvPr>
          <p:cNvGraphicFramePr/>
          <p:nvPr>
            <p:extLst>
              <p:ext uri="{D42A27DB-BD31-4B8C-83A1-F6EECF244321}">
                <p14:modId xmlns:p14="http://schemas.microsoft.com/office/powerpoint/2010/main" val="557608173"/>
              </p:ext>
            </p:extLst>
          </p:nvPr>
        </p:nvGraphicFramePr>
        <p:xfrm>
          <a:off x="1508761" y="3051776"/>
          <a:ext cx="9208007" cy="2638113"/>
        </p:xfrm>
        <a:graphic>
          <a:graphicData uri="http://schemas.openxmlformats.org/drawingml/2006/table">
            <a:tbl>
              <a:tblPr firstRow="1" bandRow="1">
                <a:tableStyleId>{5C22544A-7EE6-4342-B048-85BDC9FD1C3A}</a:tableStyleId>
              </a:tblPr>
              <a:tblGrid>
                <a:gridCol w="2112546">
                  <a:extLst>
                    <a:ext uri="{9D8B030D-6E8A-4147-A177-3AD203B41FA5}">
                      <a16:colId xmlns:a16="http://schemas.microsoft.com/office/drawing/2014/main" val="3062408371"/>
                    </a:ext>
                  </a:extLst>
                </a:gridCol>
                <a:gridCol w="1220316">
                  <a:extLst>
                    <a:ext uri="{9D8B030D-6E8A-4147-A177-3AD203B41FA5}">
                      <a16:colId xmlns:a16="http://schemas.microsoft.com/office/drawing/2014/main" val="1587962112"/>
                    </a:ext>
                  </a:extLst>
                </a:gridCol>
                <a:gridCol w="1519607">
                  <a:extLst>
                    <a:ext uri="{9D8B030D-6E8A-4147-A177-3AD203B41FA5}">
                      <a16:colId xmlns:a16="http://schemas.microsoft.com/office/drawing/2014/main" val="3704320584"/>
                    </a:ext>
                  </a:extLst>
                </a:gridCol>
                <a:gridCol w="1175143">
                  <a:extLst>
                    <a:ext uri="{9D8B030D-6E8A-4147-A177-3AD203B41FA5}">
                      <a16:colId xmlns:a16="http://schemas.microsoft.com/office/drawing/2014/main" val="531740404"/>
                    </a:ext>
                  </a:extLst>
                </a:gridCol>
                <a:gridCol w="1299377">
                  <a:extLst>
                    <a:ext uri="{9D8B030D-6E8A-4147-A177-3AD203B41FA5}">
                      <a16:colId xmlns:a16="http://schemas.microsoft.com/office/drawing/2014/main" val="2887284525"/>
                    </a:ext>
                  </a:extLst>
                </a:gridCol>
                <a:gridCol w="1881018">
                  <a:extLst>
                    <a:ext uri="{9D8B030D-6E8A-4147-A177-3AD203B41FA5}">
                      <a16:colId xmlns:a16="http://schemas.microsoft.com/office/drawing/2014/main" val="30891900"/>
                    </a:ext>
                  </a:extLst>
                </a:gridCol>
              </a:tblGrid>
              <a:tr h="898640">
                <a:tc>
                  <a:txBody>
                    <a:bodyPr/>
                    <a:lstStyle/>
                    <a:p>
                      <a:pPr algn="ctr" fontAlgn="ctr">
                        <a:spcBef>
                          <a:spcPts val="0"/>
                        </a:spcBef>
                        <a:spcAft>
                          <a:spcPts val="0"/>
                        </a:spcAft>
                      </a:pPr>
                      <a:r>
                        <a:rPr lang="es-CR" sz="1400" u="none" strike="noStrike" dirty="0">
                          <a:effectLst/>
                        </a:rPr>
                        <a:t>Actividad </a:t>
                      </a:r>
                      <a:endParaRPr lang="es-CR" sz="2800" b="0" i="0" u="none" strike="noStrike" dirty="0">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400" u="none" strike="noStrike">
                          <a:effectLst/>
                        </a:rPr>
                        <a:t>Cantidad de talleres</a:t>
                      </a:r>
                      <a:endParaRPr lang="es-CR" sz="2800" b="0" i="0" u="none" strike="noStrike">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400" u="none" strike="noStrike">
                          <a:effectLst/>
                        </a:rPr>
                        <a:t>Cantidad de partipantes </a:t>
                      </a:r>
                      <a:endParaRPr lang="es-CR" sz="2800" b="0" i="0" u="none" strike="noStrike">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400" u="none" strike="noStrike">
                          <a:effectLst/>
                        </a:rPr>
                        <a:t>Mujeres </a:t>
                      </a:r>
                      <a:endParaRPr lang="es-CR" sz="2800" b="0" i="0" u="none" strike="noStrike">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400" u="none" strike="noStrike">
                          <a:effectLst/>
                        </a:rPr>
                        <a:t>Hombres </a:t>
                      </a:r>
                      <a:endParaRPr lang="es-CR" sz="2800" b="0" i="0" u="none" strike="noStrike">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ES" sz="1400" u="none" strike="noStrike">
                          <a:effectLst/>
                        </a:rPr>
                        <a:t>Cantidad de oficinas administrativas cubiertas</a:t>
                      </a:r>
                      <a:endParaRPr lang="es-ES" sz="2800" b="0" i="0" u="none" strike="noStrike">
                        <a:effectLst/>
                        <a:latin typeface="Arial" panose="020B0604020202020204" pitchFamily="34" charset="0"/>
                      </a:endParaRPr>
                    </a:p>
                  </a:txBody>
                  <a:tcPr marL="8318" marR="8318" marT="8318" marB="0" anchor="ctr"/>
                </a:tc>
                <a:extLst>
                  <a:ext uri="{0D108BD9-81ED-4DB2-BD59-A6C34878D82A}">
                    <a16:rowId xmlns:a16="http://schemas.microsoft.com/office/drawing/2014/main" val="3759074524"/>
                  </a:ext>
                </a:extLst>
              </a:tr>
              <a:tr h="1739473">
                <a:tc>
                  <a:txBody>
                    <a:bodyPr/>
                    <a:lstStyle/>
                    <a:p>
                      <a:pPr algn="ctr" fontAlgn="ctr">
                        <a:spcBef>
                          <a:spcPts val="0"/>
                        </a:spcBef>
                        <a:spcAft>
                          <a:spcPts val="0"/>
                        </a:spcAft>
                      </a:pPr>
                      <a:r>
                        <a:rPr lang="es-ES" sz="1600" u="none" strike="noStrike" dirty="0">
                          <a:effectLst/>
                        </a:rPr>
                        <a:t>Taller de información y sensibilización dirigido a jefaturas y coordinaciones/ entrega de herramienta para replica. </a:t>
                      </a:r>
                      <a:endParaRPr lang="es-ES" sz="3200" b="0" i="0" u="none" strike="noStrike" dirty="0">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600" b="1" u="none" strike="noStrike" dirty="0">
                          <a:effectLst/>
                        </a:rPr>
                        <a:t>8</a:t>
                      </a:r>
                      <a:endParaRPr lang="es-CR" sz="3200" b="1" i="0" u="none" strike="noStrike" dirty="0">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600" b="1" u="none" strike="noStrike" dirty="0">
                          <a:effectLst/>
                        </a:rPr>
                        <a:t>102</a:t>
                      </a:r>
                      <a:endParaRPr lang="es-CR" sz="3200" b="1" i="0" u="none" strike="noStrike" dirty="0">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600" b="1" u="none" strike="noStrike" dirty="0">
                          <a:effectLst/>
                        </a:rPr>
                        <a:t>73</a:t>
                      </a:r>
                      <a:endParaRPr lang="es-CR" sz="3200" b="1" i="0" u="none" strike="noStrike" dirty="0">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600" b="1" u="none" strike="noStrike" dirty="0">
                          <a:effectLst/>
                        </a:rPr>
                        <a:t>29</a:t>
                      </a:r>
                      <a:endParaRPr lang="es-CR" sz="3200" b="1" i="0" u="none" strike="noStrike" dirty="0">
                        <a:effectLst/>
                        <a:latin typeface="Arial" panose="020B0604020202020204" pitchFamily="34" charset="0"/>
                      </a:endParaRPr>
                    </a:p>
                  </a:txBody>
                  <a:tcPr marL="8318" marR="8318" marT="8318" marB="0" anchor="ctr"/>
                </a:tc>
                <a:tc>
                  <a:txBody>
                    <a:bodyPr/>
                    <a:lstStyle/>
                    <a:p>
                      <a:pPr algn="ctr" fontAlgn="ctr">
                        <a:spcBef>
                          <a:spcPts val="0"/>
                        </a:spcBef>
                        <a:spcAft>
                          <a:spcPts val="0"/>
                        </a:spcAft>
                      </a:pPr>
                      <a:r>
                        <a:rPr lang="es-CR" sz="1600" b="1" u="none" strike="noStrike" dirty="0">
                          <a:effectLst/>
                        </a:rPr>
                        <a:t>46</a:t>
                      </a:r>
                      <a:endParaRPr lang="es-CR" sz="3200" b="1" i="0" u="none" strike="noStrike" dirty="0">
                        <a:effectLst/>
                        <a:latin typeface="Arial" panose="020B0604020202020204" pitchFamily="34" charset="0"/>
                      </a:endParaRPr>
                    </a:p>
                  </a:txBody>
                  <a:tcPr marL="8318" marR="8318" marT="8318" marB="0" anchor="ctr"/>
                </a:tc>
                <a:extLst>
                  <a:ext uri="{0D108BD9-81ED-4DB2-BD59-A6C34878D82A}">
                    <a16:rowId xmlns:a16="http://schemas.microsoft.com/office/drawing/2014/main" val="2589650845"/>
                  </a:ext>
                </a:extLst>
              </a:tr>
            </a:tbl>
          </a:graphicData>
        </a:graphic>
      </p:graphicFrame>
    </p:spTree>
    <p:extLst>
      <p:ext uri="{BB962C8B-B14F-4D97-AF65-F5344CB8AC3E}">
        <p14:creationId xmlns:p14="http://schemas.microsoft.com/office/powerpoint/2010/main" val="2311069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27F1FBAC-D544-47D1-B5D1-35E259A3FA76}"/>
              </a:ext>
            </a:extLst>
          </p:cNvPr>
          <p:cNvGraphicFramePr/>
          <p:nvPr>
            <p:extLst>
              <p:ext uri="{D42A27DB-BD31-4B8C-83A1-F6EECF244321}">
                <p14:modId xmlns:p14="http://schemas.microsoft.com/office/powerpoint/2010/main" val="1805315795"/>
              </p:ext>
            </p:extLst>
          </p:nvPr>
        </p:nvGraphicFramePr>
        <p:xfrm>
          <a:off x="3173072" y="1442906"/>
          <a:ext cx="7548058" cy="4415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ipse 6">
            <a:extLst>
              <a:ext uri="{FF2B5EF4-FFF2-40B4-BE49-F238E27FC236}">
                <a16:creationId xmlns:a16="http://schemas.microsoft.com/office/drawing/2014/main" id="{E46C8B37-87A2-4D0F-ABCA-53C5081D4EB9}"/>
              </a:ext>
            </a:extLst>
          </p:cNvPr>
          <p:cNvSpPr/>
          <p:nvPr/>
        </p:nvSpPr>
        <p:spPr>
          <a:xfrm>
            <a:off x="1235978" y="1484069"/>
            <a:ext cx="1343022" cy="13430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9" name="Gráfico 8" descr="Atrás con relleno sólido">
            <a:extLst>
              <a:ext uri="{FF2B5EF4-FFF2-40B4-BE49-F238E27FC236}">
                <a16:creationId xmlns:a16="http://schemas.microsoft.com/office/drawing/2014/main" id="{C4F99866-763F-4815-91DF-B9E32F4A76A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62491" y="1698380"/>
            <a:ext cx="914400" cy="914400"/>
          </a:xfrm>
          <a:prstGeom prst="rect">
            <a:avLst/>
          </a:prstGeom>
        </p:spPr>
      </p:pic>
      <p:sp>
        <p:nvSpPr>
          <p:cNvPr id="10" name="Elipse 9">
            <a:extLst>
              <a:ext uri="{FF2B5EF4-FFF2-40B4-BE49-F238E27FC236}">
                <a16:creationId xmlns:a16="http://schemas.microsoft.com/office/drawing/2014/main" id="{D761BD51-A451-453E-9D7F-1F0A8A0ED85C}"/>
              </a:ext>
            </a:extLst>
          </p:cNvPr>
          <p:cNvSpPr/>
          <p:nvPr/>
        </p:nvSpPr>
        <p:spPr>
          <a:xfrm>
            <a:off x="1244357" y="3041402"/>
            <a:ext cx="1343022" cy="13430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11" name="Gráfico 10" descr="Atrás con relleno sólido">
            <a:extLst>
              <a:ext uri="{FF2B5EF4-FFF2-40B4-BE49-F238E27FC236}">
                <a16:creationId xmlns:a16="http://schemas.microsoft.com/office/drawing/2014/main" id="{5A8B176A-0E81-49E3-91E9-806BF463E5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0870" y="3255713"/>
            <a:ext cx="914400" cy="914400"/>
          </a:xfrm>
          <a:prstGeom prst="rect">
            <a:avLst/>
          </a:prstGeom>
        </p:spPr>
      </p:pic>
      <p:sp>
        <p:nvSpPr>
          <p:cNvPr id="12" name="Elipse 11">
            <a:extLst>
              <a:ext uri="{FF2B5EF4-FFF2-40B4-BE49-F238E27FC236}">
                <a16:creationId xmlns:a16="http://schemas.microsoft.com/office/drawing/2014/main" id="{DB96704E-E3E9-49BA-B5DA-C0931D6A48E1}"/>
              </a:ext>
            </a:extLst>
          </p:cNvPr>
          <p:cNvSpPr/>
          <p:nvPr/>
        </p:nvSpPr>
        <p:spPr>
          <a:xfrm>
            <a:off x="1235978" y="4515754"/>
            <a:ext cx="1343022" cy="13430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13" name="Gráfico 12" descr="Atrás con relleno sólido">
            <a:extLst>
              <a:ext uri="{FF2B5EF4-FFF2-40B4-BE49-F238E27FC236}">
                <a16:creationId xmlns:a16="http://schemas.microsoft.com/office/drawing/2014/main" id="{479E9640-3508-45CC-87BA-2D2F52B652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62491" y="4730065"/>
            <a:ext cx="914400" cy="914400"/>
          </a:xfrm>
          <a:prstGeom prst="rect">
            <a:avLst/>
          </a:prstGeom>
        </p:spPr>
      </p:pic>
    </p:spTree>
    <p:extLst>
      <p:ext uri="{BB962C8B-B14F-4D97-AF65-F5344CB8AC3E}">
        <p14:creationId xmlns:p14="http://schemas.microsoft.com/office/powerpoint/2010/main" val="2316876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597200" y="2845686"/>
            <a:ext cx="4890052" cy="902882"/>
          </a:xfrm>
        </p:spPr>
        <p:txBody>
          <a:bodyPr>
            <a:normAutofit fontScale="90000"/>
          </a:bodyPr>
          <a:lstStyle/>
          <a:p>
            <a:pPr algn="ctr"/>
            <a:r>
              <a:rPr lang="es-CR" dirty="0">
                <a:solidFill>
                  <a:schemeClr val="accent2">
                    <a:lumMod val="50000"/>
                  </a:schemeClr>
                </a:solidFill>
              </a:rPr>
              <a:t>sE FINALIZA OTRO AÑO</a:t>
            </a:r>
            <a:br>
              <a:rPr lang="es-CR" dirty="0">
                <a:solidFill>
                  <a:schemeClr val="accent2">
                    <a:lumMod val="50000"/>
                  </a:schemeClr>
                </a:solidFill>
              </a:rPr>
            </a:br>
            <a:r>
              <a:rPr lang="es-CR" dirty="0">
                <a:solidFill>
                  <a:schemeClr val="accent2">
                    <a:lumMod val="50000"/>
                  </a:schemeClr>
                </a:solidFill>
              </a:rPr>
              <a:t>LLENO DE ÉXITOS</a:t>
            </a:r>
            <a:br>
              <a:rPr lang="es-CR" dirty="0">
                <a:solidFill>
                  <a:schemeClr val="accent2">
                    <a:lumMod val="50000"/>
                  </a:schemeClr>
                </a:solidFill>
              </a:rPr>
            </a:br>
            <a:br>
              <a:rPr lang="es-CR" dirty="0">
                <a:solidFill>
                  <a:schemeClr val="accent2">
                    <a:lumMod val="50000"/>
                  </a:schemeClr>
                </a:solidFill>
              </a:rPr>
            </a:br>
            <a:br>
              <a:rPr lang="es-CR" dirty="0">
                <a:solidFill>
                  <a:schemeClr val="accent2">
                    <a:lumMod val="50000"/>
                  </a:schemeClr>
                </a:solidFill>
              </a:rPr>
            </a:br>
            <a:r>
              <a:rPr lang="es-CR" sz="2200" b="1" dirty="0">
                <a:solidFill>
                  <a:schemeClr val="accent2">
                    <a:lumMod val="50000"/>
                  </a:schemeClr>
                </a:solidFill>
              </a:rPr>
              <a:t>MUCHAS GRACIAS</a:t>
            </a:r>
            <a:endParaRPr lang="es-CR" b="1" dirty="0">
              <a:solidFill>
                <a:schemeClr val="accent2">
                  <a:lumMod val="50000"/>
                </a:schemeClr>
              </a:solidFill>
            </a:endParaRPr>
          </a:p>
        </p:txBody>
      </p:sp>
      <p:pic>
        <p:nvPicPr>
          <p:cNvPr id="5" name="Imagen 4">
            <a:extLst>
              <a:ext uri="{FF2B5EF4-FFF2-40B4-BE49-F238E27FC236}">
                <a16:creationId xmlns:a16="http://schemas.microsoft.com/office/drawing/2014/main" id="{5CAEBC98-A6AC-442E-AED5-863C1859051F}"/>
              </a:ext>
            </a:extLst>
          </p:cNvPr>
          <p:cNvPicPr>
            <a:picLocks noChangeAspect="1"/>
          </p:cNvPicPr>
          <p:nvPr/>
        </p:nvPicPr>
        <p:blipFill>
          <a:blip r:embed="rId2"/>
          <a:stretch>
            <a:fillRect/>
          </a:stretch>
        </p:blipFill>
        <p:spPr>
          <a:xfrm>
            <a:off x="5954247" y="1084749"/>
            <a:ext cx="5339828" cy="30806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5154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DAE552-8793-4AF6-82BB-2F05E275E66D}"/>
              </a:ext>
            </a:extLst>
          </p:cNvPr>
          <p:cNvSpPr>
            <a:spLocks noGrp="1"/>
          </p:cNvSpPr>
          <p:nvPr>
            <p:ph type="title"/>
          </p:nvPr>
        </p:nvSpPr>
        <p:spPr>
          <a:xfrm>
            <a:off x="4569902" y="669234"/>
            <a:ext cx="8610600" cy="624007"/>
          </a:xfrm>
        </p:spPr>
        <p:txBody>
          <a:bodyPr>
            <a:normAutofit/>
          </a:bodyPr>
          <a:lstStyle/>
          <a:p>
            <a:pPr algn="l"/>
            <a:r>
              <a:rPr lang="es-ES_tradnl" sz="2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RESUMEN EJECUTIVO</a:t>
            </a:r>
            <a:endParaRPr lang="es-C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Marcador de contenido 2">
            <a:extLst>
              <a:ext uri="{FF2B5EF4-FFF2-40B4-BE49-F238E27FC236}">
                <a16:creationId xmlns:a16="http://schemas.microsoft.com/office/drawing/2014/main" id="{00BB8110-889F-450B-B8F4-59DA88BBC735}"/>
              </a:ext>
            </a:extLst>
          </p:cNvPr>
          <p:cNvSpPr>
            <a:spLocks noGrp="1"/>
          </p:cNvSpPr>
          <p:nvPr>
            <p:ph idx="1"/>
          </p:nvPr>
        </p:nvSpPr>
        <p:spPr>
          <a:xfrm>
            <a:off x="932286" y="1783960"/>
            <a:ext cx="8522107" cy="1693527"/>
          </a:xfrm>
        </p:spPr>
        <p:txBody>
          <a:bodyPr>
            <a:normAutofit/>
          </a:bodyPr>
          <a:lstStyle/>
          <a:p>
            <a:pPr algn="just"/>
            <a:r>
              <a:rPr lang="es-ES_tradnl" sz="1600" dirty="0">
                <a:effectLst/>
                <a:latin typeface="+mj-lt"/>
                <a:ea typeface="Calibri" panose="020F0502020204030204" pitchFamily="34" charset="0"/>
                <a:cs typeface="Times New Roman" panose="02020603050405020304" pitchFamily="18" charset="0"/>
              </a:rPr>
              <a:t>En vista de las condiciones impuestas por la pandemia y las medidas sanitarias adoptadas para su contención, se destaca que este año se utilizó mayormente la tele presencia y la virtualidad como modalidades para capacitar a la población que lo requería.   </a:t>
            </a:r>
            <a:endParaRPr lang="es-CR" sz="1600" dirty="0">
              <a:effectLst/>
              <a:latin typeface="+mj-lt"/>
              <a:ea typeface="Calibri" panose="020F0502020204030204" pitchFamily="34" charset="0"/>
              <a:cs typeface="Times New Roman" panose="02020603050405020304" pitchFamily="18" charset="0"/>
            </a:endParaRPr>
          </a:p>
          <a:p>
            <a:pPr algn="just"/>
            <a:r>
              <a:rPr lang="es-ES_tradnl" sz="1600" dirty="0">
                <a:effectLst/>
                <a:latin typeface="+mj-lt"/>
                <a:ea typeface="Calibri" panose="020F0502020204030204" pitchFamily="34" charset="0"/>
                <a:cs typeface="Times New Roman" panose="02020603050405020304" pitchFamily="18" charset="0"/>
              </a:rPr>
              <a:t>A continuación, se presenta una estadística general de los principales esfuerzos de este Subproceso durante el presente período:</a:t>
            </a:r>
            <a:endParaRPr lang="es-CR" sz="1600" dirty="0">
              <a:effectLst/>
              <a:latin typeface="+mj-lt"/>
              <a:ea typeface="Calibri" panose="020F0502020204030204" pitchFamily="34" charset="0"/>
              <a:cs typeface="Times New Roman" panose="02020603050405020304" pitchFamily="18" charset="0"/>
            </a:endParaRPr>
          </a:p>
          <a:p>
            <a:pPr marL="0" indent="0">
              <a:buNone/>
            </a:pPr>
            <a:endParaRPr lang="es-CR" dirty="0"/>
          </a:p>
        </p:txBody>
      </p:sp>
      <p:pic>
        <p:nvPicPr>
          <p:cNvPr id="4" name="Imagen 3">
            <a:extLst>
              <a:ext uri="{FF2B5EF4-FFF2-40B4-BE49-F238E27FC236}">
                <a16:creationId xmlns:a16="http://schemas.microsoft.com/office/drawing/2014/main" id="{ED1ED179-5BDC-415B-82E7-6434ADB69DE7}"/>
              </a:ext>
            </a:extLst>
          </p:cNvPr>
          <p:cNvPicPr>
            <a:picLocks noChangeAspect="1"/>
          </p:cNvPicPr>
          <p:nvPr/>
        </p:nvPicPr>
        <p:blipFill rotWithShape="1">
          <a:blip r:embed="rId2"/>
          <a:srcRect l="3044" r="64674"/>
          <a:stretch/>
        </p:blipFill>
        <p:spPr>
          <a:xfrm>
            <a:off x="9932566" y="1066566"/>
            <a:ext cx="1751854" cy="2435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10" name="Diagrama 9">
            <a:extLst>
              <a:ext uri="{FF2B5EF4-FFF2-40B4-BE49-F238E27FC236}">
                <a16:creationId xmlns:a16="http://schemas.microsoft.com/office/drawing/2014/main" id="{3C0F406D-89E4-4F74-A464-A4CA77710965}"/>
              </a:ext>
            </a:extLst>
          </p:cNvPr>
          <p:cNvGraphicFramePr/>
          <p:nvPr>
            <p:extLst>
              <p:ext uri="{D42A27DB-BD31-4B8C-83A1-F6EECF244321}">
                <p14:modId xmlns:p14="http://schemas.microsoft.com/office/powerpoint/2010/main" val="1332489064"/>
              </p:ext>
            </p:extLst>
          </p:nvPr>
        </p:nvGraphicFramePr>
        <p:xfrm>
          <a:off x="578690" y="3048472"/>
          <a:ext cx="10836023" cy="3938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9025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ES_tradnl" dirty="0">
                <a:solidFill>
                  <a:schemeClr val="accent2">
                    <a:lumMod val="50000"/>
                  </a:schemeClr>
                </a:solidFill>
              </a:rPr>
              <a:t>ACTIVIDADES FORMATIVAS EJECUTADAS</a:t>
            </a:r>
            <a:br>
              <a:rPr lang="es-CR" sz="1800" dirty="0">
                <a:effectLst/>
                <a:latin typeface="Calibri" panose="020F0502020204030204" pitchFamily="34" charset="0"/>
                <a:ea typeface="Calibri" panose="020F0502020204030204" pitchFamily="34" charset="0"/>
                <a:cs typeface="Times New Roman" panose="02020603050405020304" pitchFamily="18" charset="0"/>
              </a:rPr>
            </a:br>
            <a:endParaRPr lang="es-CR" dirty="0">
              <a:solidFill>
                <a:schemeClr val="accent2">
                  <a:lumMod val="50000"/>
                </a:schemeClr>
              </a:solidFill>
            </a:endParaRP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429001"/>
            <a:ext cx="8226685" cy="1219200"/>
          </a:xfrm>
        </p:spPr>
        <p:txBody>
          <a:bodyPr>
            <a:normAutofit lnSpcReduction="10000"/>
          </a:bodyPr>
          <a:lstStyle/>
          <a:p>
            <a:r>
              <a:rPr lang="es-ES_tradnl" sz="2800" b="1" dirty="0">
                <a:effectLst/>
                <a:latin typeface="Arial" panose="020B0604020202020204" pitchFamily="34" charset="0"/>
                <a:ea typeface="Calibri" panose="020F0502020204030204" pitchFamily="34" charset="0"/>
              </a:rPr>
              <a:t>CANTIDAD DE CAPACITACIONES PRESENCIALES, TELEPRESENCIALES Y VIRTUALES.</a:t>
            </a:r>
            <a:endParaRPr lang="es-CR" sz="3200" dirty="0"/>
          </a:p>
        </p:txBody>
      </p:sp>
    </p:spTree>
    <p:extLst>
      <p:ext uri="{BB962C8B-B14F-4D97-AF65-F5344CB8AC3E}">
        <p14:creationId xmlns:p14="http://schemas.microsoft.com/office/powerpoint/2010/main" val="1987482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4697B-5C52-45E5-BCF6-093EB3A85EA8}"/>
              </a:ext>
            </a:extLst>
          </p:cNvPr>
          <p:cNvSpPr>
            <a:spLocks noChangeArrowheads="1"/>
          </p:cNvSpPr>
          <p:nvPr/>
        </p:nvSpPr>
        <p:spPr bwMode="auto">
          <a:xfrm>
            <a:off x="772394" y="1446364"/>
            <a:ext cx="1093024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ES_tradnl" altLang="es-CR"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Cuadro No 1</a:t>
            </a:r>
            <a:endParaRPr kumimoji="0" lang="es-CR" altLang="es-CR"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ES" altLang="es-CR"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Cantidad de actividades formativas realizadas y total de personas capacitadas desagregadas por sexo en 2020</a:t>
            </a:r>
            <a:endParaRPr kumimoji="0" lang="es-CR" altLang="es-CR"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Fuente: Subproceso Gesti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de la Capacitaci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Direcci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de Gesti</a:t>
            </a:r>
            <a:r>
              <a:rPr kumimoji="0" lang="es-ES_tradnl" altLang="es-CR"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_tradnl" altLang="es-CR" sz="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Humana, 2020.</a:t>
            </a:r>
            <a:endParaRPr kumimoji="0" lang="es-CR" altLang="es-CR" sz="800" b="0" i="0" u="none" strike="noStrike" cap="none" normalizeH="0" baseline="0" dirty="0">
              <a:ln>
                <a:noFill/>
              </a:ln>
              <a:solidFill>
                <a:schemeClr val="tx1"/>
              </a:solidFill>
              <a:effectLst/>
            </a:endParaRPr>
          </a:p>
        </p:txBody>
      </p:sp>
      <p:graphicFrame>
        <p:nvGraphicFramePr>
          <p:cNvPr id="4" name="Tabla 3">
            <a:extLst>
              <a:ext uri="{FF2B5EF4-FFF2-40B4-BE49-F238E27FC236}">
                <a16:creationId xmlns:a16="http://schemas.microsoft.com/office/drawing/2014/main" id="{DBAD9F10-8285-4933-8E03-DDA3CF32B76F}"/>
              </a:ext>
            </a:extLst>
          </p:cNvPr>
          <p:cNvGraphicFramePr/>
          <p:nvPr/>
        </p:nvGraphicFramePr>
        <p:xfrm>
          <a:off x="772394" y="2485442"/>
          <a:ext cx="7777907" cy="3689985"/>
        </p:xfrm>
        <a:graphic>
          <a:graphicData uri="http://schemas.openxmlformats.org/drawingml/2006/table">
            <a:tbl>
              <a:tblPr firstRow="1" firstCol="1" bandRow="1">
                <a:tableStyleId>{5C22544A-7EE6-4342-B048-85BDC9FD1C3A}</a:tableStyleId>
              </a:tblPr>
              <a:tblGrid>
                <a:gridCol w="2976053">
                  <a:extLst>
                    <a:ext uri="{9D8B030D-6E8A-4147-A177-3AD203B41FA5}">
                      <a16:colId xmlns:a16="http://schemas.microsoft.com/office/drawing/2014/main" val="2197006275"/>
                    </a:ext>
                  </a:extLst>
                </a:gridCol>
                <a:gridCol w="1109173">
                  <a:extLst>
                    <a:ext uri="{9D8B030D-6E8A-4147-A177-3AD203B41FA5}">
                      <a16:colId xmlns:a16="http://schemas.microsoft.com/office/drawing/2014/main" val="3477816295"/>
                    </a:ext>
                  </a:extLst>
                </a:gridCol>
                <a:gridCol w="1551930">
                  <a:extLst>
                    <a:ext uri="{9D8B030D-6E8A-4147-A177-3AD203B41FA5}">
                      <a16:colId xmlns:a16="http://schemas.microsoft.com/office/drawing/2014/main" val="496602373"/>
                    </a:ext>
                  </a:extLst>
                </a:gridCol>
                <a:gridCol w="972239">
                  <a:extLst>
                    <a:ext uri="{9D8B030D-6E8A-4147-A177-3AD203B41FA5}">
                      <a16:colId xmlns:a16="http://schemas.microsoft.com/office/drawing/2014/main" val="249535346"/>
                    </a:ext>
                  </a:extLst>
                </a:gridCol>
                <a:gridCol w="1168512">
                  <a:extLst>
                    <a:ext uri="{9D8B030D-6E8A-4147-A177-3AD203B41FA5}">
                      <a16:colId xmlns:a16="http://schemas.microsoft.com/office/drawing/2014/main" val="3047609828"/>
                    </a:ext>
                  </a:extLst>
                </a:gridCol>
              </a:tblGrid>
              <a:tr h="800100">
                <a:tc>
                  <a:txBody>
                    <a:bodyPr/>
                    <a:lstStyle/>
                    <a:p>
                      <a:pPr algn="ctr" fontAlgn="b">
                        <a:spcBef>
                          <a:spcPts val="0"/>
                        </a:spcBef>
                        <a:spcAft>
                          <a:spcPts val="0"/>
                        </a:spcAft>
                      </a:pPr>
                      <a:r>
                        <a:rPr lang="es-CR" sz="1200" u="none" strike="noStrike" dirty="0">
                          <a:effectLst/>
                        </a:rPr>
                        <a:t>Actividades realizadas</a:t>
                      </a:r>
                      <a:endParaRPr lang="es-CR" sz="1800" b="0" i="0" u="none" strike="noStrike" dirty="0">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dirty="0">
                          <a:effectLst/>
                        </a:rPr>
                        <a:t>Cantidad de procesos</a:t>
                      </a:r>
                      <a:endParaRPr lang="es-CR" sz="1800" b="0" i="0" u="none" strike="noStrike" dirty="0">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Total de personas participantes</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Mujeres</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Hombres</a:t>
                      </a:r>
                      <a:endParaRPr lang="es-CR" sz="18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169174269"/>
                  </a:ext>
                </a:extLst>
              </a:tr>
              <a:tr h="952500">
                <a:tc>
                  <a:txBody>
                    <a:bodyPr/>
                    <a:lstStyle/>
                    <a:p>
                      <a:pPr algn="ctr" fontAlgn="ctr">
                        <a:spcBef>
                          <a:spcPts val="0"/>
                        </a:spcBef>
                        <a:spcAft>
                          <a:spcPts val="0"/>
                        </a:spcAft>
                      </a:pPr>
                      <a:r>
                        <a:rPr lang="pt-BR" sz="1200" u="none" strike="noStrike" dirty="0" err="1">
                          <a:effectLst/>
                        </a:rPr>
                        <a:t>Actividades</a:t>
                      </a:r>
                      <a:r>
                        <a:rPr lang="pt-BR" sz="1200" u="none" strike="noStrike" dirty="0">
                          <a:effectLst/>
                        </a:rPr>
                        <a:t> contratadas a empresas o personas externas</a:t>
                      </a:r>
                      <a:endParaRPr lang="pt-BR" sz="1800" b="0" i="0" u="none" strike="noStrike" dirty="0">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59</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2458</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1681</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777</a:t>
                      </a:r>
                      <a:endParaRPr lang="es-CR" sz="18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3134732068"/>
                  </a:ext>
                </a:extLst>
              </a:tr>
              <a:tr h="571500">
                <a:tc>
                  <a:txBody>
                    <a:bodyPr/>
                    <a:lstStyle/>
                    <a:p>
                      <a:pPr algn="ctr" fontAlgn="ctr">
                        <a:spcBef>
                          <a:spcPts val="0"/>
                        </a:spcBef>
                        <a:spcAft>
                          <a:spcPts val="0"/>
                        </a:spcAft>
                      </a:pPr>
                      <a:r>
                        <a:rPr lang="es-CR" sz="1200" u="none" strike="noStrike">
                          <a:effectLst/>
                        </a:rPr>
                        <a:t>Actividades con personal facilitador interno</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45</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dirty="0">
                          <a:effectLst/>
                        </a:rPr>
                        <a:t>1746</a:t>
                      </a:r>
                      <a:endParaRPr lang="es-CR" sz="1800" b="0" i="0" u="none" strike="noStrike" dirty="0">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1052</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694</a:t>
                      </a:r>
                      <a:endParaRPr lang="es-CR" sz="18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790148937"/>
                  </a:ext>
                </a:extLst>
              </a:tr>
              <a:tr h="1143000">
                <a:tc>
                  <a:txBody>
                    <a:bodyPr/>
                    <a:lstStyle/>
                    <a:p>
                      <a:pPr algn="ctr" fontAlgn="ctr">
                        <a:spcBef>
                          <a:spcPts val="0"/>
                        </a:spcBef>
                        <a:spcAft>
                          <a:spcPts val="0"/>
                        </a:spcAft>
                      </a:pPr>
                      <a:r>
                        <a:rPr lang="es-ES" sz="1200" u="none" strike="noStrike" dirty="0">
                          <a:effectLst/>
                        </a:rPr>
                        <a:t>Actividades con colaboración de otras instituciones o empresas privadas (sin costo)</a:t>
                      </a:r>
                      <a:endParaRPr lang="es-ES" sz="1800" b="0" i="0" u="none" strike="noStrike" dirty="0">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8</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584</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290</a:t>
                      </a:r>
                      <a:endParaRPr lang="es-CR" sz="1800" b="0"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200" u="none" strike="noStrike">
                          <a:effectLst/>
                        </a:rPr>
                        <a:t>294</a:t>
                      </a:r>
                      <a:endParaRPr lang="es-CR" sz="1800" b="0" i="0" u="none" strike="noStrike">
                        <a:effectLst/>
                        <a:latin typeface="Arial" panose="020B0604020202020204" pitchFamily="34" charset="0"/>
                      </a:endParaRPr>
                    </a:p>
                  </a:txBody>
                  <a:tcPr marL="44450" marR="44450" marT="9525" marB="0" anchor="ctr"/>
                </a:tc>
                <a:extLst>
                  <a:ext uri="{0D108BD9-81ED-4DB2-BD59-A6C34878D82A}">
                    <a16:rowId xmlns:a16="http://schemas.microsoft.com/office/drawing/2014/main" val="810306087"/>
                  </a:ext>
                </a:extLst>
              </a:tr>
              <a:tr h="200025">
                <a:tc>
                  <a:txBody>
                    <a:bodyPr/>
                    <a:lstStyle/>
                    <a:p>
                      <a:pPr algn="ctr" fontAlgn="ctr">
                        <a:spcBef>
                          <a:spcPts val="0"/>
                        </a:spcBef>
                        <a:spcAft>
                          <a:spcPts val="0"/>
                        </a:spcAft>
                      </a:pPr>
                      <a:r>
                        <a:rPr lang="es-CR" sz="1200" u="none" strike="noStrike" dirty="0">
                          <a:effectLst/>
                        </a:rPr>
                        <a:t>TOTAL</a:t>
                      </a:r>
                      <a:endParaRPr lang="es-CR" sz="1800" b="0" i="0" u="none" strike="noStrike" dirty="0">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400" b="1" u="none" strike="noStrike">
                          <a:effectLst/>
                        </a:rPr>
                        <a:t>112</a:t>
                      </a:r>
                      <a:endParaRPr lang="es-CR" sz="2000" b="1"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400" b="1" u="none" strike="noStrike">
                          <a:effectLst/>
                        </a:rPr>
                        <a:t>4788</a:t>
                      </a:r>
                      <a:endParaRPr lang="es-CR" sz="2000" b="1"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400" b="1" u="none" strike="noStrike">
                          <a:effectLst/>
                        </a:rPr>
                        <a:t>3023</a:t>
                      </a:r>
                      <a:endParaRPr lang="es-CR" sz="2000" b="1" i="0" u="none" strike="noStrike">
                        <a:effectLst/>
                        <a:latin typeface="Arial" panose="020B0604020202020204" pitchFamily="34" charset="0"/>
                      </a:endParaRPr>
                    </a:p>
                  </a:txBody>
                  <a:tcPr marL="44450" marR="44450" marT="9525" marB="0" anchor="ctr"/>
                </a:tc>
                <a:tc>
                  <a:txBody>
                    <a:bodyPr/>
                    <a:lstStyle/>
                    <a:p>
                      <a:pPr algn="ctr" fontAlgn="ctr">
                        <a:spcBef>
                          <a:spcPts val="0"/>
                        </a:spcBef>
                        <a:spcAft>
                          <a:spcPts val="0"/>
                        </a:spcAft>
                      </a:pPr>
                      <a:r>
                        <a:rPr lang="es-CR" sz="1400" b="1" u="none" strike="noStrike" dirty="0">
                          <a:effectLst/>
                        </a:rPr>
                        <a:t>1765</a:t>
                      </a:r>
                      <a:endParaRPr lang="es-CR" sz="2000" b="1" i="0" u="none" strike="noStrike" dirty="0">
                        <a:effectLst/>
                        <a:latin typeface="Arial" panose="020B0604020202020204" pitchFamily="34" charset="0"/>
                      </a:endParaRPr>
                    </a:p>
                  </a:txBody>
                  <a:tcPr marL="44450" marR="44450" marT="9525" marB="0" anchor="ctr"/>
                </a:tc>
                <a:extLst>
                  <a:ext uri="{0D108BD9-81ED-4DB2-BD59-A6C34878D82A}">
                    <a16:rowId xmlns:a16="http://schemas.microsoft.com/office/drawing/2014/main" val="2722819710"/>
                  </a:ext>
                </a:extLst>
              </a:tr>
            </a:tbl>
          </a:graphicData>
        </a:graphic>
      </p:graphicFrame>
      <p:sp>
        <p:nvSpPr>
          <p:cNvPr id="5" name="CuadroTexto 4">
            <a:extLst>
              <a:ext uri="{FF2B5EF4-FFF2-40B4-BE49-F238E27FC236}">
                <a16:creationId xmlns:a16="http://schemas.microsoft.com/office/drawing/2014/main" id="{E00EE1B9-1B75-40A7-9D55-D128EB11BF05}"/>
              </a:ext>
            </a:extLst>
          </p:cNvPr>
          <p:cNvSpPr txBox="1"/>
          <p:nvPr/>
        </p:nvSpPr>
        <p:spPr>
          <a:xfrm>
            <a:off x="8988552" y="2843106"/>
            <a:ext cx="2831536" cy="3108543"/>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ES_tradnl" altLang="es-CR" sz="1400" b="0" i="0" u="none" strike="noStrike" cap="none" normalizeH="0" baseline="0" dirty="0">
                <a:ln>
                  <a:noFill/>
                </a:ln>
                <a:solidFill>
                  <a:schemeClr val="tx1"/>
                </a:solidFill>
                <a:effectLst/>
                <a:latin typeface="+mj-lt"/>
                <a:ea typeface="Calibri" panose="020F0502020204030204" pitchFamily="34" charset="0"/>
                <a:cs typeface="Arial" panose="020B0604020202020204" pitchFamily="34" charset="0"/>
              </a:rPr>
              <a:t>El presupuesto del Subproceso fue recortado durante los meses de abril y junio del 2020 lo que no permitió abordar gran cantidad de las necesidades identificadas en el DNC del ámbito administrativo. Muchas necesidades son de carácter técnico y por lo tanto se dificulta al Subproceso suplirlas sin la contratación de empresas o personas expertas.</a:t>
            </a:r>
            <a:endParaRPr kumimoji="0" lang="es-ES_tradnl" altLang="es-CR" sz="14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111852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A7004D8-1061-4AAE-86BA-60DA552B4870}"/>
              </a:ext>
            </a:extLst>
          </p:cNvPr>
          <p:cNvSpPr txBox="1"/>
          <p:nvPr/>
        </p:nvSpPr>
        <p:spPr>
          <a:xfrm>
            <a:off x="706073" y="834940"/>
            <a:ext cx="10779853" cy="830997"/>
          </a:xfrm>
          <a:prstGeom prst="rect">
            <a:avLst/>
          </a:prstGeom>
          <a:noFill/>
        </p:spPr>
        <p:txBody>
          <a:bodyPr wrap="square">
            <a:spAutoFit/>
          </a:bodyPr>
          <a:lstStyle/>
          <a:p>
            <a:pPr algn="ctr"/>
            <a:r>
              <a:rPr lang="es-ES" sz="1200" b="1" dirty="0">
                <a:effectLst/>
                <a:latin typeface="Arial" panose="020B0604020202020204" pitchFamily="34" charset="0"/>
                <a:ea typeface="Calibri" panose="020F0502020204030204" pitchFamily="34" charset="0"/>
                <a:cs typeface="Times New Roman" panose="02020603050405020304" pitchFamily="18" charset="0"/>
              </a:rPr>
              <a:t>Gráfico </a:t>
            </a:r>
            <a:r>
              <a:rPr lang="es-ES" sz="1200" b="1" dirty="0" err="1">
                <a:effectLst/>
                <a:latin typeface="Arial" panose="020B0604020202020204" pitchFamily="34" charset="0"/>
                <a:ea typeface="Calibri" panose="020F0502020204030204" pitchFamily="34" charset="0"/>
                <a:cs typeface="Times New Roman" panose="02020603050405020304" pitchFamily="18" charset="0"/>
              </a:rPr>
              <a:t>N°</a:t>
            </a:r>
            <a:r>
              <a:rPr lang="es-ES" sz="1200" b="1" dirty="0">
                <a:effectLst/>
                <a:latin typeface="Arial" panose="020B0604020202020204" pitchFamily="34" charset="0"/>
                <a:ea typeface="Calibri" panose="020F0502020204030204" pitchFamily="34" charset="0"/>
                <a:cs typeface="Times New Roman" panose="02020603050405020304" pitchFamily="18" charset="0"/>
              </a:rPr>
              <a:t> 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Actividades formativas mostradas según el recurso utilizado para</a:t>
            </a: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su realización Año 2020</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Gráfico 5">
            <a:extLst>
              <a:ext uri="{FF2B5EF4-FFF2-40B4-BE49-F238E27FC236}">
                <a16:creationId xmlns:a16="http://schemas.microsoft.com/office/drawing/2014/main" id="{E442C792-A4F7-47BE-A5A9-BE1EA81A79C3}"/>
              </a:ext>
            </a:extLst>
          </p:cNvPr>
          <p:cNvGraphicFramePr/>
          <p:nvPr>
            <p:extLst>
              <p:ext uri="{D42A27DB-BD31-4B8C-83A1-F6EECF244321}">
                <p14:modId xmlns:p14="http://schemas.microsoft.com/office/powerpoint/2010/main" val="2593049029"/>
              </p:ext>
            </p:extLst>
          </p:nvPr>
        </p:nvGraphicFramePr>
        <p:xfrm>
          <a:off x="1553390" y="1816819"/>
          <a:ext cx="8925886" cy="3404405"/>
        </p:xfrm>
        <a:graphic>
          <a:graphicData uri="http://schemas.openxmlformats.org/drawingml/2006/chart">
            <c:chart xmlns:c="http://schemas.openxmlformats.org/drawingml/2006/chart" xmlns:r="http://schemas.openxmlformats.org/officeDocument/2006/relationships" r:id="rId2"/>
          </a:graphicData>
        </a:graphic>
      </p:graphicFrame>
      <p:sp>
        <p:nvSpPr>
          <p:cNvPr id="8" name="CuadroTexto 7">
            <a:extLst>
              <a:ext uri="{FF2B5EF4-FFF2-40B4-BE49-F238E27FC236}">
                <a16:creationId xmlns:a16="http://schemas.microsoft.com/office/drawing/2014/main" id="{C281DF69-074E-46ED-949E-B0D4FFDB3607}"/>
              </a:ext>
            </a:extLst>
          </p:cNvPr>
          <p:cNvSpPr txBox="1"/>
          <p:nvPr/>
        </p:nvSpPr>
        <p:spPr>
          <a:xfrm>
            <a:off x="5510322" y="5289810"/>
            <a:ext cx="609447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2020.</a:t>
            </a:r>
            <a:endParaRPr lang="es-CR" sz="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6802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A7004D8-1061-4AAE-86BA-60DA552B4870}"/>
              </a:ext>
            </a:extLst>
          </p:cNvPr>
          <p:cNvSpPr txBox="1"/>
          <p:nvPr/>
        </p:nvSpPr>
        <p:spPr>
          <a:xfrm>
            <a:off x="706073" y="1063540"/>
            <a:ext cx="10779853" cy="830997"/>
          </a:xfrm>
          <a:prstGeom prst="rect">
            <a:avLst/>
          </a:prstGeom>
          <a:noFill/>
        </p:spPr>
        <p:txBody>
          <a:bodyPr wrap="square">
            <a:spAutoFit/>
          </a:bodyPr>
          <a:lstStyle/>
          <a:p>
            <a:pPr algn="ctr"/>
            <a:r>
              <a:rPr lang="es-ES" sz="1200" b="1" dirty="0">
                <a:effectLst/>
                <a:latin typeface="Arial" panose="020B0604020202020204" pitchFamily="34" charset="0"/>
                <a:ea typeface="Calibri" panose="020F0502020204030204" pitchFamily="34" charset="0"/>
                <a:cs typeface="Times New Roman" panose="02020603050405020304" pitchFamily="18" charset="0"/>
              </a:rPr>
              <a:t>Gráfico </a:t>
            </a:r>
            <a:r>
              <a:rPr lang="es-ES" sz="1200" b="1" dirty="0" err="1">
                <a:effectLst/>
                <a:latin typeface="Arial" panose="020B0604020202020204" pitchFamily="34" charset="0"/>
                <a:ea typeface="Calibri" panose="020F0502020204030204" pitchFamily="34" charset="0"/>
                <a:cs typeface="Times New Roman" panose="02020603050405020304" pitchFamily="18" charset="0"/>
              </a:rPr>
              <a:t>N°</a:t>
            </a:r>
            <a:r>
              <a:rPr lang="es-ES" sz="1200" b="1" dirty="0">
                <a:effectLst/>
                <a:latin typeface="Arial" panose="020B0604020202020204" pitchFamily="34" charset="0"/>
                <a:ea typeface="Calibri" panose="020F0502020204030204" pitchFamily="34" charset="0"/>
                <a:cs typeface="Times New Roman" panose="02020603050405020304" pitchFamily="18" charset="0"/>
              </a:rPr>
              <a:t> 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Cantidad de actividades formativas por modalidad: virtual y presencial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Año 2020</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C281DF69-074E-46ED-949E-B0D4FFDB3607}"/>
              </a:ext>
            </a:extLst>
          </p:cNvPr>
          <p:cNvSpPr txBox="1"/>
          <p:nvPr/>
        </p:nvSpPr>
        <p:spPr>
          <a:xfrm>
            <a:off x="526636" y="5794460"/>
            <a:ext cx="609447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2020.</a:t>
            </a:r>
            <a:endParaRPr lang="es-CR" sz="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Gráfico 6">
            <a:extLst>
              <a:ext uri="{FF2B5EF4-FFF2-40B4-BE49-F238E27FC236}">
                <a16:creationId xmlns:a16="http://schemas.microsoft.com/office/drawing/2014/main" id="{9B468915-BFFB-4E37-9F41-738CAAEBFF11}"/>
              </a:ext>
            </a:extLst>
          </p:cNvPr>
          <p:cNvGraphicFramePr/>
          <p:nvPr>
            <p:extLst>
              <p:ext uri="{D42A27DB-BD31-4B8C-83A1-F6EECF244321}">
                <p14:modId xmlns:p14="http://schemas.microsoft.com/office/powerpoint/2010/main" val="2919424292"/>
              </p:ext>
            </p:extLst>
          </p:nvPr>
        </p:nvGraphicFramePr>
        <p:xfrm>
          <a:off x="1051749" y="2299372"/>
          <a:ext cx="5044250" cy="3434403"/>
        </p:xfrm>
        <a:graphic>
          <a:graphicData uri="http://schemas.openxmlformats.org/drawingml/2006/chart">
            <c:chart xmlns:c="http://schemas.openxmlformats.org/drawingml/2006/chart" xmlns:r="http://schemas.openxmlformats.org/officeDocument/2006/relationships" r:id="rId2"/>
          </a:graphicData>
        </a:graphic>
      </p:graphicFrame>
      <p:sp>
        <p:nvSpPr>
          <p:cNvPr id="6" name="CuadroTexto 5">
            <a:extLst>
              <a:ext uri="{FF2B5EF4-FFF2-40B4-BE49-F238E27FC236}">
                <a16:creationId xmlns:a16="http://schemas.microsoft.com/office/drawing/2014/main" id="{01442235-65A2-4480-8B9C-4016641FBDBB}"/>
              </a:ext>
            </a:extLst>
          </p:cNvPr>
          <p:cNvSpPr txBox="1"/>
          <p:nvPr/>
        </p:nvSpPr>
        <p:spPr>
          <a:xfrm>
            <a:off x="6611384" y="3190379"/>
            <a:ext cx="4874542" cy="2062103"/>
          </a:xfrm>
          <a:prstGeom prst="rect">
            <a:avLst/>
          </a:prstGeom>
          <a:noFill/>
        </p:spPr>
        <p:txBody>
          <a:bodyPr wrap="square">
            <a:spAutoFit/>
          </a:bodyPr>
          <a:lstStyle/>
          <a:p>
            <a:pPr algn="just"/>
            <a:r>
              <a:rPr lang="es-ES_tradnl" sz="1600" dirty="0">
                <a:effectLst/>
                <a:latin typeface="+mj-lt"/>
                <a:ea typeface="Calibri" panose="020F0502020204030204" pitchFamily="34" charset="0"/>
                <a:cs typeface="Times New Roman" panose="02020603050405020304" pitchFamily="18" charset="0"/>
              </a:rPr>
              <a:t>En vista de las condiciones impuestas por la pandemia y las medidas sanitarias adoptadas para su contención, </a:t>
            </a:r>
            <a:r>
              <a:rPr lang="es-ES_tradnl" sz="1600" b="1" dirty="0">
                <a:effectLst/>
                <a:latin typeface="+mj-lt"/>
                <a:ea typeface="Calibri" panose="020F0502020204030204" pitchFamily="34" charset="0"/>
                <a:cs typeface="Times New Roman" panose="02020603050405020304" pitchFamily="18" charset="0"/>
              </a:rPr>
              <a:t>un 88% </a:t>
            </a:r>
            <a:r>
              <a:rPr lang="es-ES_tradnl" sz="1600" dirty="0">
                <a:effectLst/>
                <a:latin typeface="+mj-lt"/>
                <a:ea typeface="Calibri" panose="020F0502020204030204" pitchFamily="34" charset="0"/>
                <a:cs typeface="Times New Roman" panose="02020603050405020304" pitchFamily="18" charset="0"/>
              </a:rPr>
              <a:t>de las acciones formativas realizadas se llevaron a cabo en modalidad </a:t>
            </a:r>
            <a:r>
              <a:rPr lang="es-ES_tradnl" sz="1600" b="1" dirty="0">
                <a:effectLst/>
                <a:latin typeface="+mj-lt"/>
                <a:ea typeface="Calibri" panose="020F0502020204030204" pitchFamily="34" charset="0"/>
                <a:cs typeface="Times New Roman" panose="02020603050405020304" pitchFamily="18" charset="0"/>
              </a:rPr>
              <a:t>virtual</a:t>
            </a:r>
            <a:r>
              <a:rPr lang="es-ES_tradnl" sz="1600" dirty="0">
                <a:effectLst/>
                <a:latin typeface="+mj-lt"/>
                <a:ea typeface="Calibri" panose="020F0502020204030204" pitchFamily="34" charset="0"/>
                <a:cs typeface="Times New Roman" panose="02020603050405020304" pitchFamily="18" charset="0"/>
              </a:rPr>
              <a:t> según se muestra en el siguiente gráfico. Mientras que un </a:t>
            </a:r>
            <a:r>
              <a:rPr lang="es-ES_tradnl" sz="1600" b="1" dirty="0">
                <a:effectLst/>
                <a:latin typeface="+mj-lt"/>
                <a:ea typeface="Calibri" panose="020F0502020204030204" pitchFamily="34" charset="0"/>
                <a:cs typeface="Times New Roman" panose="02020603050405020304" pitchFamily="18" charset="0"/>
              </a:rPr>
              <a:t>12%</a:t>
            </a:r>
            <a:r>
              <a:rPr lang="es-ES_tradnl" sz="1600" dirty="0">
                <a:effectLst/>
                <a:latin typeface="+mj-lt"/>
                <a:ea typeface="Calibri" panose="020F0502020204030204" pitchFamily="34" charset="0"/>
                <a:cs typeface="Times New Roman" panose="02020603050405020304" pitchFamily="18" charset="0"/>
              </a:rPr>
              <a:t> se desarrolló en forma </a:t>
            </a:r>
            <a:r>
              <a:rPr lang="es-ES_tradnl" sz="1600" b="1" dirty="0">
                <a:effectLst/>
                <a:latin typeface="+mj-lt"/>
                <a:ea typeface="Calibri" panose="020F0502020204030204" pitchFamily="34" charset="0"/>
                <a:cs typeface="Times New Roman" panose="02020603050405020304" pitchFamily="18" charset="0"/>
              </a:rPr>
              <a:t>presencial</a:t>
            </a:r>
            <a:r>
              <a:rPr lang="es-ES_tradnl" sz="1600" dirty="0">
                <a:effectLst/>
                <a:latin typeface="+mj-lt"/>
                <a:ea typeface="Calibri" panose="020F0502020204030204" pitchFamily="34" charset="0"/>
                <a:cs typeface="Times New Roman" panose="02020603050405020304" pitchFamily="18" charset="0"/>
              </a:rPr>
              <a:t> antes de la pandemia y las restricciones sanitarias.   </a:t>
            </a:r>
            <a:endParaRPr lang="es-CR"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2581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90DF59E4-4E35-4AEA-A998-07AF20C50366}"/>
              </a:ext>
            </a:extLst>
          </p:cNvPr>
          <p:cNvSpPr txBox="1"/>
          <p:nvPr/>
        </p:nvSpPr>
        <p:spPr>
          <a:xfrm>
            <a:off x="323088" y="1905589"/>
            <a:ext cx="5800161" cy="4293483"/>
          </a:xfrm>
          <a:prstGeom prst="rect">
            <a:avLst/>
          </a:prstGeom>
          <a:noFill/>
        </p:spPr>
        <p:txBody>
          <a:bodyPr wrap="square">
            <a:spAutoFit/>
          </a:bodyPr>
          <a:lstStyle/>
          <a:p>
            <a:pPr algn="just"/>
            <a:r>
              <a:rPr lang="es-ES_tradnl" sz="1300" dirty="0">
                <a:effectLst/>
                <a:latin typeface="+mj-lt"/>
                <a:ea typeface="Calibri" panose="020F0502020204030204" pitchFamily="34" charset="0"/>
                <a:cs typeface="Times New Roman" panose="02020603050405020304" pitchFamily="18" charset="0"/>
              </a:rPr>
              <a:t>“</a:t>
            </a:r>
            <a:r>
              <a:rPr lang="es-ES_tradnl" sz="1300" dirty="0">
                <a:latin typeface="+mj-lt"/>
                <a:ea typeface="Calibri" panose="020F0502020204030204" pitchFamily="34" charset="0"/>
                <a:cs typeface="Times New Roman" panose="02020603050405020304" pitchFamily="18" charset="0"/>
              </a:rPr>
              <a:t>C</a:t>
            </a:r>
            <a:r>
              <a:rPr lang="es-ES_tradnl" sz="1300" dirty="0">
                <a:effectLst/>
                <a:latin typeface="+mj-lt"/>
                <a:ea typeface="Calibri" panose="020F0502020204030204" pitchFamily="34" charset="0"/>
                <a:cs typeface="Times New Roman" panose="02020603050405020304" pitchFamily="18" charset="0"/>
              </a:rPr>
              <a:t>ompetencias genéricas y alineamiento”: actividades relacionadas con normativa institucional, servicio a la persona usuaria e implementación de protocolos institucionales. </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 </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“Competencias técnicas” o entrenamiento: acciones dirigidas a fortalecer las áreas de conocimiento necesarias para el desempeño de la tarea</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 </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“Competencias específicas” o Desarrollo: brindó énfasis al fortalecimiento de habilidades directivas, liderazgo y comunicación. </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 </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“Calidad de vida”: acciones orientadas a promover el bienestar del personal judicial como estrategia de afrontamiento y factor de protección ante el estrés y distintos riesgos psicosociales enfocadas a temas de salud financiera, bienestar y calidad de vida y felicidad en el trabajo. </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 </a:t>
            </a:r>
            <a:endParaRPr lang="es-CR" sz="1300" dirty="0">
              <a:effectLst/>
              <a:latin typeface="+mj-lt"/>
              <a:ea typeface="Calibri" panose="020F0502020204030204" pitchFamily="34" charset="0"/>
              <a:cs typeface="Times New Roman" panose="02020603050405020304" pitchFamily="18" charset="0"/>
            </a:endParaRPr>
          </a:p>
          <a:p>
            <a:pPr algn="just"/>
            <a:r>
              <a:rPr lang="es-ES_tradnl" sz="1300" dirty="0">
                <a:effectLst/>
                <a:latin typeface="+mj-lt"/>
                <a:ea typeface="Calibri" panose="020F0502020204030204" pitchFamily="34" charset="0"/>
                <a:cs typeface="Times New Roman" panose="02020603050405020304" pitchFamily="18" charset="0"/>
              </a:rPr>
              <a:t>En virtud de la emergencia sanitaria, se otorga prioridad a la implementación masiva del teletrabajo, la aplicación de medidas sanitarias, el empleo de herramientas informáticas y el bienestar del personal. </a:t>
            </a:r>
            <a:endParaRPr lang="es-CR" sz="1300" dirty="0">
              <a:effectLst/>
              <a:latin typeface="+mj-lt"/>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3A7004D8-1061-4AAE-86BA-60DA552B4870}"/>
              </a:ext>
            </a:extLst>
          </p:cNvPr>
          <p:cNvSpPr txBox="1"/>
          <p:nvPr/>
        </p:nvSpPr>
        <p:spPr>
          <a:xfrm>
            <a:off x="706073" y="816652"/>
            <a:ext cx="10779853" cy="553998"/>
          </a:xfrm>
          <a:prstGeom prst="rect">
            <a:avLst/>
          </a:prstGeom>
          <a:noFill/>
        </p:spPr>
        <p:txBody>
          <a:bodyPr wrap="square">
            <a:spAutoFit/>
          </a:bodyPr>
          <a:lstStyle/>
          <a:p>
            <a:pPr algn="ctr"/>
            <a:r>
              <a:rPr lang="es-ES" sz="1200" b="1" dirty="0">
                <a:effectLst/>
                <a:latin typeface="Arial" panose="020B0604020202020204" pitchFamily="34" charset="0"/>
                <a:ea typeface="Calibri" panose="020F0502020204030204" pitchFamily="34" charset="0"/>
                <a:cs typeface="Times New Roman" panose="02020603050405020304" pitchFamily="18" charset="0"/>
              </a:rPr>
              <a:t>Gráfico </a:t>
            </a:r>
            <a:r>
              <a:rPr lang="es-ES" sz="1200" b="1" dirty="0" err="1">
                <a:effectLst/>
                <a:latin typeface="Arial" panose="020B0604020202020204" pitchFamily="34" charset="0"/>
                <a:ea typeface="Calibri" panose="020F0502020204030204" pitchFamily="34" charset="0"/>
                <a:cs typeface="Times New Roman" panose="02020603050405020304" pitchFamily="18" charset="0"/>
              </a:rPr>
              <a:t>N°</a:t>
            </a:r>
            <a:r>
              <a:rPr lang="es-ES" sz="1200" b="1" dirty="0">
                <a:effectLst/>
                <a:latin typeface="Arial" panose="020B0604020202020204" pitchFamily="34" charset="0"/>
                <a:ea typeface="Calibri" panose="020F0502020204030204" pitchFamily="34" charset="0"/>
                <a:cs typeface="Times New Roman" panose="02020603050405020304" pitchFamily="18" charset="0"/>
              </a:rPr>
              <a:t> 3</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800" b="1" dirty="0">
                <a:effectLst/>
                <a:latin typeface="Arial" panose="020B0604020202020204" pitchFamily="34" charset="0"/>
                <a:ea typeface="Calibri" panose="020F0502020204030204" pitchFamily="34" charset="0"/>
                <a:cs typeface="Times New Roman" panose="02020603050405020304" pitchFamily="18" charset="0"/>
              </a:rPr>
              <a:t>Actividades formativas por eje curricular Año 2020</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C281DF69-074E-46ED-949E-B0D4FFDB3607}"/>
              </a:ext>
            </a:extLst>
          </p:cNvPr>
          <p:cNvSpPr txBox="1"/>
          <p:nvPr/>
        </p:nvSpPr>
        <p:spPr>
          <a:xfrm>
            <a:off x="6165342" y="5571748"/>
            <a:ext cx="609447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2020.</a:t>
            </a:r>
            <a:endParaRPr lang="es-CR" sz="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Gráfico 5">
            <a:extLst>
              <a:ext uri="{FF2B5EF4-FFF2-40B4-BE49-F238E27FC236}">
                <a16:creationId xmlns:a16="http://schemas.microsoft.com/office/drawing/2014/main" id="{E5951488-4501-4EBF-94CC-05F62EE537C7}"/>
              </a:ext>
            </a:extLst>
          </p:cNvPr>
          <p:cNvGraphicFramePr/>
          <p:nvPr>
            <p:extLst>
              <p:ext uri="{D42A27DB-BD31-4B8C-83A1-F6EECF244321}">
                <p14:modId xmlns:p14="http://schemas.microsoft.com/office/powerpoint/2010/main" val="2594490101"/>
              </p:ext>
            </p:extLst>
          </p:nvPr>
        </p:nvGraphicFramePr>
        <p:xfrm>
          <a:off x="6556248" y="1905589"/>
          <a:ext cx="5312664" cy="34929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513902"/>
      </p:ext>
    </p:extLst>
  </p:cSld>
  <p:clrMapOvr>
    <a:masterClrMapping/>
  </p:clrMapOvr>
</p:sld>
</file>

<file path=ppt/theme/theme1.xml><?xml version="1.0" encoding="utf-8"?>
<a:theme xmlns:a="http://schemas.openxmlformats.org/drawingml/2006/main" name="Estela de condensación">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TM04033937[[fn=Estela de condensación]]</Template>
  <TotalTime>999</TotalTime>
  <Words>3305</Words>
  <Application>Microsoft Office PowerPoint</Application>
  <PresentationFormat>Panorámica</PresentationFormat>
  <Paragraphs>529</Paragraphs>
  <Slides>39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39</vt:i4>
      </vt:variant>
    </vt:vector>
  </HeadingPairs>
  <TitlesOfParts>
    <vt:vector size="47" baseType="lpstr">
      <vt:lpstr>Arial</vt:lpstr>
      <vt:lpstr>Calibri</vt:lpstr>
      <vt:lpstr>Calibri Light</vt:lpstr>
      <vt:lpstr>Century Gothic</vt:lpstr>
      <vt:lpstr>Monotype Corsiva</vt:lpstr>
      <vt:lpstr>Symbol</vt:lpstr>
      <vt:lpstr>Times New Roman</vt:lpstr>
      <vt:lpstr>Estela de condensación</vt:lpstr>
      <vt:lpstr>Dirección de Gestión Humana</vt:lpstr>
      <vt:lpstr>MBA Roxana Arrieta Meléndez Directora a.i. de Gestión Humana   Licda. Waiman Hin Herrera Subdirectora a.i. de Gestión Humana   Licda. Cheryl Bolaños Madrigal Jefa a.i. Subproceso Gestión de la Capacitación </vt:lpstr>
      <vt:lpstr>RESUMEN EJECUTIVO</vt:lpstr>
      <vt:lpstr>RESUMEN EJECUTIVO</vt:lpstr>
      <vt:lpstr>ACTIVIDADES FORMATIVAS EJECUTADAS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ACTIVIDADES FORMATIVAS EJECUTADAS </vt:lpstr>
      <vt:lpstr>Presentación de PowerPoint</vt:lpstr>
      <vt:lpstr> BECAS INSTITUCIONALES DIVULGADAS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ACCIONES COMPLEMENTARIAS DEL SUBPROCESO GESTIÓN DE LA CAPACITACIÓN</vt:lpstr>
      <vt:lpstr>Diagnóstico de necesidades de capacitación</vt:lpstr>
      <vt:lpstr>Presentación de PowerPoint</vt:lpstr>
      <vt:lpstr>  DISEÑO Y DESARROLLO DE NUEVOS CURSOS VIRTUALES</vt:lpstr>
      <vt:lpstr>Presentación de PowerPoint</vt:lpstr>
      <vt:lpstr>Presentación de PowerPoint</vt:lpstr>
      <vt:lpstr>Presentación de PowerPoint</vt:lpstr>
      <vt:lpstr>Presentación de PowerPoint</vt:lpstr>
      <vt:lpstr>Presentación de PowerPoint</vt:lpstr>
      <vt:lpstr>Presentación de PowerPoint</vt:lpstr>
      <vt:lpstr>FORTALECIMIENTO DE LOS PROCESOS FORMATIVOS </vt:lpstr>
      <vt:lpstr>Presentación de PowerPoint</vt:lpstr>
      <vt:lpstr>Presentación de PowerPoint</vt:lpstr>
      <vt:lpstr>Presentación de PowerPoint</vt:lpstr>
      <vt:lpstr>Presentación de PowerPoint</vt:lpstr>
      <vt:lpstr>sE FINALIZA OTRO AÑO LLENO DE ÉXITOS   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Dirección de Gestión Humana</dc:title>
  <dc:creator>Henry Padilla Fuentes</dc:creator>
  <cp:lastModifiedBy>Cheryl Bolaños Madrigal</cp:lastModifiedBy>
  <cp:revision>25</cp:revision>
  <dcterms:created xsi:type="dcterms:W3CDTF">2018-01-19T13:52:16Z</dcterms:created>
  <dcterms:modified xsi:type="dcterms:W3CDTF">2021-01-19T18:42:58Z</dcterms:modified>
</cp:coreProperties>
</file>