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9" r:id="rId3"/>
    <p:sldId id="257" r:id="rId4"/>
    <p:sldId id="290" r:id="rId5"/>
    <p:sldId id="260" r:id="rId6"/>
    <p:sldId id="295" r:id="rId7"/>
    <p:sldId id="292" r:id="rId8"/>
    <p:sldId id="293" r:id="rId9"/>
    <p:sldId id="294" r:id="rId10"/>
    <p:sldId id="291" r:id="rId11"/>
    <p:sldId id="280" r:id="rId12"/>
    <p:sldId id="296" r:id="rId13"/>
    <p:sldId id="297" r:id="rId14"/>
    <p:sldId id="298" r:id="rId15"/>
    <p:sldId id="263" r:id="rId16"/>
    <p:sldId id="299" r:id="rId17"/>
    <p:sldId id="300" r:id="rId18"/>
    <p:sldId id="302" r:id="rId19"/>
    <p:sldId id="303" r:id="rId20"/>
    <p:sldId id="304" r:id="rId21"/>
    <p:sldId id="305" r:id="rId22"/>
    <p:sldId id="281" r:id="rId23"/>
    <p:sldId id="306" r:id="rId24"/>
    <p:sldId id="307" r:id="rId25"/>
    <p:sldId id="308" r:id="rId26"/>
    <p:sldId id="282" r:id="rId27"/>
    <p:sldId id="309" r:id="rId28"/>
    <p:sldId id="264" r:id="rId29"/>
    <p:sldId id="310" r:id="rId30"/>
    <p:sldId id="311" r:id="rId31"/>
    <p:sldId id="283" r:id="rId32"/>
    <p:sldId id="313" r:id="rId33"/>
    <p:sldId id="314" r:id="rId34"/>
    <p:sldId id="316" r:id="rId35"/>
    <p:sldId id="315" r:id="rId36"/>
    <p:sldId id="317" r:id="rId37"/>
    <p:sldId id="318" r:id="rId38"/>
    <p:sldId id="319" r:id="rId39"/>
    <p:sldId id="279"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03" autoAdjust="0"/>
    <p:restoredTop sz="90148" autoAdjust="0"/>
  </p:normalViewPr>
  <p:slideViewPr>
    <p:cSldViewPr snapToGrid="0">
      <p:cViewPr varScale="1">
        <p:scale>
          <a:sx n="60" d="100"/>
          <a:sy n="60" d="100"/>
        </p:scale>
        <p:origin x="94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duranal\Desktop\ESTADISTICA%20GESTORA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s-MX"/>
              <a:t>Actividades de Formativas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s-CR"/>
        </a:p>
      </c:txPr>
    </c:title>
    <c:autoTitleDeleted val="0"/>
    <c:view3D>
      <c:rotX val="0"/>
      <c:rotY val="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Hoja1!$B$1</c:f>
              <c:strCache>
                <c:ptCount val="1"/>
                <c:pt idx="0">
                  <c:v>Cantidad de Procesos</c:v>
                </c:pt>
              </c:strCache>
            </c:strRef>
          </c:tx>
          <c:spPr>
            <a:gradFill rotWithShape="1">
              <a:gsLst>
                <a:gs pos="0">
                  <a:schemeClr val="accent1">
                    <a:tint val="96000"/>
                    <a:satMod val="100000"/>
                    <a:lumMod val="104000"/>
                  </a:schemeClr>
                </a:gs>
                <a:gs pos="78000">
                  <a:schemeClr val="accent1">
                    <a:shade val="100000"/>
                    <a:satMod val="110000"/>
                    <a:lumMod val="100000"/>
                  </a:schemeClr>
                </a:gs>
              </a:gsLst>
              <a:lin ang="5400000" scaled="0"/>
            </a:gradFill>
            <a:ln>
              <a:noFill/>
            </a:ln>
            <a:effectLst/>
            <a:scene3d>
              <a:camera prst="orthographicFront">
                <a:rot lat="0" lon="0" rev="0"/>
              </a:camera>
              <a:lightRig rig="threePt" dir="t"/>
            </a:scene3d>
            <a:sp3d>
              <a:bevelT w="25400" h="127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Hoja1!$A$2:$A$5</c:f>
              <c:strCache>
                <c:ptCount val="4"/>
                <c:pt idx="0">
                  <c:v>Actvidades contratadas a empresas o personas externas</c:v>
                </c:pt>
                <c:pt idx="1">
                  <c:v>Actividades con personal facilitador interno</c:v>
                </c:pt>
                <c:pt idx="2">
                  <c:v>Actividades con colaboración de otras institucioneso empresa privada( gratuitas)</c:v>
                </c:pt>
                <c:pt idx="3">
                  <c:v>Total</c:v>
                </c:pt>
              </c:strCache>
            </c:strRef>
          </c:cat>
          <c:val>
            <c:numRef>
              <c:f>Hoja1!$B$2:$B$5</c:f>
              <c:numCache>
                <c:formatCode>General</c:formatCode>
                <c:ptCount val="4"/>
                <c:pt idx="0">
                  <c:v>59</c:v>
                </c:pt>
                <c:pt idx="1">
                  <c:v>45</c:v>
                </c:pt>
                <c:pt idx="2">
                  <c:v>8</c:v>
                </c:pt>
                <c:pt idx="3">
                  <c:v>112</c:v>
                </c:pt>
              </c:numCache>
            </c:numRef>
          </c:val>
          <c:extLst>
            <c:ext xmlns:c16="http://schemas.microsoft.com/office/drawing/2014/chart" uri="{C3380CC4-5D6E-409C-BE32-E72D297353CC}">
              <c16:uniqueId val="{00000000-2385-4BBD-90E0-8BFF859D7C15}"/>
            </c:ext>
          </c:extLst>
        </c:ser>
        <c:ser>
          <c:idx val="1"/>
          <c:order val="1"/>
          <c:tx>
            <c:strRef>
              <c:f>Hoja1!$C$1</c:f>
              <c:strCache>
                <c:ptCount val="1"/>
                <c:pt idx="0">
                  <c:v>Total de personas participantes</c:v>
                </c:pt>
              </c:strCache>
            </c:strRef>
          </c:tx>
          <c:spPr>
            <a:gradFill rotWithShape="1">
              <a:gsLst>
                <a:gs pos="0">
                  <a:schemeClr val="accent2">
                    <a:tint val="96000"/>
                    <a:satMod val="100000"/>
                    <a:lumMod val="104000"/>
                  </a:schemeClr>
                </a:gs>
                <a:gs pos="78000">
                  <a:schemeClr val="accent2">
                    <a:shade val="100000"/>
                    <a:satMod val="110000"/>
                    <a:lumMod val="100000"/>
                  </a:schemeClr>
                </a:gs>
              </a:gsLst>
              <a:lin ang="5400000" scaled="0"/>
            </a:gradFill>
            <a:ln>
              <a:noFill/>
            </a:ln>
            <a:effectLst/>
            <a:scene3d>
              <a:camera prst="orthographicFront">
                <a:rot lat="0" lon="0" rev="0"/>
              </a:camera>
              <a:lightRig rig="threePt" dir="t"/>
            </a:scene3d>
            <a:sp3d>
              <a:bevelT w="25400" h="127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Hoja1!$A$2:$A$5</c:f>
              <c:strCache>
                <c:ptCount val="4"/>
                <c:pt idx="0">
                  <c:v>Actvidades contratadas a empresas o personas externas</c:v>
                </c:pt>
                <c:pt idx="1">
                  <c:v>Actividades con personal facilitador interno</c:v>
                </c:pt>
                <c:pt idx="2">
                  <c:v>Actividades con colaboración de otras institucioneso empresa privada( gratuitas)</c:v>
                </c:pt>
                <c:pt idx="3">
                  <c:v>Total</c:v>
                </c:pt>
              </c:strCache>
            </c:strRef>
          </c:cat>
          <c:val>
            <c:numRef>
              <c:f>Hoja1!$C$2:$C$5</c:f>
              <c:numCache>
                <c:formatCode>General</c:formatCode>
                <c:ptCount val="4"/>
                <c:pt idx="0">
                  <c:v>2458</c:v>
                </c:pt>
                <c:pt idx="1">
                  <c:v>1746</c:v>
                </c:pt>
                <c:pt idx="2">
                  <c:v>584</c:v>
                </c:pt>
                <c:pt idx="3">
                  <c:v>4788</c:v>
                </c:pt>
              </c:numCache>
            </c:numRef>
          </c:val>
          <c:extLst>
            <c:ext xmlns:c16="http://schemas.microsoft.com/office/drawing/2014/chart" uri="{C3380CC4-5D6E-409C-BE32-E72D297353CC}">
              <c16:uniqueId val="{00000001-2385-4BBD-90E0-8BFF859D7C15}"/>
            </c:ext>
          </c:extLst>
        </c:ser>
        <c:ser>
          <c:idx val="2"/>
          <c:order val="2"/>
          <c:tx>
            <c:strRef>
              <c:f>Hoja1!$D$1</c:f>
              <c:strCache>
                <c:ptCount val="1"/>
                <c:pt idx="0">
                  <c:v>Mujeres</c:v>
                </c:pt>
              </c:strCache>
            </c:strRef>
          </c:tx>
          <c:spPr>
            <a:gradFill rotWithShape="1">
              <a:gsLst>
                <a:gs pos="0">
                  <a:schemeClr val="accent3">
                    <a:tint val="96000"/>
                    <a:satMod val="100000"/>
                    <a:lumMod val="104000"/>
                  </a:schemeClr>
                </a:gs>
                <a:gs pos="78000">
                  <a:schemeClr val="accent3">
                    <a:shade val="100000"/>
                    <a:satMod val="110000"/>
                    <a:lumMod val="100000"/>
                  </a:schemeClr>
                </a:gs>
              </a:gsLst>
              <a:lin ang="5400000" scaled="0"/>
            </a:gradFill>
            <a:ln>
              <a:noFill/>
            </a:ln>
            <a:effectLst/>
            <a:scene3d>
              <a:camera prst="orthographicFront">
                <a:rot lat="0" lon="0" rev="0"/>
              </a:camera>
              <a:lightRig rig="threePt" dir="t"/>
            </a:scene3d>
            <a:sp3d>
              <a:bevelT w="25400" h="127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Hoja1!$A$2:$A$5</c:f>
              <c:strCache>
                <c:ptCount val="4"/>
                <c:pt idx="0">
                  <c:v>Actvidades contratadas a empresas o personas externas</c:v>
                </c:pt>
                <c:pt idx="1">
                  <c:v>Actividades con personal facilitador interno</c:v>
                </c:pt>
                <c:pt idx="2">
                  <c:v>Actividades con colaboración de otras institucioneso empresa privada( gratuitas)</c:v>
                </c:pt>
                <c:pt idx="3">
                  <c:v>Total</c:v>
                </c:pt>
              </c:strCache>
            </c:strRef>
          </c:cat>
          <c:val>
            <c:numRef>
              <c:f>Hoja1!$D$2:$D$5</c:f>
              <c:numCache>
                <c:formatCode>General</c:formatCode>
                <c:ptCount val="4"/>
                <c:pt idx="0">
                  <c:v>1681</c:v>
                </c:pt>
                <c:pt idx="1">
                  <c:v>1052</c:v>
                </c:pt>
                <c:pt idx="2">
                  <c:v>290</c:v>
                </c:pt>
                <c:pt idx="3">
                  <c:v>3023</c:v>
                </c:pt>
              </c:numCache>
            </c:numRef>
          </c:val>
          <c:extLst>
            <c:ext xmlns:c16="http://schemas.microsoft.com/office/drawing/2014/chart" uri="{C3380CC4-5D6E-409C-BE32-E72D297353CC}">
              <c16:uniqueId val="{00000002-2385-4BBD-90E0-8BFF859D7C15}"/>
            </c:ext>
          </c:extLst>
        </c:ser>
        <c:ser>
          <c:idx val="3"/>
          <c:order val="3"/>
          <c:tx>
            <c:strRef>
              <c:f>Hoja1!$E$1</c:f>
              <c:strCache>
                <c:ptCount val="1"/>
                <c:pt idx="0">
                  <c:v>Hombres</c:v>
                </c:pt>
              </c:strCache>
            </c:strRef>
          </c:tx>
          <c:spPr>
            <a:gradFill rotWithShape="1">
              <a:gsLst>
                <a:gs pos="0">
                  <a:schemeClr val="accent4">
                    <a:tint val="96000"/>
                    <a:satMod val="100000"/>
                    <a:lumMod val="104000"/>
                  </a:schemeClr>
                </a:gs>
                <a:gs pos="78000">
                  <a:schemeClr val="accent4">
                    <a:shade val="100000"/>
                    <a:satMod val="110000"/>
                    <a:lumMod val="100000"/>
                  </a:schemeClr>
                </a:gs>
              </a:gsLst>
              <a:lin ang="5400000" scaled="0"/>
            </a:gradFill>
            <a:ln>
              <a:noFill/>
            </a:ln>
            <a:effectLst/>
            <a:scene3d>
              <a:camera prst="orthographicFront">
                <a:rot lat="0" lon="0" rev="0"/>
              </a:camera>
              <a:lightRig rig="threePt" dir="t"/>
            </a:scene3d>
            <a:sp3d>
              <a:bevelT w="25400" h="127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Hoja1!$A$2:$A$5</c:f>
              <c:strCache>
                <c:ptCount val="4"/>
                <c:pt idx="0">
                  <c:v>Actvidades contratadas a empresas o personas externas</c:v>
                </c:pt>
                <c:pt idx="1">
                  <c:v>Actividades con personal facilitador interno</c:v>
                </c:pt>
                <c:pt idx="2">
                  <c:v>Actividades con colaboración de otras institucioneso empresa privada( gratuitas)</c:v>
                </c:pt>
                <c:pt idx="3">
                  <c:v>Total</c:v>
                </c:pt>
              </c:strCache>
            </c:strRef>
          </c:cat>
          <c:val>
            <c:numRef>
              <c:f>Hoja1!$E$2:$E$5</c:f>
              <c:numCache>
                <c:formatCode>General</c:formatCode>
                <c:ptCount val="4"/>
                <c:pt idx="0">
                  <c:v>777</c:v>
                </c:pt>
                <c:pt idx="1">
                  <c:v>694</c:v>
                </c:pt>
                <c:pt idx="2">
                  <c:v>294</c:v>
                </c:pt>
                <c:pt idx="3">
                  <c:v>1765</c:v>
                </c:pt>
              </c:numCache>
            </c:numRef>
          </c:val>
          <c:extLst>
            <c:ext xmlns:c16="http://schemas.microsoft.com/office/drawing/2014/chart" uri="{C3380CC4-5D6E-409C-BE32-E72D297353CC}">
              <c16:uniqueId val="{00000003-2385-4BBD-90E0-8BFF859D7C15}"/>
            </c:ext>
          </c:extLst>
        </c:ser>
        <c:dLbls>
          <c:showLegendKey val="0"/>
          <c:showVal val="1"/>
          <c:showCatName val="0"/>
          <c:showSerName val="0"/>
          <c:showPercent val="0"/>
          <c:showBubbleSize val="0"/>
        </c:dLbls>
        <c:gapWidth val="150"/>
        <c:shape val="box"/>
        <c:axId val="2070004016"/>
        <c:axId val="2070003184"/>
        <c:axId val="0"/>
      </c:bar3DChart>
      <c:catAx>
        <c:axId val="207000401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CR"/>
          </a:p>
        </c:txPr>
        <c:crossAx val="2070003184"/>
        <c:crosses val="autoZero"/>
        <c:auto val="1"/>
        <c:lblAlgn val="ctr"/>
        <c:lblOffset val="100"/>
        <c:noMultiLvlLbl val="0"/>
      </c:catAx>
      <c:valAx>
        <c:axId val="2070003184"/>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2"/>
                </a:solidFill>
                <a:latin typeface="+mn-lt"/>
                <a:ea typeface="+mn-ea"/>
                <a:cs typeface="+mn-cs"/>
              </a:defRPr>
            </a:pPr>
            <a:endParaRPr lang="es-CR"/>
          </a:p>
        </c:txPr>
        <c:crossAx val="2070004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C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R" b="1">
                <a:solidFill>
                  <a:sysClr val="windowText" lastClr="000000"/>
                </a:solidFill>
              </a:rPr>
              <a:t>Modalidad de Capacitación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R"/>
        </a:p>
      </c:txPr>
    </c:title>
    <c:autoTitleDeleted val="0"/>
    <c:plotArea>
      <c:layout/>
      <c:barChart>
        <c:barDir val="col"/>
        <c:grouping val="clustered"/>
        <c:varyColors val="0"/>
        <c:ser>
          <c:idx val="0"/>
          <c:order val="0"/>
          <c:tx>
            <c:strRef>
              <c:f>Hoja1!$B$1</c:f>
              <c:strCache>
                <c:ptCount val="1"/>
                <c:pt idx="0">
                  <c:v>Virtual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Categoría 1</c:v>
                </c:pt>
              </c:strCache>
            </c:strRef>
          </c:cat>
          <c:val>
            <c:numRef>
              <c:f>Hoja1!$B$2</c:f>
              <c:numCache>
                <c:formatCode>0%</c:formatCode>
                <c:ptCount val="1"/>
                <c:pt idx="0">
                  <c:v>0.88</c:v>
                </c:pt>
              </c:numCache>
            </c:numRef>
          </c:val>
          <c:extLst>
            <c:ext xmlns:c16="http://schemas.microsoft.com/office/drawing/2014/chart" uri="{C3380CC4-5D6E-409C-BE32-E72D297353CC}">
              <c16:uniqueId val="{00000000-E67D-4CCF-B3B9-ABC0C520E9DD}"/>
            </c:ext>
          </c:extLst>
        </c:ser>
        <c:ser>
          <c:idx val="1"/>
          <c:order val="1"/>
          <c:tx>
            <c:strRef>
              <c:f>Hoja1!$C$1</c:f>
              <c:strCache>
                <c:ptCount val="1"/>
                <c:pt idx="0">
                  <c:v>Presencial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Categoría 1</c:v>
                </c:pt>
              </c:strCache>
            </c:strRef>
          </c:cat>
          <c:val>
            <c:numRef>
              <c:f>Hoja1!$C$2</c:f>
              <c:numCache>
                <c:formatCode>0%</c:formatCode>
                <c:ptCount val="1"/>
                <c:pt idx="0">
                  <c:v>0.12</c:v>
                </c:pt>
              </c:numCache>
            </c:numRef>
          </c:val>
          <c:extLst>
            <c:ext xmlns:c16="http://schemas.microsoft.com/office/drawing/2014/chart" uri="{C3380CC4-5D6E-409C-BE32-E72D297353CC}">
              <c16:uniqueId val="{00000001-E67D-4CCF-B3B9-ABC0C520E9DD}"/>
            </c:ext>
          </c:extLst>
        </c:ser>
        <c:dLbls>
          <c:dLblPos val="outEnd"/>
          <c:showLegendKey val="0"/>
          <c:showVal val="1"/>
          <c:showCatName val="0"/>
          <c:showSerName val="0"/>
          <c:showPercent val="0"/>
          <c:showBubbleSize val="0"/>
        </c:dLbls>
        <c:gapWidth val="219"/>
        <c:overlap val="-27"/>
        <c:axId val="548660560"/>
        <c:axId val="548662640"/>
      </c:barChart>
      <c:catAx>
        <c:axId val="548660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R"/>
          </a:p>
        </c:txPr>
        <c:crossAx val="548662640"/>
        <c:crosses val="autoZero"/>
        <c:auto val="1"/>
        <c:lblAlgn val="ctr"/>
        <c:lblOffset val="100"/>
        <c:noMultiLvlLbl val="0"/>
      </c:catAx>
      <c:valAx>
        <c:axId val="548662640"/>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548660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s-CR" b="1">
                <a:solidFill>
                  <a:sysClr val="windowText" lastClr="000000"/>
                </a:solidFill>
              </a:rPr>
              <a:t>Eje curricular</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s-CR"/>
        </a:p>
      </c:txPr>
    </c:title>
    <c:autoTitleDeleted val="0"/>
    <c:plotArea>
      <c:layout/>
      <c:barChart>
        <c:barDir val="col"/>
        <c:grouping val="clustered"/>
        <c:varyColors val="0"/>
        <c:ser>
          <c:idx val="1"/>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EJE!$E$16:$H$16</c:f>
              <c:strCache>
                <c:ptCount val="4"/>
                <c:pt idx="0">
                  <c:v>Competencias genéricas/ Alineamiento</c:v>
                </c:pt>
                <c:pt idx="1">
                  <c:v>Competencias técnicas</c:v>
                </c:pt>
                <c:pt idx="2">
                  <c:v>Ccompetencias especificas</c:v>
                </c:pt>
                <c:pt idx="3">
                  <c:v>Calidad de vida</c:v>
                </c:pt>
              </c:strCache>
            </c:strRef>
          </c:cat>
          <c:val>
            <c:numRef>
              <c:f>EJE!$E$18:$H$18</c:f>
              <c:numCache>
                <c:formatCode>0%</c:formatCode>
                <c:ptCount val="4"/>
                <c:pt idx="0">
                  <c:v>0.11594202898550725</c:v>
                </c:pt>
                <c:pt idx="1">
                  <c:v>0.62318840579710144</c:v>
                </c:pt>
                <c:pt idx="2">
                  <c:v>0.11594202898550725</c:v>
                </c:pt>
                <c:pt idx="3">
                  <c:v>0.14492753623188406</c:v>
                </c:pt>
              </c:numCache>
            </c:numRef>
          </c:val>
          <c:extLst>
            <c:ext xmlns:c16="http://schemas.microsoft.com/office/drawing/2014/chart" uri="{C3380CC4-5D6E-409C-BE32-E72D297353CC}">
              <c16:uniqueId val="{00000000-36C0-426D-883D-ACCDBAD782EC}"/>
            </c:ext>
          </c:extLst>
        </c:ser>
        <c:dLbls>
          <c:dLblPos val="outEnd"/>
          <c:showLegendKey val="0"/>
          <c:showVal val="1"/>
          <c:showCatName val="0"/>
          <c:showSerName val="0"/>
          <c:showPercent val="0"/>
          <c:showBubbleSize val="0"/>
        </c:dLbls>
        <c:gapWidth val="235"/>
        <c:overlap val="-27"/>
        <c:axId val="1272727759"/>
        <c:axId val="1114589151"/>
      </c:barChart>
      <c:catAx>
        <c:axId val="12727277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R"/>
          </a:p>
        </c:txPr>
        <c:crossAx val="1114589151"/>
        <c:crosses val="autoZero"/>
        <c:auto val="1"/>
        <c:lblAlgn val="ctr"/>
        <c:lblOffset val="100"/>
        <c:noMultiLvlLbl val="0"/>
      </c:catAx>
      <c:valAx>
        <c:axId val="111458915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R"/>
          </a:p>
        </c:txPr>
        <c:crossAx val="12727277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47EDCD-68E6-44E4-B839-501C78C21EEB}"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s-CR"/>
        </a:p>
      </dgm:t>
    </dgm:pt>
    <dgm:pt modelId="{36516EC2-4A17-41A5-9E1D-347098593B4C}">
      <dgm:prSet custT="1"/>
      <dgm:spPr/>
      <dgm:t>
        <a:bodyPr/>
        <a:lstStyle/>
        <a:p>
          <a:r>
            <a:rPr lang="es-ES_tradnl" sz="1400" dirty="0"/>
            <a:t>Se capacitaron 4.788 personas de manera presencial, tele presencial y virtual por medio de 112 actividades de formación.</a:t>
          </a:r>
          <a:endParaRPr lang="es-CR" sz="1400" dirty="0"/>
        </a:p>
      </dgm:t>
    </dgm:pt>
    <dgm:pt modelId="{EBD4652E-CF63-48DF-91EB-CA33E8315A9B}" type="parTrans" cxnId="{42938D9B-C0CD-4168-BCB2-5E6DEEF0F5FD}">
      <dgm:prSet/>
      <dgm:spPr/>
      <dgm:t>
        <a:bodyPr/>
        <a:lstStyle/>
        <a:p>
          <a:endParaRPr lang="es-CR" sz="2000"/>
        </a:p>
      </dgm:t>
    </dgm:pt>
    <dgm:pt modelId="{67C434F0-206C-4C8F-854D-8B999E38CE82}" type="sibTrans" cxnId="{42938D9B-C0CD-4168-BCB2-5E6DEEF0F5FD}">
      <dgm:prSet/>
      <dgm:spPr/>
      <dgm:t>
        <a:bodyPr/>
        <a:lstStyle/>
        <a:p>
          <a:endParaRPr lang="es-CR" sz="2000"/>
        </a:p>
      </dgm:t>
    </dgm:pt>
    <dgm:pt modelId="{55684750-A9ED-42AA-81A7-7D774E99FA99}">
      <dgm:prSet custT="1"/>
      <dgm:spPr/>
      <dgm:t>
        <a:bodyPr/>
        <a:lstStyle/>
        <a:p>
          <a:r>
            <a:rPr lang="es-ES_tradnl" sz="1400" dirty="0"/>
            <a:t>Se matricularon 10.225 personas en cursos virtuales de la plataforma </a:t>
          </a:r>
          <a:r>
            <a:rPr lang="es-ES_tradnl" sz="1400" dirty="0" err="1"/>
            <a:t>C@pacítate</a:t>
          </a:r>
          <a:r>
            <a:rPr lang="es-ES_tradnl" sz="1400" dirty="0"/>
            <a:t> para un total de 24.440 cursos aprobados</a:t>
          </a:r>
          <a:endParaRPr lang="es-CR" sz="1400" dirty="0"/>
        </a:p>
      </dgm:t>
    </dgm:pt>
    <dgm:pt modelId="{8BA25A62-7C4D-492F-A742-DD68ECAC2CD2}" type="parTrans" cxnId="{5AD208BE-C8FC-493D-80F8-58C1D62E2F4C}">
      <dgm:prSet/>
      <dgm:spPr/>
      <dgm:t>
        <a:bodyPr/>
        <a:lstStyle/>
        <a:p>
          <a:endParaRPr lang="es-CR" sz="2000"/>
        </a:p>
      </dgm:t>
    </dgm:pt>
    <dgm:pt modelId="{A21DAF52-3D5B-4AF7-AF8D-386CBBCA1164}" type="sibTrans" cxnId="{5AD208BE-C8FC-493D-80F8-58C1D62E2F4C}">
      <dgm:prSet/>
      <dgm:spPr/>
      <dgm:t>
        <a:bodyPr/>
        <a:lstStyle/>
        <a:p>
          <a:endParaRPr lang="es-CR" sz="2000"/>
        </a:p>
      </dgm:t>
    </dgm:pt>
    <dgm:pt modelId="{DB62CECE-A78A-42BA-8584-5A86009E2F5C}">
      <dgm:prSet custT="1"/>
      <dgm:spPr/>
      <dgm:t>
        <a:bodyPr/>
        <a:lstStyle/>
        <a:p>
          <a:r>
            <a:rPr lang="es-ES_tradnl" sz="1400" dirty="0"/>
            <a:t>Se divulgaron 15 procesos para otorgar becas, con un total de 25 personas beneficiarias</a:t>
          </a:r>
          <a:endParaRPr lang="es-CR" sz="1400" dirty="0"/>
        </a:p>
      </dgm:t>
    </dgm:pt>
    <dgm:pt modelId="{22FC4969-3176-40D3-9A81-56DA0838E23C}" type="parTrans" cxnId="{D326CBAD-394D-4505-BA86-AEC2D48AF051}">
      <dgm:prSet/>
      <dgm:spPr/>
      <dgm:t>
        <a:bodyPr/>
        <a:lstStyle/>
        <a:p>
          <a:endParaRPr lang="es-CR" sz="2000"/>
        </a:p>
      </dgm:t>
    </dgm:pt>
    <dgm:pt modelId="{E6076E48-134D-45B4-BAA3-35C82A0E92CD}" type="sibTrans" cxnId="{D326CBAD-394D-4505-BA86-AEC2D48AF051}">
      <dgm:prSet/>
      <dgm:spPr/>
      <dgm:t>
        <a:bodyPr/>
        <a:lstStyle/>
        <a:p>
          <a:endParaRPr lang="es-CR" sz="2000"/>
        </a:p>
      </dgm:t>
    </dgm:pt>
    <dgm:pt modelId="{FC42E963-8831-4847-A920-A4012DA8B1C5}">
      <dgm:prSet custT="1"/>
      <dgm:spPr/>
      <dgm:t>
        <a:bodyPr/>
        <a:lstStyle/>
        <a:p>
          <a:r>
            <a:rPr lang="es-ES_tradnl" sz="1400" dirty="0"/>
            <a:t>Se finalizó con el desarrollo de 13 cursos virtuales y se inició la actualización gráfica o de contenidos de 15 cursos.</a:t>
          </a:r>
          <a:endParaRPr lang="es-CR" sz="1400" dirty="0"/>
        </a:p>
      </dgm:t>
    </dgm:pt>
    <dgm:pt modelId="{31BCCF4E-FB67-4E7D-A057-243044A82F97}" type="parTrans" cxnId="{0D080289-B4C6-478F-A8E9-C6D97BFB1CF8}">
      <dgm:prSet/>
      <dgm:spPr/>
      <dgm:t>
        <a:bodyPr/>
        <a:lstStyle/>
        <a:p>
          <a:endParaRPr lang="es-CR" sz="2000"/>
        </a:p>
      </dgm:t>
    </dgm:pt>
    <dgm:pt modelId="{FF99523A-0FF7-4808-8F1E-290E43CBC8B7}" type="sibTrans" cxnId="{0D080289-B4C6-478F-A8E9-C6D97BFB1CF8}">
      <dgm:prSet/>
      <dgm:spPr/>
      <dgm:t>
        <a:bodyPr/>
        <a:lstStyle/>
        <a:p>
          <a:endParaRPr lang="es-CR" sz="2000"/>
        </a:p>
      </dgm:t>
    </dgm:pt>
    <dgm:pt modelId="{E26FDEDA-62A4-4782-B3D9-AF71C1B77BC0}" type="pres">
      <dgm:prSet presAssocID="{0847EDCD-68E6-44E4-B839-501C78C21EEB}" presName="diagram" presStyleCnt="0">
        <dgm:presLayoutVars>
          <dgm:chPref val="1"/>
          <dgm:dir/>
          <dgm:animOne val="branch"/>
          <dgm:animLvl val="lvl"/>
          <dgm:resizeHandles/>
        </dgm:presLayoutVars>
      </dgm:prSet>
      <dgm:spPr/>
    </dgm:pt>
    <dgm:pt modelId="{D7B03FB1-4BC1-460E-B9DB-387B2080B011}" type="pres">
      <dgm:prSet presAssocID="{36516EC2-4A17-41A5-9E1D-347098593B4C}" presName="root" presStyleCnt="0"/>
      <dgm:spPr/>
    </dgm:pt>
    <dgm:pt modelId="{E15F7650-061C-43A0-A008-A4A89CD1CF50}" type="pres">
      <dgm:prSet presAssocID="{36516EC2-4A17-41A5-9E1D-347098593B4C}" presName="rootComposite" presStyleCnt="0"/>
      <dgm:spPr/>
    </dgm:pt>
    <dgm:pt modelId="{FB279B2C-32C3-4F34-9472-B1EDD9AAF961}" type="pres">
      <dgm:prSet presAssocID="{36516EC2-4A17-41A5-9E1D-347098593B4C}" presName="rootText" presStyleLbl="node1" presStyleIdx="0" presStyleCnt="4" custScaleY="143255"/>
      <dgm:spPr/>
    </dgm:pt>
    <dgm:pt modelId="{8EC99E88-B77A-43D1-A416-CB35D967A9A3}" type="pres">
      <dgm:prSet presAssocID="{36516EC2-4A17-41A5-9E1D-347098593B4C}" presName="rootConnector" presStyleLbl="node1" presStyleIdx="0" presStyleCnt="4"/>
      <dgm:spPr/>
    </dgm:pt>
    <dgm:pt modelId="{9A812C08-7288-47B5-9414-405DCB533F57}" type="pres">
      <dgm:prSet presAssocID="{36516EC2-4A17-41A5-9E1D-347098593B4C}" presName="childShape" presStyleCnt="0"/>
      <dgm:spPr/>
    </dgm:pt>
    <dgm:pt modelId="{E06E27FF-23E4-463D-99CE-7C4BB1BE08C3}" type="pres">
      <dgm:prSet presAssocID="{55684750-A9ED-42AA-81A7-7D774E99FA99}" presName="root" presStyleCnt="0"/>
      <dgm:spPr/>
    </dgm:pt>
    <dgm:pt modelId="{ACD67AA3-0A0E-427D-923F-A74353C6C133}" type="pres">
      <dgm:prSet presAssocID="{55684750-A9ED-42AA-81A7-7D774E99FA99}" presName="rootComposite" presStyleCnt="0"/>
      <dgm:spPr/>
    </dgm:pt>
    <dgm:pt modelId="{EC046CBD-2809-4F3A-B1D0-E21FC52A584D}" type="pres">
      <dgm:prSet presAssocID="{55684750-A9ED-42AA-81A7-7D774E99FA99}" presName="rootText" presStyleLbl="node1" presStyleIdx="1" presStyleCnt="4" custScaleY="139997"/>
      <dgm:spPr/>
    </dgm:pt>
    <dgm:pt modelId="{0945B89B-E3B9-45C9-8E28-6EFEDE33ABA0}" type="pres">
      <dgm:prSet presAssocID="{55684750-A9ED-42AA-81A7-7D774E99FA99}" presName="rootConnector" presStyleLbl="node1" presStyleIdx="1" presStyleCnt="4"/>
      <dgm:spPr/>
    </dgm:pt>
    <dgm:pt modelId="{8E2EA50D-831C-456E-97A9-A4195CEEBDEB}" type="pres">
      <dgm:prSet presAssocID="{55684750-A9ED-42AA-81A7-7D774E99FA99}" presName="childShape" presStyleCnt="0"/>
      <dgm:spPr/>
    </dgm:pt>
    <dgm:pt modelId="{68894781-FD35-49D6-A456-6AC48E246894}" type="pres">
      <dgm:prSet presAssocID="{DB62CECE-A78A-42BA-8584-5A86009E2F5C}" presName="root" presStyleCnt="0"/>
      <dgm:spPr/>
    </dgm:pt>
    <dgm:pt modelId="{6FC92431-3811-46A5-BD00-F5C386C460CA}" type="pres">
      <dgm:prSet presAssocID="{DB62CECE-A78A-42BA-8584-5A86009E2F5C}" presName="rootComposite" presStyleCnt="0"/>
      <dgm:spPr/>
    </dgm:pt>
    <dgm:pt modelId="{16469B80-6DD8-4229-9761-CAA06C0C0361}" type="pres">
      <dgm:prSet presAssocID="{DB62CECE-A78A-42BA-8584-5A86009E2F5C}" presName="rootText" presStyleLbl="node1" presStyleIdx="2" presStyleCnt="4" custScaleY="128769"/>
      <dgm:spPr/>
    </dgm:pt>
    <dgm:pt modelId="{A2727F80-A8F5-480F-B0F0-E35EA0F9DD3A}" type="pres">
      <dgm:prSet presAssocID="{DB62CECE-A78A-42BA-8584-5A86009E2F5C}" presName="rootConnector" presStyleLbl="node1" presStyleIdx="2" presStyleCnt="4"/>
      <dgm:spPr/>
    </dgm:pt>
    <dgm:pt modelId="{21F9B80A-B5E7-4AA9-999C-5632E3A64B1B}" type="pres">
      <dgm:prSet presAssocID="{DB62CECE-A78A-42BA-8584-5A86009E2F5C}" presName="childShape" presStyleCnt="0"/>
      <dgm:spPr/>
    </dgm:pt>
    <dgm:pt modelId="{BFC818DB-705F-4901-B656-7A462DD81E41}" type="pres">
      <dgm:prSet presAssocID="{FC42E963-8831-4847-A920-A4012DA8B1C5}" presName="root" presStyleCnt="0"/>
      <dgm:spPr/>
    </dgm:pt>
    <dgm:pt modelId="{3F54C23D-1831-4D28-B2BD-A1E8D246D408}" type="pres">
      <dgm:prSet presAssocID="{FC42E963-8831-4847-A920-A4012DA8B1C5}" presName="rootComposite" presStyleCnt="0"/>
      <dgm:spPr/>
    </dgm:pt>
    <dgm:pt modelId="{711A361E-EB08-47B5-B063-1C1EE6BB9CD1}" type="pres">
      <dgm:prSet presAssocID="{FC42E963-8831-4847-A920-A4012DA8B1C5}" presName="rootText" presStyleLbl="node1" presStyleIdx="3" presStyleCnt="4" custScaleY="131977"/>
      <dgm:spPr/>
    </dgm:pt>
    <dgm:pt modelId="{F719379B-C9CB-4E2B-AC2A-B4B1ED995EB4}" type="pres">
      <dgm:prSet presAssocID="{FC42E963-8831-4847-A920-A4012DA8B1C5}" presName="rootConnector" presStyleLbl="node1" presStyleIdx="3" presStyleCnt="4"/>
      <dgm:spPr/>
    </dgm:pt>
    <dgm:pt modelId="{A9C38791-44DB-466E-B452-4DC43AFE9C59}" type="pres">
      <dgm:prSet presAssocID="{FC42E963-8831-4847-A920-A4012DA8B1C5}" presName="childShape" presStyleCnt="0"/>
      <dgm:spPr/>
    </dgm:pt>
  </dgm:ptLst>
  <dgm:cxnLst>
    <dgm:cxn modelId="{BD0C8816-D2A7-4A34-9EFD-4C98EE845CC7}" type="presOf" srcId="{36516EC2-4A17-41A5-9E1D-347098593B4C}" destId="{8EC99E88-B77A-43D1-A416-CB35D967A9A3}" srcOrd="1" destOrd="0" presId="urn:microsoft.com/office/officeart/2005/8/layout/hierarchy3"/>
    <dgm:cxn modelId="{317F481C-D629-4C14-B912-F8B55FE60AE2}" type="presOf" srcId="{DB62CECE-A78A-42BA-8584-5A86009E2F5C}" destId="{16469B80-6DD8-4229-9761-CAA06C0C0361}" srcOrd="0" destOrd="0" presId="urn:microsoft.com/office/officeart/2005/8/layout/hierarchy3"/>
    <dgm:cxn modelId="{09A55D21-0BFD-4F0E-A17E-1E02EA31AAB9}" type="presOf" srcId="{DB62CECE-A78A-42BA-8584-5A86009E2F5C}" destId="{A2727F80-A8F5-480F-B0F0-E35EA0F9DD3A}" srcOrd="1" destOrd="0" presId="urn:microsoft.com/office/officeart/2005/8/layout/hierarchy3"/>
    <dgm:cxn modelId="{970C7137-DD71-4208-8B4C-59C5CFD3DB7A}" type="presOf" srcId="{FC42E963-8831-4847-A920-A4012DA8B1C5}" destId="{F719379B-C9CB-4E2B-AC2A-B4B1ED995EB4}" srcOrd="1" destOrd="0" presId="urn:microsoft.com/office/officeart/2005/8/layout/hierarchy3"/>
    <dgm:cxn modelId="{84022E43-059D-40E3-9120-E567AB704365}" type="presOf" srcId="{0847EDCD-68E6-44E4-B839-501C78C21EEB}" destId="{E26FDEDA-62A4-4782-B3D9-AF71C1B77BC0}" srcOrd="0" destOrd="0" presId="urn:microsoft.com/office/officeart/2005/8/layout/hierarchy3"/>
    <dgm:cxn modelId="{E7A99446-BA99-48A0-96C4-B5C25F89B240}" type="presOf" srcId="{55684750-A9ED-42AA-81A7-7D774E99FA99}" destId="{0945B89B-E3B9-45C9-8E28-6EFEDE33ABA0}" srcOrd="1" destOrd="0" presId="urn:microsoft.com/office/officeart/2005/8/layout/hierarchy3"/>
    <dgm:cxn modelId="{0D080289-B4C6-478F-A8E9-C6D97BFB1CF8}" srcId="{0847EDCD-68E6-44E4-B839-501C78C21EEB}" destId="{FC42E963-8831-4847-A920-A4012DA8B1C5}" srcOrd="3" destOrd="0" parTransId="{31BCCF4E-FB67-4E7D-A057-243044A82F97}" sibTransId="{FF99523A-0FF7-4808-8F1E-290E43CBC8B7}"/>
    <dgm:cxn modelId="{C956C496-AFF9-44D8-BFF4-1F661EE43ABF}" type="presOf" srcId="{55684750-A9ED-42AA-81A7-7D774E99FA99}" destId="{EC046CBD-2809-4F3A-B1D0-E21FC52A584D}" srcOrd="0" destOrd="0" presId="urn:microsoft.com/office/officeart/2005/8/layout/hierarchy3"/>
    <dgm:cxn modelId="{42938D9B-C0CD-4168-BCB2-5E6DEEF0F5FD}" srcId="{0847EDCD-68E6-44E4-B839-501C78C21EEB}" destId="{36516EC2-4A17-41A5-9E1D-347098593B4C}" srcOrd="0" destOrd="0" parTransId="{EBD4652E-CF63-48DF-91EB-CA33E8315A9B}" sibTransId="{67C434F0-206C-4C8F-854D-8B999E38CE82}"/>
    <dgm:cxn modelId="{D326CBAD-394D-4505-BA86-AEC2D48AF051}" srcId="{0847EDCD-68E6-44E4-B839-501C78C21EEB}" destId="{DB62CECE-A78A-42BA-8584-5A86009E2F5C}" srcOrd="2" destOrd="0" parTransId="{22FC4969-3176-40D3-9A81-56DA0838E23C}" sibTransId="{E6076E48-134D-45B4-BAA3-35C82A0E92CD}"/>
    <dgm:cxn modelId="{5AD208BE-C8FC-493D-80F8-58C1D62E2F4C}" srcId="{0847EDCD-68E6-44E4-B839-501C78C21EEB}" destId="{55684750-A9ED-42AA-81A7-7D774E99FA99}" srcOrd="1" destOrd="0" parTransId="{8BA25A62-7C4D-492F-A742-DD68ECAC2CD2}" sibTransId="{A21DAF52-3D5B-4AF7-AF8D-386CBBCA1164}"/>
    <dgm:cxn modelId="{470914DD-9349-4E8B-AE32-5201C6DD934B}" type="presOf" srcId="{36516EC2-4A17-41A5-9E1D-347098593B4C}" destId="{FB279B2C-32C3-4F34-9472-B1EDD9AAF961}" srcOrd="0" destOrd="0" presId="urn:microsoft.com/office/officeart/2005/8/layout/hierarchy3"/>
    <dgm:cxn modelId="{A9DE1CF0-265D-45D2-A9CB-07AC9A49731C}" type="presOf" srcId="{FC42E963-8831-4847-A920-A4012DA8B1C5}" destId="{711A361E-EB08-47B5-B063-1C1EE6BB9CD1}" srcOrd="0" destOrd="0" presId="urn:microsoft.com/office/officeart/2005/8/layout/hierarchy3"/>
    <dgm:cxn modelId="{385BBAC0-AF48-4B99-BE7E-AE3F1AE7EF1D}" type="presParOf" srcId="{E26FDEDA-62A4-4782-B3D9-AF71C1B77BC0}" destId="{D7B03FB1-4BC1-460E-B9DB-387B2080B011}" srcOrd="0" destOrd="0" presId="urn:microsoft.com/office/officeart/2005/8/layout/hierarchy3"/>
    <dgm:cxn modelId="{A8876764-ACEE-47AE-9A39-5D9B9EBA22CC}" type="presParOf" srcId="{D7B03FB1-4BC1-460E-B9DB-387B2080B011}" destId="{E15F7650-061C-43A0-A008-A4A89CD1CF50}" srcOrd="0" destOrd="0" presId="urn:microsoft.com/office/officeart/2005/8/layout/hierarchy3"/>
    <dgm:cxn modelId="{B39A5DCC-09A8-419F-8515-61865ECB414D}" type="presParOf" srcId="{E15F7650-061C-43A0-A008-A4A89CD1CF50}" destId="{FB279B2C-32C3-4F34-9472-B1EDD9AAF961}" srcOrd="0" destOrd="0" presId="urn:microsoft.com/office/officeart/2005/8/layout/hierarchy3"/>
    <dgm:cxn modelId="{9E1DEC4A-9497-46EF-93EE-55A396B76204}" type="presParOf" srcId="{E15F7650-061C-43A0-A008-A4A89CD1CF50}" destId="{8EC99E88-B77A-43D1-A416-CB35D967A9A3}" srcOrd="1" destOrd="0" presId="urn:microsoft.com/office/officeart/2005/8/layout/hierarchy3"/>
    <dgm:cxn modelId="{8F4F8696-2FAE-479D-AD55-E85D3F909AF8}" type="presParOf" srcId="{D7B03FB1-4BC1-460E-B9DB-387B2080B011}" destId="{9A812C08-7288-47B5-9414-405DCB533F57}" srcOrd="1" destOrd="0" presId="urn:microsoft.com/office/officeart/2005/8/layout/hierarchy3"/>
    <dgm:cxn modelId="{3FC502D3-3F35-4723-BFE0-9A7A32B85B6F}" type="presParOf" srcId="{E26FDEDA-62A4-4782-B3D9-AF71C1B77BC0}" destId="{E06E27FF-23E4-463D-99CE-7C4BB1BE08C3}" srcOrd="1" destOrd="0" presId="urn:microsoft.com/office/officeart/2005/8/layout/hierarchy3"/>
    <dgm:cxn modelId="{B76FE952-9E60-4C24-8C31-32052DD0B3D1}" type="presParOf" srcId="{E06E27FF-23E4-463D-99CE-7C4BB1BE08C3}" destId="{ACD67AA3-0A0E-427D-923F-A74353C6C133}" srcOrd="0" destOrd="0" presId="urn:microsoft.com/office/officeart/2005/8/layout/hierarchy3"/>
    <dgm:cxn modelId="{D6D513C5-7657-413B-9D8A-B2519E51B38A}" type="presParOf" srcId="{ACD67AA3-0A0E-427D-923F-A74353C6C133}" destId="{EC046CBD-2809-4F3A-B1D0-E21FC52A584D}" srcOrd="0" destOrd="0" presId="urn:microsoft.com/office/officeart/2005/8/layout/hierarchy3"/>
    <dgm:cxn modelId="{494B9E79-84DC-4013-AA8F-374D329093D2}" type="presParOf" srcId="{ACD67AA3-0A0E-427D-923F-A74353C6C133}" destId="{0945B89B-E3B9-45C9-8E28-6EFEDE33ABA0}" srcOrd="1" destOrd="0" presId="urn:microsoft.com/office/officeart/2005/8/layout/hierarchy3"/>
    <dgm:cxn modelId="{0464371B-FCED-4E78-A9B9-AF4349396BA8}" type="presParOf" srcId="{E06E27FF-23E4-463D-99CE-7C4BB1BE08C3}" destId="{8E2EA50D-831C-456E-97A9-A4195CEEBDEB}" srcOrd="1" destOrd="0" presId="urn:microsoft.com/office/officeart/2005/8/layout/hierarchy3"/>
    <dgm:cxn modelId="{92991A7C-436C-488F-BD76-395C851A3E1F}" type="presParOf" srcId="{E26FDEDA-62A4-4782-B3D9-AF71C1B77BC0}" destId="{68894781-FD35-49D6-A456-6AC48E246894}" srcOrd="2" destOrd="0" presId="urn:microsoft.com/office/officeart/2005/8/layout/hierarchy3"/>
    <dgm:cxn modelId="{9E81DEDB-1B68-4274-9628-D243CFF18E8A}" type="presParOf" srcId="{68894781-FD35-49D6-A456-6AC48E246894}" destId="{6FC92431-3811-46A5-BD00-F5C386C460CA}" srcOrd="0" destOrd="0" presId="urn:microsoft.com/office/officeart/2005/8/layout/hierarchy3"/>
    <dgm:cxn modelId="{7A96E875-3E3D-4A1E-A764-B49477CE6A07}" type="presParOf" srcId="{6FC92431-3811-46A5-BD00-F5C386C460CA}" destId="{16469B80-6DD8-4229-9761-CAA06C0C0361}" srcOrd="0" destOrd="0" presId="urn:microsoft.com/office/officeart/2005/8/layout/hierarchy3"/>
    <dgm:cxn modelId="{0DF71BCB-0209-44DC-B596-CFC05B962C30}" type="presParOf" srcId="{6FC92431-3811-46A5-BD00-F5C386C460CA}" destId="{A2727F80-A8F5-480F-B0F0-E35EA0F9DD3A}" srcOrd="1" destOrd="0" presId="urn:microsoft.com/office/officeart/2005/8/layout/hierarchy3"/>
    <dgm:cxn modelId="{A51C968D-37DA-4C44-9972-70F8D84C9DF5}" type="presParOf" srcId="{68894781-FD35-49D6-A456-6AC48E246894}" destId="{21F9B80A-B5E7-4AA9-999C-5632E3A64B1B}" srcOrd="1" destOrd="0" presId="urn:microsoft.com/office/officeart/2005/8/layout/hierarchy3"/>
    <dgm:cxn modelId="{5FB8F995-33AB-476C-8884-C82A59C98BFD}" type="presParOf" srcId="{E26FDEDA-62A4-4782-B3D9-AF71C1B77BC0}" destId="{BFC818DB-705F-4901-B656-7A462DD81E41}" srcOrd="3" destOrd="0" presId="urn:microsoft.com/office/officeart/2005/8/layout/hierarchy3"/>
    <dgm:cxn modelId="{8D615867-2065-46C9-81C8-E716E24F0273}" type="presParOf" srcId="{BFC818DB-705F-4901-B656-7A462DD81E41}" destId="{3F54C23D-1831-4D28-B2BD-A1E8D246D408}" srcOrd="0" destOrd="0" presId="urn:microsoft.com/office/officeart/2005/8/layout/hierarchy3"/>
    <dgm:cxn modelId="{FD53589B-7EEB-4C8F-9E3A-649B90134D3D}" type="presParOf" srcId="{3F54C23D-1831-4D28-B2BD-A1E8D246D408}" destId="{711A361E-EB08-47B5-B063-1C1EE6BB9CD1}" srcOrd="0" destOrd="0" presId="urn:microsoft.com/office/officeart/2005/8/layout/hierarchy3"/>
    <dgm:cxn modelId="{30AF8F9F-1C89-4FF3-95B0-D5FC117D0C99}" type="presParOf" srcId="{3F54C23D-1831-4D28-B2BD-A1E8D246D408}" destId="{F719379B-C9CB-4E2B-AC2A-B4B1ED995EB4}" srcOrd="1" destOrd="0" presId="urn:microsoft.com/office/officeart/2005/8/layout/hierarchy3"/>
    <dgm:cxn modelId="{620C65E8-A726-493B-B0A0-328543B32E60}" type="presParOf" srcId="{BFC818DB-705F-4901-B656-7A462DD81E41}" destId="{A9C38791-44DB-466E-B452-4DC43AFE9C59}"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A50C56-94A5-4DE2-84A0-7B5A4800A359}"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s-CR"/>
        </a:p>
      </dgm:t>
    </dgm:pt>
    <dgm:pt modelId="{0418D612-BAD4-4CEC-A496-109953946691}">
      <dgm:prSet custT="1"/>
      <dgm:spPr/>
      <dgm:t>
        <a:bodyPr/>
        <a:lstStyle/>
        <a:p>
          <a:r>
            <a:rPr lang="es-ES" sz="2400" b="1" dirty="0"/>
            <a:t>05 becas: </a:t>
          </a:r>
        </a:p>
        <a:p>
          <a:r>
            <a:rPr lang="es-ES" sz="1800" dirty="0"/>
            <a:t>04 nacionales y 01 internacional</a:t>
          </a:r>
          <a:endParaRPr lang="es-CR" sz="1400" dirty="0"/>
        </a:p>
      </dgm:t>
    </dgm:pt>
    <dgm:pt modelId="{3AF1B082-47CF-49F1-9D7D-467A03DA27CF}" type="parTrans" cxnId="{457CF452-9D83-4CD8-9EC2-B80AAED723AF}">
      <dgm:prSet/>
      <dgm:spPr/>
      <dgm:t>
        <a:bodyPr/>
        <a:lstStyle/>
        <a:p>
          <a:endParaRPr lang="es-CR"/>
        </a:p>
      </dgm:t>
    </dgm:pt>
    <dgm:pt modelId="{40BC53E9-B3A4-4A76-9297-3D8E57FC6922}" type="sibTrans" cxnId="{457CF452-9D83-4CD8-9EC2-B80AAED723AF}">
      <dgm:prSet/>
      <dgm:spPr/>
      <dgm:t>
        <a:bodyPr/>
        <a:lstStyle/>
        <a:p>
          <a:endParaRPr lang="es-CR"/>
        </a:p>
      </dgm:t>
    </dgm:pt>
    <dgm:pt modelId="{43D3C0F3-442B-403F-80FE-F82C0B217241}">
      <dgm:prSet custT="1"/>
      <dgm:spPr/>
      <dgm:t>
        <a:bodyPr/>
        <a:lstStyle/>
        <a:p>
          <a:r>
            <a:rPr lang="es-ES" sz="2000" b="1" dirty="0"/>
            <a:t>10 capacitaciones:</a:t>
          </a:r>
        </a:p>
        <a:p>
          <a:r>
            <a:rPr lang="es-ES" sz="1800" dirty="0"/>
            <a:t>01 nacional y 09 internacionales</a:t>
          </a:r>
          <a:endParaRPr lang="es-CR" sz="1400" dirty="0"/>
        </a:p>
      </dgm:t>
    </dgm:pt>
    <dgm:pt modelId="{AD2D1473-8251-49A4-BEBC-82C29EFDDEC6}" type="parTrans" cxnId="{A3A4AE6C-F38A-4595-8342-B92287EE4076}">
      <dgm:prSet/>
      <dgm:spPr/>
      <dgm:t>
        <a:bodyPr/>
        <a:lstStyle/>
        <a:p>
          <a:endParaRPr lang="es-CR"/>
        </a:p>
      </dgm:t>
    </dgm:pt>
    <dgm:pt modelId="{8D912F28-AB8E-4EA1-BF4B-C8F219C7E121}" type="sibTrans" cxnId="{A3A4AE6C-F38A-4595-8342-B92287EE4076}">
      <dgm:prSet/>
      <dgm:spPr/>
      <dgm:t>
        <a:bodyPr/>
        <a:lstStyle/>
        <a:p>
          <a:endParaRPr lang="es-CR"/>
        </a:p>
      </dgm:t>
    </dgm:pt>
    <dgm:pt modelId="{40DDB302-58BD-4F2A-A6F1-D4BB6D7E4B51}" type="pres">
      <dgm:prSet presAssocID="{ACA50C56-94A5-4DE2-84A0-7B5A4800A359}" presName="diagram" presStyleCnt="0">
        <dgm:presLayoutVars>
          <dgm:chPref val="1"/>
          <dgm:dir/>
          <dgm:animOne val="branch"/>
          <dgm:animLvl val="lvl"/>
          <dgm:resizeHandles/>
        </dgm:presLayoutVars>
      </dgm:prSet>
      <dgm:spPr/>
    </dgm:pt>
    <dgm:pt modelId="{DEB1366B-359A-4A7C-99A3-96A0FFBFDB5F}" type="pres">
      <dgm:prSet presAssocID="{0418D612-BAD4-4CEC-A496-109953946691}" presName="root" presStyleCnt="0"/>
      <dgm:spPr/>
    </dgm:pt>
    <dgm:pt modelId="{ED58E501-7235-48D3-90C5-4C12EDA03BAD}" type="pres">
      <dgm:prSet presAssocID="{0418D612-BAD4-4CEC-A496-109953946691}" presName="rootComposite" presStyleCnt="0"/>
      <dgm:spPr/>
    </dgm:pt>
    <dgm:pt modelId="{AF4379F4-A45D-4782-BB0F-6DBED01ED4C3}" type="pres">
      <dgm:prSet presAssocID="{0418D612-BAD4-4CEC-A496-109953946691}" presName="rootText" presStyleLbl="node1" presStyleIdx="0" presStyleCnt="2"/>
      <dgm:spPr/>
    </dgm:pt>
    <dgm:pt modelId="{18A5C318-5830-4A11-A92C-547DE326D836}" type="pres">
      <dgm:prSet presAssocID="{0418D612-BAD4-4CEC-A496-109953946691}" presName="rootConnector" presStyleLbl="node1" presStyleIdx="0" presStyleCnt="2"/>
      <dgm:spPr/>
    </dgm:pt>
    <dgm:pt modelId="{30474B75-F654-4F43-B566-345C441A6FE1}" type="pres">
      <dgm:prSet presAssocID="{0418D612-BAD4-4CEC-A496-109953946691}" presName="childShape" presStyleCnt="0"/>
      <dgm:spPr/>
    </dgm:pt>
    <dgm:pt modelId="{26B63D58-BEDA-4491-BA2A-554E208E48F8}" type="pres">
      <dgm:prSet presAssocID="{43D3C0F3-442B-403F-80FE-F82C0B217241}" presName="root" presStyleCnt="0"/>
      <dgm:spPr/>
    </dgm:pt>
    <dgm:pt modelId="{1E134DE5-E3EE-4534-A58D-F09D9DECC8D0}" type="pres">
      <dgm:prSet presAssocID="{43D3C0F3-442B-403F-80FE-F82C0B217241}" presName="rootComposite" presStyleCnt="0"/>
      <dgm:spPr/>
    </dgm:pt>
    <dgm:pt modelId="{3336BB3D-0D4D-4867-9B8A-FF52C2746A54}" type="pres">
      <dgm:prSet presAssocID="{43D3C0F3-442B-403F-80FE-F82C0B217241}" presName="rootText" presStyleLbl="node1" presStyleIdx="1" presStyleCnt="2" custScaleX="139916"/>
      <dgm:spPr/>
    </dgm:pt>
    <dgm:pt modelId="{2225A587-2E85-4851-9FB6-201ABF1BF873}" type="pres">
      <dgm:prSet presAssocID="{43D3C0F3-442B-403F-80FE-F82C0B217241}" presName="rootConnector" presStyleLbl="node1" presStyleIdx="1" presStyleCnt="2"/>
      <dgm:spPr/>
    </dgm:pt>
    <dgm:pt modelId="{E1F8A64F-38EC-4E17-AFA9-DD0BD1365A65}" type="pres">
      <dgm:prSet presAssocID="{43D3C0F3-442B-403F-80FE-F82C0B217241}" presName="childShape" presStyleCnt="0"/>
      <dgm:spPr/>
    </dgm:pt>
  </dgm:ptLst>
  <dgm:cxnLst>
    <dgm:cxn modelId="{5B29D140-9F02-43B6-BD52-AFF6885A2C9D}" type="presOf" srcId="{43D3C0F3-442B-403F-80FE-F82C0B217241}" destId="{2225A587-2E85-4851-9FB6-201ABF1BF873}" srcOrd="1" destOrd="0" presId="urn:microsoft.com/office/officeart/2005/8/layout/hierarchy3"/>
    <dgm:cxn modelId="{889B5745-5F5F-450D-B92D-C18CC623455A}" type="presOf" srcId="{0418D612-BAD4-4CEC-A496-109953946691}" destId="{AF4379F4-A45D-4782-BB0F-6DBED01ED4C3}" srcOrd="0" destOrd="0" presId="urn:microsoft.com/office/officeart/2005/8/layout/hierarchy3"/>
    <dgm:cxn modelId="{0D98D749-283C-4FB0-A865-7AE6631B62D5}" type="presOf" srcId="{0418D612-BAD4-4CEC-A496-109953946691}" destId="{18A5C318-5830-4A11-A92C-547DE326D836}" srcOrd="1" destOrd="0" presId="urn:microsoft.com/office/officeart/2005/8/layout/hierarchy3"/>
    <dgm:cxn modelId="{A3A4AE6C-F38A-4595-8342-B92287EE4076}" srcId="{ACA50C56-94A5-4DE2-84A0-7B5A4800A359}" destId="{43D3C0F3-442B-403F-80FE-F82C0B217241}" srcOrd="1" destOrd="0" parTransId="{AD2D1473-8251-49A4-BEBC-82C29EFDDEC6}" sibTransId="{8D912F28-AB8E-4EA1-BF4B-C8F219C7E121}"/>
    <dgm:cxn modelId="{457CF452-9D83-4CD8-9EC2-B80AAED723AF}" srcId="{ACA50C56-94A5-4DE2-84A0-7B5A4800A359}" destId="{0418D612-BAD4-4CEC-A496-109953946691}" srcOrd="0" destOrd="0" parTransId="{3AF1B082-47CF-49F1-9D7D-467A03DA27CF}" sibTransId="{40BC53E9-B3A4-4A76-9297-3D8E57FC6922}"/>
    <dgm:cxn modelId="{2BFDF5B4-EABC-4807-9D3B-B67453CBCF51}" type="presOf" srcId="{ACA50C56-94A5-4DE2-84A0-7B5A4800A359}" destId="{40DDB302-58BD-4F2A-A6F1-D4BB6D7E4B51}" srcOrd="0" destOrd="0" presId="urn:microsoft.com/office/officeart/2005/8/layout/hierarchy3"/>
    <dgm:cxn modelId="{02C917FE-6C47-4368-8AA6-CAB766A544D3}" type="presOf" srcId="{43D3C0F3-442B-403F-80FE-F82C0B217241}" destId="{3336BB3D-0D4D-4867-9B8A-FF52C2746A54}" srcOrd="0" destOrd="0" presId="urn:microsoft.com/office/officeart/2005/8/layout/hierarchy3"/>
    <dgm:cxn modelId="{E36C5AF9-2362-4F0E-BC68-4AC90E45C8BA}" type="presParOf" srcId="{40DDB302-58BD-4F2A-A6F1-D4BB6D7E4B51}" destId="{DEB1366B-359A-4A7C-99A3-96A0FFBFDB5F}" srcOrd="0" destOrd="0" presId="urn:microsoft.com/office/officeart/2005/8/layout/hierarchy3"/>
    <dgm:cxn modelId="{262E0FE6-FC61-47FF-A41F-F98DB1C4296C}" type="presParOf" srcId="{DEB1366B-359A-4A7C-99A3-96A0FFBFDB5F}" destId="{ED58E501-7235-48D3-90C5-4C12EDA03BAD}" srcOrd="0" destOrd="0" presId="urn:microsoft.com/office/officeart/2005/8/layout/hierarchy3"/>
    <dgm:cxn modelId="{98BE5CE9-F04A-41E6-94A4-A480AAFCD3FF}" type="presParOf" srcId="{ED58E501-7235-48D3-90C5-4C12EDA03BAD}" destId="{AF4379F4-A45D-4782-BB0F-6DBED01ED4C3}" srcOrd="0" destOrd="0" presId="urn:microsoft.com/office/officeart/2005/8/layout/hierarchy3"/>
    <dgm:cxn modelId="{E4C0A314-6C91-46CC-BBEE-B3961A207EA6}" type="presParOf" srcId="{ED58E501-7235-48D3-90C5-4C12EDA03BAD}" destId="{18A5C318-5830-4A11-A92C-547DE326D836}" srcOrd="1" destOrd="0" presId="urn:microsoft.com/office/officeart/2005/8/layout/hierarchy3"/>
    <dgm:cxn modelId="{E3A7E52D-D201-44EC-97A1-F5DC2721F7B0}" type="presParOf" srcId="{DEB1366B-359A-4A7C-99A3-96A0FFBFDB5F}" destId="{30474B75-F654-4F43-B566-345C441A6FE1}" srcOrd="1" destOrd="0" presId="urn:microsoft.com/office/officeart/2005/8/layout/hierarchy3"/>
    <dgm:cxn modelId="{D0153606-6359-4A42-977B-88AA83458D91}" type="presParOf" srcId="{40DDB302-58BD-4F2A-A6F1-D4BB6D7E4B51}" destId="{26B63D58-BEDA-4491-BA2A-554E208E48F8}" srcOrd="1" destOrd="0" presId="urn:microsoft.com/office/officeart/2005/8/layout/hierarchy3"/>
    <dgm:cxn modelId="{961A1762-E671-4415-A9DD-020770115C53}" type="presParOf" srcId="{26B63D58-BEDA-4491-BA2A-554E208E48F8}" destId="{1E134DE5-E3EE-4534-A58D-F09D9DECC8D0}" srcOrd="0" destOrd="0" presId="urn:microsoft.com/office/officeart/2005/8/layout/hierarchy3"/>
    <dgm:cxn modelId="{E367465E-A6AE-4BA5-8F80-097E434E23DA}" type="presParOf" srcId="{1E134DE5-E3EE-4534-A58D-F09D9DECC8D0}" destId="{3336BB3D-0D4D-4867-9B8A-FF52C2746A54}" srcOrd="0" destOrd="0" presId="urn:microsoft.com/office/officeart/2005/8/layout/hierarchy3"/>
    <dgm:cxn modelId="{4FA6F7DC-DD91-4BA9-BEB3-5314C3B69758}" type="presParOf" srcId="{1E134DE5-E3EE-4534-A58D-F09D9DECC8D0}" destId="{2225A587-2E85-4851-9FB6-201ABF1BF873}" srcOrd="1" destOrd="0" presId="urn:microsoft.com/office/officeart/2005/8/layout/hierarchy3"/>
    <dgm:cxn modelId="{E721344D-5C78-42ED-9E69-503A5F2D959D}" type="presParOf" srcId="{26B63D58-BEDA-4491-BA2A-554E208E48F8}" destId="{E1F8A64F-38EC-4E17-AFA9-DD0BD1365A65}"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27F38E-46FB-4BE9-A9E4-0CF6132C388C}" type="doc">
      <dgm:prSet loTypeId="urn:microsoft.com/office/officeart/2005/8/layout/bList2" loCatId="list" qsTypeId="urn:microsoft.com/office/officeart/2005/8/quickstyle/simple1" qsCatId="simple" csTypeId="urn:microsoft.com/office/officeart/2005/8/colors/colorful5" csCatId="colorful" phldr="1"/>
      <dgm:spPr/>
      <dgm:t>
        <a:bodyPr/>
        <a:lstStyle/>
        <a:p>
          <a:endParaRPr lang="es-CR"/>
        </a:p>
      </dgm:t>
    </dgm:pt>
    <dgm:pt modelId="{8E7B552C-E476-4039-92E6-D7E73C74DD5F}">
      <dgm:prSet/>
      <dgm:spPr/>
      <dgm:t>
        <a:bodyPr/>
        <a:lstStyle/>
        <a:p>
          <a:r>
            <a:rPr lang="es-ES" b="1" dirty="0"/>
            <a:t>Organizado por: </a:t>
          </a:r>
          <a:r>
            <a:rPr lang="es-ES" dirty="0"/>
            <a:t>Embajada de China</a:t>
          </a:r>
          <a:endParaRPr lang="es-CR" dirty="0"/>
        </a:p>
      </dgm:t>
    </dgm:pt>
    <dgm:pt modelId="{EE7E2B73-3498-461A-91FB-865E6201B832}" type="parTrans" cxnId="{49F791F7-24F8-4B11-8211-E2C6B48F9FD7}">
      <dgm:prSet/>
      <dgm:spPr/>
      <dgm:t>
        <a:bodyPr/>
        <a:lstStyle/>
        <a:p>
          <a:endParaRPr lang="es-CR"/>
        </a:p>
      </dgm:t>
    </dgm:pt>
    <dgm:pt modelId="{68A592A4-1926-4AE5-AFAD-3252DD135B8C}" type="sibTrans" cxnId="{49F791F7-24F8-4B11-8211-E2C6B48F9FD7}">
      <dgm:prSet/>
      <dgm:spPr/>
      <dgm:t>
        <a:bodyPr/>
        <a:lstStyle/>
        <a:p>
          <a:endParaRPr lang="es-CR"/>
        </a:p>
      </dgm:t>
    </dgm:pt>
    <dgm:pt modelId="{B9AA2BEC-E697-4187-AE9C-A60657BB4250}">
      <dgm:prSet/>
      <dgm:spPr/>
      <dgm:t>
        <a:bodyPr/>
        <a:lstStyle/>
        <a:p>
          <a:r>
            <a:rPr lang="es-ES" b="1" dirty="0"/>
            <a:t>Organizado por: </a:t>
          </a:r>
          <a:r>
            <a:rPr lang="es-ES" dirty="0"/>
            <a:t>Embajada de China</a:t>
          </a:r>
          <a:endParaRPr lang="es-CR" dirty="0"/>
        </a:p>
      </dgm:t>
    </dgm:pt>
    <dgm:pt modelId="{51D1165F-424E-479F-AAD3-6785DECDB9FC}" type="parTrans" cxnId="{1D857A22-AF83-45D7-9246-10CC8926DA94}">
      <dgm:prSet/>
      <dgm:spPr/>
      <dgm:t>
        <a:bodyPr/>
        <a:lstStyle/>
        <a:p>
          <a:endParaRPr lang="es-CR"/>
        </a:p>
      </dgm:t>
    </dgm:pt>
    <dgm:pt modelId="{044AE876-6340-4551-98AF-D18B2AA26E29}" type="sibTrans" cxnId="{1D857A22-AF83-45D7-9246-10CC8926DA94}">
      <dgm:prSet/>
      <dgm:spPr/>
      <dgm:t>
        <a:bodyPr/>
        <a:lstStyle/>
        <a:p>
          <a:endParaRPr lang="es-CR"/>
        </a:p>
      </dgm:t>
    </dgm:pt>
    <dgm:pt modelId="{65B3F824-89ED-47B0-822D-B792E69B3035}">
      <dgm:prSet/>
      <dgm:spPr/>
      <dgm:t>
        <a:bodyPr/>
        <a:lstStyle/>
        <a:p>
          <a:r>
            <a:rPr lang="es-ES" b="1" dirty="0"/>
            <a:t>Organizado por: </a:t>
          </a:r>
          <a:r>
            <a:rPr lang="es-CR" dirty="0"/>
            <a:t>Escuela Nacional de Policía en Ávila, España</a:t>
          </a:r>
        </a:p>
      </dgm:t>
    </dgm:pt>
    <dgm:pt modelId="{A432E424-4BEA-4A70-BB86-4F67E8552194}" type="parTrans" cxnId="{56F8DB5C-55F5-422D-B48B-641097B88C4F}">
      <dgm:prSet/>
      <dgm:spPr/>
      <dgm:t>
        <a:bodyPr/>
        <a:lstStyle/>
        <a:p>
          <a:endParaRPr lang="es-CR"/>
        </a:p>
      </dgm:t>
    </dgm:pt>
    <dgm:pt modelId="{53A037D4-0C17-4BC3-A0B3-5DCD13025764}" type="sibTrans" cxnId="{56F8DB5C-55F5-422D-B48B-641097B88C4F}">
      <dgm:prSet/>
      <dgm:spPr/>
      <dgm:t>
        <a:bodyPr/>
        <a:lstStyle/>
        <a:p>
          <a:endParaRPr lang="es-CR"/>
        </a:p>
      </dgm:t>
    </dgm:pt>
    <dgm:pt modelId="{C40A4351-1A9D-455B-8513-1B09C3062BA3}">
      <dgm:prSet/>
      <dgm:spPr/>
      <dgm:t>
        <a:bodyPr/>
        <a:lstStyle/>
        <a:p>
          <a:r>
            <a:rPr lang="es-ES" b="1" dirty="0"/>
            <a:t>Ente organizador: </a:t>
          </a:r>
          <a:r>
            <a:rPr lang="es-ES_tradnl" dirty="0"/>
            <a:t>Universidad de Valencia, España.</a:t>
          </a:r>
          <a:endParaRPr lang="es-CR" dirty="0"/>
        </a:p>
      </dgm:t>
    </dgm:pt>
    <dgm:pt modelId="{098208CC-89EE-4CB8-801C-360C2C31F1BB}" type="parTrans" cxnId="{5EFE2D05-D42B-425E-82AB-412E7232B2EB}">
      <dgm:prSet/>
      <dgm:spPr/>
      <dgm:t>
        <a:bodyPr/>
        <a:lstStyle/>
        <a:p>
          <a:endParaRPr lang="es-CR"/>
        </a:p>
      </dgm:t>
    </dgm:pt>
    <dgm:pt modelId="{E24317B5-FF81-4B5A-9D80-27CC1E7429EF}" type="sibTrans" cxnId="{5EFE2D05-D42B-425E-82AB-412E7232B2EB}">
      <dgm:prSet/>
      <dgm:spPr/>
      <dgm:t>
        <a:bodyPr/>
        <a:lstStyle/>
        <a:p>
          <a:endParaRPr lang="es-CR"/>
        </a:p>
      </dgm:t>
    </dgm:pt>
    <dgm:pt modelId="{0962D31A-B549-41A7-A548-B5C0B914BFAC}">
      <dgm:prSet/>
      <dgm:spPr/>
      <dgm:t>
        <a:bodyPr/>
        <a:lstStyle/>
        <a:p>
          <a:r>
            <a:rPr lang="es-419" b="1" dirty="0"/>
            <a:t>Ente organizador: </a:t>
          </a:r>
          <a:r>
            <a:rPr lang="es-419" dirty="0"/>
            <a:t>Universidad de Alicante</a:t>
          </a:r>
          <a:endParaRPr lang="es-CR" dirty="0"/>
        </a:p>
      </dgm:t>
    </dgm:pt>
    <dgm:pt modelId="{2B2AF7B2-75F0-452C-A019-9D22D0F7E03E}" type="parTrans" cxnId="{9CD9A052-0DCA-4BA3-A00E-85B42107312C}">
      <dgm:prSet/>
      <dgm:spPr/>
      <dgm:t>
        <a:bodyPr/>
        <a:lstStyle/>
        <a:p>
          <a:endParaRPr lang="es-CR"/>
        </a:p>
      </dgm:t>
    </dgm:pt>
    <dgm:pt modelId="{96EEF6E7-D239-402D-91A5-0B164D614127}" type="sibTrans" cxnId="{9CD9A052-0DCA-4BA3-A00E-85B42107312C}">
      <dgm:prSet/>
      <dgm:spPr/>
      <dgm:t>
        <a:bodyPr/>
        <a:lstStyle/>
        <a:p>
          <a:endParaRPr lang="es-CR"/>
        </a:p>
      </dgm:t>
    </dgm:pt>
    <dgm:pt modelId="{74350239-A0C6-404A-BDD9-3C7C95F34B08}">
      <dgm:prSet/>
      <dgm:spPr/>
      <dgm:t>
        <a:bodyPr/>
        <a:lstStyle/>
        <a:p>
          <a:r>
            <a:rPr lang="es-ES" b="0" u="none" dirty="0"/>
            <a:t>Competencias para el Control de Crisis para Oficiales Policiales (OIJ)</a:t>
          </a:r>
          <a:endParaRPr lang="es-CR" b="0" u="none" dirty="0"/>
        </a:p>
      </dgm:t>
    </dgm:pt>
    <dgm:pt modelId="{884EDFBF-3AE6-460D-AB98-735DA12F3F05}" type="parTrans" cxnId="{087BCB4C-6DDC-44C0-A220-E85E4ABCD6AF}">
      <dgm:prSet/>
      <dgm:spPr/>
      <dgm:t>
        <a:bodyPr/>
        <a:lstStyle/>
        <a:p>
          <a:endParaRPr lang="es-CR"/>
        </a:p>
      </dgm:t>
    </dgm:pt>
    <dgm:pt modelId="{ED86FEDB-A677-4FB6-9D9B-6C4C10F1D38B}" type="sibTrans" cxnId="{087BCB4C-6DDC-44C0-A220-E85E4ABCD6AF}">
      <dgm:prSet/>
      <dgm:spPr/>
      <dgm:t>
        <a:bodyPr/>
        <a:lstStyle/>
        <a:p>
          <a:endParaRPr lang="es-CR"/>
        </a:p>
      </dgm:t>
    </dgm:pt>
    <dgm:pt modelId="{53FDE1A8-6F6E-4376-8B07-D535099E64D1}">
      <dgm:prSet/>
      <dgm:spPr/>
      <dgm:t>
        <a:bodyPr/>
        <a:lstStyle/>
        <a:p>
          <a:pPr>
            <a:buFont typeface="Arial" panose="020B0604020202020204" pitchFamily="34" charset="0"/>
            <a:buChar char="•"/>
          </a:pPr>
          <a:r>
            <a:rPr lang="es-ES" b="0" u="none" dirty="0"/>
            <a:t>Habilidades de Combate para Oficiales Policiales (OIJ)</a:t>
          </a:r>
          <a:endParaRPr lang="es-CR" b="0" u="none" dirty="0"/>
        </a:p>
      </dgm:t>
    </dgm:pt>
    <dgm:pt modelId="{0ED2F61D-01CD-4F8A-B10B-F8D5070B56C1}" type="parTrans" cxnId="{02694D13-CE75-48F0-A1CC-5FFC4220BBF2}">
      <dgm:prSet/>
      <dgm:spPr/>
      <dgm:t>
        <a:bodyPr/>
        <a:lstStyle/>
        <a:p>
          <a:endParaRPr lang="es-CR"/>
        </a:p>
      </dgm:t>
    </dgm:pt>
    <dgm:pt modelId="{AE3FFA02-B1B8-493E-A29B-5C24013826DA}" type="sibTrans" cxnId="{02694D13-CE75-48F0-A1CC-5FFC4220BBF2}">
      <dgm:prSet/>
      <dgm:spPr/>
      <dgm:t>
        <a:bodyPr/>
        <a:lstStyle/>
        <a:p>
          <a:endParaRPr lang="es-CR"/>
        </a:p>
      </dgm:t>
    </dgm:pt>
    <dgm:pt modelId="{3848104F-0B2E-4CD6-B4D7-87C291A11EEE}">
      <dgm:prSet/>
      <dgm:spPr/>
      <dgm:t>
        <a:bodyPr/>
        <a:lstStyle/>
        <a:p>
          <a:r>
            <a:rPr lang="es-ES" b="0" u="none" dirty="0"/>
            <a:t>2° Curso de Formación Superior del Cuerpo Nacional de Policía (OIJ)</a:t>
          </a:r>
          <a:endParaRPr lang="es-CR" b="0" u="none" dirty="0"/>
        </a:p>
      </dgm:t>
    </dgm:pt>
    <dgm:pt modelId="{19B7DBB4-2C34-4351-A9D5-859B05C8ACF2}" type="parTrans" cxnId="{17E0F1EF-5789-4C88-8A42-4191B07CFA36}">
      <dgm:prSet/>
      <dgm:spPr/>
      <dgm:t>
        <a:bodyPr/>
        <a:lstStyle/>
        <a:p>
          <a:endParaRPr lang="es-CR"/>
        </a:p>
      </dgm:t>
    </dgm:pt>
    <dgm:pt modelId="{81ACCDF0-B603-419A-AF21-A98CA8BF11B5}" type="sibTrans" cxnId="{17E0F1EF-5789-4C88-8A42-4191B07CFA36}">
      <dgm:prSet/>
      <dgm:spPr/>
      <dgm:t>
        <a:bodyPr/>
        <a:lstStyle/>
        <a:p>
          <a:endParaRPr lang="es-CR"/>
        </a:p>
      </dgm:t>
    </dgm:pt>
    <dgm:pt modelId="{4655C3E5-D9BA-4973-B4E3-9B8C125D91A3}">
      <dgm:prSet/>
      <dgm:spPr/>
      <dgm:t>
        <a:bodyPr/>
        <a:lstStyle/>
        <a:p>
          <a:r>
            <a:rPr lang="es-ES" b="0" u="none" dirty="0"/>
            <a:t>Máster Universitario en Derecho y Violencia de Género (MP)</a:t>
          </a:r>
          <a:endParaRPr lang="es-CR" b="0" u="none" dirty="0"/>
        </a:p>
      </dgm:t>
    </dgm:pt>
    <dgm:pt modelId="{74426654-A85A-4C87-9C0D-F2F576B1E04E}" type="parTrans" cxnId="{6B4EE490-4732-466F-A27D-492FA7570A1C}">
      <dgm:prSet/>
      <dgm:spPr/>
      <dgm:t>
        <a:bodyPr/>
        <a:lstStyle/>
        <a:p>
          <a:endParaRPr lang="es-CR"/>
        </a:p>
      </dgm:t>
    </dgm:pt>
    <dgm:pt modelId="{4DBFC9F2-44C5-4EAB-9FA2-0A5137916E08}" type="sibTrans" cxnId="{6B4EE490-4732-466F-A27D-492FA7570A1C}">
      <dgm:prSet/>
      <dgm:spPr/>
      <dgm:t>
        <a:bodyPr/>
        <a:lstStyle/>
        <a:p>
          <a:endParaRPr lang="es-CR"/>
        </a:p>
      </dgm:t>
    </dgm:pt>
    <dgm:pt modelId="{02BCB715-AEFB-4E48-A288-DF34B8B2AC4A}">
      <dgm:prSet/>
      <dgm:spPr/>
      <dgm:t>
        <a:bodyPr/>
        <a:lstStyle/>
        <a:p>
          <a:r>
            <a:rPr lang="es-419" b="0" u="none" dirty="0"/>
            <a:t>Máster en Argumentación Jurídica (JUD y DP)</a:t>
          </a:r>
          <a:endParaRPr lang="es-CR" b="0" u="none" dirty="0"/>
        </a:p>
      </dgm:t>
    </dgm:pt>
    <dgm:pt modelId="{0769A83F-6594-4A6B-B87A-CB807FC1E0F2}" type="parTrans" cxnId="{50E02081-EBB0-4D7B-B411-A0F757FC93AB}">
      <dgm:prSet/>
      <dgm:spPr/>
      <dgm:t>
        <a:bodyPr/>
        <a:lstStyle/>
        <a:p>
          <a:endParaRPr lang="es-CR"/>
        </a:p>
      </dgm:t>
    </dgm:pt>
    <dgm:pt modelId="{A89A677B-F247-4A38-B177-7245C967B53C}" type="sibTrans" cxnId="{50E02081-EBB0-4D7B-B411-A0F757FC93AB}">
      <dgm:prSet/>
      <dgm:spPr/>
      <dgm:t>
        <a:bodyPr/>
        <a:lstStyle/>
        <a:p>
          <a:endParaRPr lang="es-CR"/>
        </a:p>
      </dgm:t>
    </dgm:pt>
    <dgm:pt modelId="{DCAD79E2-5A3B-4C4F-9FEC-46B72047AA8F}" type="pres">
      <dgm:prSet presAssocID="{6027F38E-46FB-4BE9-A9E4-0CF6132C388C}" presName="diagram" presStyleCnt="0">
        <dgm:presLayoutVars>
          <dgm:dir/>
          <dgm:animLvl val="lvl"/>
          <dgm:resizeHandles val="exact"/>
        </dgm:presLayoutVars>
      </dgm:prSet>
      <dgm:spPr/>
    </dgm:pt>
    <dgm:pt modelId="{0D1341E8-F616-44F4-AD33-49FB762190D5}" type="pres">
      <dgm:prSet presAssocID="{8E7B552C-E476-4039-92E6-D7E73C74DD5F}" presName="compNode" presStyleCnt="0"/>
      <dgm:spPr/>
    </dgm:pt>
    <dgm:pt modelId="{4E9F6C0F-0EEC-4D39-A22A-B6D997008AD8}" type="pres">
      <dgm:prSet presAssocID="{8E7B552C-E476-4039-92E6-D7E73C74DD5F}" presName="childRect" presStyleLbl="bgAcc1" presStyleIdx="0" presStyleCnt="5">
        <dgm:presLayoutVars>
          <dgm:bulletEnabled val="1"/>
        </dgm:presLayoutVars>
      </dgm:prSet>
      <dgm:spPr/>
    </dgm:pt>
    <dgm:pt modelId="{98A6B6A1-7E50-4EF5-B61B-411106EBD5F9}" type="pres">
      <dgm:prSet presAssocID="{8E7B552C-E476-4039-92E6-D7E73C74DD5F}" presName="parentText" presStyleLbl="node1" presStyleIdx="0" presStyleCnt="0">
        <dgm:presLayoutVars>
          <dgm:chMax val="0"/>
          <dgm:bulletEnabled val="1"/>
        </dgm:presLayoutVars>
      </dgm:prSet>
      <dgm:spPr/>
    </dgm:pt>
    <dgm:pt modelId="{EF5EBB08-E3E9-48F3-BA4F-1A6073A78D03}" type="pres">
      <dgm:prSet presAssocID="{8E7B552C-E476-4039-92E6-D7E73C74DD5F}" presName="parentRect" presStyleLbl="alignNode1" presStyleIdx="0" presStyleCnt="5"/>
      <dgm:spPr/>
    </dgm:pt>
    <dgm:pt modelId="{943F4138-7B4D-4456-9819-409F39202E33}" type="pres">
      <dgm:prSet presAssocID="{8E7B552C-E476-4039-92E6-D7E73C74DD5F}" presName="adorn" presStyleLbl="fgAccFollowNode1" presStyleIdx="0" presStyleCnt="5"/>
      <dgm:spPr>
        <a:solidFill>
          <a:srgbClr val="F2F2F2"/>
        </a:solidFill>
      </dgm:spPr>
      <dgm:extLst>
        <a:ext uri="{E40237B7-FDA0-4F09-8148-C483321AD2D9}">
          <dgm14:cNvPr xmlns:dgm14="http://schemas.microsoft.com/office/drawing/2010/diagram" id="0" name="" descr="Libreta de direcciones con relleno sólido"/>
        </a:ext>
      </dgm:extLst>
    </dgm:pt>
    <dgm:pt modelId="{E0B440A7-7AC9-4631-A6A3-67AC6E7EECE5}" type="pres">
      <dgm:prSet presAssocID="{68A592A4-1926-4AE5-AFAD-3252DD135B8C}" presName="sibTrans" presStyleLbl="sibTrans2D1" presStyleIdx="0" presStyleCnt="0"/>
      <dgm:spPr/>
    </dgm:pt>
    <dgm:pt modelId="{FEC5A53C-6F19-4BD7-B9AE-277A0A68531F}" type="pres">
      <dgm:prSet presAssocID="{B9AA2BEC-E697-4187-AE9C-A60657BB4250}" presName="compNode" presStyleCnt="0"/>
      <dgm:spPr/>
    </dgm:pt>
    <dgm:pt modelId="{19FE0B71-B9A3-4E12-BA8A-839ABB32DFCB}" type="pres">
      <dgm:prSet presAssocID="{B9AA2BEC-E697-4187-AE9C-A60657BB4250}" presName="childRect" presStyleLbl="bgAcc1" presStyleIdx="1" presStyleCnt="5">
        <dgm:presLayoutVars>
          <dgm:bulletEnabled val="1"/>
        </dgm:presLayoutVars>
      </dgm:prSet>
      <dgm:spPr/>
    </dgm:pt>
    <dgm:pt modelId="{031FD774-0F24-45B3-BFD4-0CE277A5E1B4}" type="pres">
      <dgm:prSet presAssocID="{B9AA2BEC-E697-4187-AE9C-A60657BB4250}" presName="parentText" presStyleLbl="node1" presStyleIdx="0" presStyleCnt="0">
        <dgm:presLayoutVars>
          <dgm:chMax val="0"/>
          <dgm:bulletEnabled val="1"/>
        </dgm:presLayoutVars>
      </dgm:prSet>
      <dgm:spPr/>
    </dgm:pt>
    <dgm:pt modelId="{27ECBB30-1997-4E0E-893E-4730497FEA65}" type="pres">
      <dgm:prSet presAssocID="{B9AA2BEC-E697-4187-AE9C-A60657BB4250}" presName="parentRect" presStyleLbl="alignNode1" presStyleIdx="1" presStyleCnt="5"/>
      <dgm:spPr/>
    </dgm:pt>
    <dgm:pt modelId="{563CB14F-36AC-4C1D-A700-C0A63E503FA7}" type="pres">
      <dgm:prSet presAssocID="{B9AA2BEC-E697-4187-AE9C-A60657BB4250}" presName="adorn" presStyleLbl="fgAccFollowNode1" presStyleIdx="1" presStyleCnt="5"/>
      <dgm:spPr>
        <a:solidFill>
          <a:srgbClr val="F2F2F2"/>
        </a:solidFill>
      </dgm:spPr>
    </dgm:pt>
    <dgm:pt modelId="{255CD209-D49D-4E7E-A899-0310CA2E7ECE}" type="pres">
      <dgm:prSet presAssocID="{044AE876-6340-4551-98AF-D18B2AA26E29}" presName="sibTrans" presStyleLbl="sibTrans2D1" presStyleIdx="0" presStyleCnt="0"/>
      <dgm:spPr/>
    </dgm:pt>
    <dgm:pt modelId="{931B7F2C-474C-48B8-94C0-9B2A118D4BA9}" type="pres">
      <dgm:prSet presAssocID="{65B3F824-89ED-47B0-822D-B792E69B3035}" presName="compNode" presStyleCnt="0"/>
      <dgm:spPr/>
    </dgm:pt>
    <dgm:pt modelId="{AC15CFCA-48B1-4448-A412-0809B4FB7C0E}" type="pres">
      <dgm:prSet presAssocID="{65B3F824-89ED-47B0-822D-B792E69B3035}" presName="childRect" presStyleLbl="bgAcc1" presStyleIdx="2" presStyleCnt="5">
        <dgm:presLayoutVars>
          <dgm:bulletEnabled val="1"/>
        </dgm:presLayoutVars>
      </dgm:prSet>
      <dgm:spPr/>
    </dgm:pt>
    <dgm:pt modelId="{E24AC99A-CB2A-4CAA-9F38-9165A76FAEC0}" type="pres">
      <dgm:prSet presAssocID="{65B3F824-89ED-47B0-822D-B792E69B3035}" presName="parentText" presStyleLbl="node1" presStyleIdx="0" presStyleCnt="0">
        <dgm:presLayoutVars>
          <dgm:chMax val="0"/>
          <dgm:bulletEnabled val="1"/>
        </dgm:presLayoutVars>
      </dgm:prSet>
      <dgm:spPr/>
    </dgm:pt>
    <dgm:pt modelId="{52CA97A7-98C6-415D-863E-EBCF0719E8B6}" type="pres">
      <dgm:prSet presAssocID="{65B3F824-89ED-47B0-822D-B792E69B3035}" presName="parentRect" presStyleLbl="alignNode1" presStyleIdx="2" presStyleCnt="5"/>
      <dgm:spPr/>
    </dgm:pt>
    <dgm:pt modelId="{A45FDC3B-4D9F-4A56-9E3B-FD4E166A373E}" type="pres">
      <dgm:prSet presAssocID="{65B3F824-89ED-47B0-822D-B792E69B3035}" presName="adorn" presStyleLbl="fgAccFollowNode1" presStyleIdx="2" presStyleCnt="5"/>
      <dgm:spPr>
        <a:solidFill>
          <a:srgbClr val="F2F2F2"/>
        </a:solidFill>
      </dgm:spPr>
    </dgm:pt>
    <dgm:pt modelId="{10799D09-CF0B-48F6-9B3E-D2B28D63ADB0}" type="pres">
      <dgm:prSet presAssocID="{53A037D4-0C17-4BC3-A0B3-5DCD13025764}" presName="sibTrans" presStyleLbl="sibTrans2D1" presStyleIdx="0" presStyleCnt="0"/>
      <dgm:spPr/>
    </dgm:pt>
    <dgm:pt modelId="{4B2AEBE8-E1C1-4D1F-81B3-3EF13F636220}" type="pres">
      <dgm:prSet presAssocID="{C40A4351-1A9D-455B-8513-1B09C3062BA3}" presName="compNode" presStyleCnt="0"/>
      <dgm:spPr/>
    </dgm:pt>
    <dgm:pt modelId="{006EF02A-0391-49CA-A266-F7BA80E04CA6}" type="pres">
      <dgm:prSet presAssocID="{C40A4351-1A9D-455B-8513-1B09C3062BA3}" presName="childRect" presStyleLbl="bgAcc1" presStyleIdx="3" presStyleCnt="5">
        <dgm:presLayoutVars>
          <dgm:bulletEnabled val="1"/>
        </dgm:presLayoutVars>
      </dgm:prSet>
      <dgm:spPr/>
    </dgm:pt>
    <dgm:pt modelId="{C450C63C-84E8-4C21-AE94-5267F47A166F}" type="pres">
      <dgm:prSet presAssocID="{C40A4351-1A9D-455B-8513-1B09C3062BA3}" presName="parentText" presStyleLbl="node1" presStyleIdx="0" presStyleCnt="0">
        <dgm:presLayoutVars>
          <dgm:chMax val="0"/>
          <dgm:bulletEnabled val="1"/>
        </dgm:presLayoutVars>
      </dgm:prSet>
      <dgm:spPr/>
    </dgm:pt>
    <dgm:pt modelId="{4A3F91CF-8BB0-4F05-AE37-B0028B40BD3F}" type="pres">
      <dgm:prSet presAssocID="{C40A4351-1A9D-455B-8513-1B09C3062BA3}" presName="parentRect" presStyleLbl="alignNode1" presStyleIdx="3" presStyleCnt="5"/>
      <dgm:spPr/>
    </dgm:pt>
    <dgm:pt modelId="{54E1230A-559C-4B44-9D76-D8846270C382}" type="pres">
      <dgm:prSet presAssocID="{C40A4351-1A9D-455B-8513-1B09C3062BA3}" presName="adorn" presStyleLbl="fgAccFollowNode1" presStyleIdx="3" presStyleCnt="5"/>
      <dgm:spPr>
        <a:solidFill>
          <a:srgbClr val="F2F2F2"/>
        </a:solidFill>
      </dgm:spPr>
    </dgm:pt>
    <dgm:pt modelId="{38D21A46-7312-4153-8F51-AFC5578D3E27}" type="pres">
      <dgm:prSet presAssocID="{E24317B5-FF81-4B5A-9D80-27CC1E7429EF}" presName="sibTrans" presStyleLbl="sibTrans2D1" presStyleIdx="0" presStyleCnt="0"/>
      <dgm:spPr/>
    </dgm:pt>
    <dgm:pt modelId="{1D4146B6-BFA7-4B6B-B921-03A9F63E2CB2}" type="pres">
      <dgm:prSet presAssocID="{0962D31A-B549-41A7-A548-B5C0B914BFAC}" presName="compNode" presStyleCnt="0"/>
      <dgm:spPr/>
    </dgm:pt>
    <dgm:pt modelId="{53E37638-962C-4BCB-9FD6-3C597BE93A95}" type="pres">
      <dgm:prSet presAssocID="{0962D31A-B549-41A7-A548-B5C0B914BFAC}" presName="childRect" presStyleLbl="bgAcc1" presStyleIdx="4" presStyleCnt="5">
        <dgm:presLayoutVars>
          <dgm:bulletEnabled val="1"/>
        </dgm:presLayoutVars>
      </dgm:prSet>
      <dgm:spPr/>
    </dgm:pt>
    <dgm:pt modelId="{4A5ACFBC-2D23-421B-8CD0-D7486F88CDFC}" type="pres">
      <dgm:prSet presAssocID="{0962D31A-B549-41A7-A548-B5C0B914BFAC}" presName="parentText" presStyleLbl="node1" presStyleIdx="0" presStyleCnt="0">
        <dgm:presLayoutVars>
          <dgm:chMax val="0"/>
          <dgm:bulletEnabled val="1"/>
        </dgm:presLayoutVars>
      </dgm:prSet>
      <dgm:spPr/>
    </dgm:pt>
    <dgm:pt modelId="{1853DA52-21AE-47E7-9B39-F90DFD36DD03}" type="pres">
      <dgm:prSet presAssocID="{0962D31A-B549-41A7-A548-B5C0B914BFAC}" presName="parentRect" presStyleLbl="alignNode1" presStyleIdx="4" presStyleCnt="5"/>
      <dgm:spPr/>
    </dgm:pt>
    <dgm:pt modelId="{D35C507D-17D7-4F39-8603-82E7AD964078}" type="pres">
      <dgm:prSet presAssocID="{0962D31A-B549-41A7-A548-B5C0B914BFAC}" presName="adorn" presStyleLbl="fgAccFollowNode1" presStyleIdx="4" presStyleCnt="5"/>
      <dgm:spPr>
        <a:solidFill>
          <a:srgbClr val="F2F2F2"/>
        </a:solidFill>
      </dgm:spPr>
    </dgm:pt>
  </dgm:ptLst>
  <dgm:cxnLst>
    <dgm:cxn modelId="{5EFE2D05-D42B-425E-82AB-412E7232B2EB}" srcId="{6027F38E-46FB-4BE9-A9E4-0CF6132C388C}" destId="{C40A4351-1A9D-455B-8513-1B09C3062BA3}" srcOrd="3" destOrd="0" parTransId="{098208CC-89EE-4CB8-801C-360C2C31F1BB}" sibTransId="{E24317B5-FF81-4B5A-9D80-27CC1E7429EF}"/>
    <dgm:cxn modelId="{02694D13-CE75-48F0-A1CC-5FFC4220BBF2}" srcId="{B9AA2BEC-E697-4187-AE9C-A60657BB4250}" destId="{53FDE1A8-6F6E-4376-8B07-D535099E64D1}" srcOrd="0" destOrd="0" parTransId="{0ED2F61D-01CD-4F8A-B10B-F8D5070B56C1}" sibTransId="{AE3FFA02-B1B8-493E-A29B-5C24013826DA}"/>
    <dgm:cxn modelId="{CA9A5E1E-C4F1-476C-8945-4A13FFF652A9}" type="presOf" srcId="{B9AA2BEC-E697-4187-AE9C-A60657BB4250}" destId="{031FD774-0F24-45B3-BFD4-0CE277A5E1B4}" srcOrd="0" destOrd="0" presId="urn:microsoft.com/office/officeart/2005/8/layout/bList2"/>
    <dgm:cxn modelId="{E22DB81F-B3AE-4A65-B6C3-BA12C4B55E35}" type="presOf" srcId="{C40A4351-1A9D-455B-8513-1B09C3062BA3}" destId="{C450C63C-84E8-4C21-AE94-5267F47A166F}" srcOrd="0" destOrd="0" presId="urn:microsoft.com/office/officeart/2005/8/layout/bList2"/>
    <dgm:cxn modelId="{1D857A22-AF83-45D7-9246-10CC8926DA94}" srcId="{6027F38E-46FB-4BE9-A9E4-0CF6132C388C}" destId="{B9AA2BEC-E697-4187-AE9C-A60657BB4250}" srcOrd="1" destOrd="0" parTransId="{51D1165F-424E-479F-AAD3-6785DECDB9FC}" sibTransId="{044AE876-6340-4551-98AF-D18B2AA26E29}"/>
    <dgm:cxn modelId="{8DAC1F26-F6A7-40A5-8578-127ADC17E71F}" type="presOf" srcId="{0962D31A-B549-41A7-A548-B5C0B914BFAC}" destId="{4A5ACFBC-2D23-421B-8CD0-D7486F88CDFC}" srcOrd="0" destOrd="0" presId="urn:microsoft.com/office/officeart/2005/8/layout/bList2"/>
    <dgm:cxn modelId="{51683C31-E8F4-437C-9BCD-C97A23F9C07C}" type="presOf" srcId="{65B3F824-89ED-47B0-822D-B792E69B3035}" destId="{52CA97A7-98C6-415D-863E-EBCF0719E8B6}" srcOrd="1" destOrd="0" presId="urn:microsoft.com/office/officeart/2005/8/layout/bList2"/>
    <dgm:cxn modelId="{56F8DB5C-55F5-422D-B48B-641097B88C4F}" srcId="{6027F38E-46FB-4BE9-A9E4-0CF6132C388C}" destId="{65B3F824-89ED-47B0-822D-B792E69B3035}" srcOrd="2" destOrd="0" parTransId="{A432E424-4BEA-4A70-BB86-4F67E8552194}" sibTransId="{53A037D4-0C17-4BC3-A0B3-5DCD13025764}"/>
    <dgm:cxn modelId="{6275D75D-5AE8-48AF-B6D1-620311AADE5D}" type="presOf" srcId="{B9AA2BEC-E697-4187-AE9C-A60657BB4250}" destId="{27ECBB30-1997-4E0E-893E-4730497FEA65}" srcOrd="1" destOrd="0" presId="urn:microsoft.com/office/officeart/2005/8/layout/bList2"/>
    <dgm:cxn modelId="{29318045-62EC-4FC5-B4FE-CEE02E4D0AB0}" type="presOf" srcId="{53FDE1A8-6F6E-4376-8B07-D535099E64D1}" destId="{19FE0B71-B9A3-4E12-BA8A-839ABB32DFCB}" srcOrd="0" destOrd="0" presId="urn:microsoft.com/office/officeart/2005/8/layout/bList2"/>
    <dgm:cxn modelId="{A670F94A-8000-46F5-8395-3DAEDDCD2D2A}" type="presOf" srcId="{65B3F824-89ED-47B0-822D-B792E69B3035}" destId="{E24AC99A-CB2A-4CAA-9F38-9165A76FAEC0}" srcOrd="0" destOrd="0" presId="urn:microsoft.com/office/officeart/2005/8/layout/bList2"/>
    <dgm:cxn modelId="{087BCB4C-6DDC-44C0-A220-E85E4ABCD6AF}" srcId="{8E7B552C-E476-4039-92E6-D7E73C74DD5F}" destId="{74350239-A0C6-404A-BDD9-3C7C95F34B08}" srcOrd="0" destOrd="0" parTransId="{884EDFBF-3AE6-460D-AB98-735DA12F3F05}" sibTransId="{ED86FEDB-A677-4FB6-9D9B-6C4C10F1D38B}"/>
    <dgm:cxn modelId="{314A774E-11CB-42E8-B2C4-81B30D39C248}" type="presOf" srcId="{0962D31A-B549-41A7-A548-B5C0B914BFAC}" destId="{1853DA52-21AE-47E7-9B39-F90DFD36DD03}" srcOrd="1" destOrd="0" presId="urn:microsoft.com/office/officeart/2005/8/layout/bList2"/>
    <dgm:cxn modelId="{9CD9A052-0DCA-4BA3-A00E-85B42107312C}" srcId="{6027F38E-46FB-4BE9-A9E4-0CF6132C388C}" destId="{0962D31A-B549-41A7-A548-B5C0B914BFAC}" srcOrd="4" destOrd="0" parTransId="{2B2AF7B2-75F0-452C-A019-9D22D0F7E03E}" sibTransId="{96EEF6E7-D239-402D-91A5-0B164D614127}"/>
    <dgm:cxn modelId="{2ED60356-2404-4EC0-81D4-CCE2BF836E52}" type="presOf" srcId="{3848104F-0B2E-4CD6-B4D7-87C291A11EEE}" destId="{AC15CFCA-48B1-4448-A412-0809B4FB7C0E}" srcOrd="0" destOrd="0" presId="urn:microsoft.com/office/officeart/2005/8/layout/bList2"/>
    <dgm:cxn modelId="{50E02081-EBB0-4D7B-B411-A0F757FC93AB}" srcId="{0962D31A-B549-41A7-A548-B5C0B914BFAC}" destId="{02BCB715-AEFB-4E48-A288-DF34B8B2AC4A}" srcOrd="0" destOrd="0" parTransId="{0769A83F-6594-4A6B-B87A-CB807FC1E0F2}" sibTransId="{A89A677B-F247-4A38-B177-7245C967B53C}"/>
    <dgm:cxn modelId="{A34F5F90-8D64-4C64-9925-F7ECA61F81C4}" type="presOf" srcId="{02BCB715-AEFB-4E48-A288-DF34B8B2AC4A}" destId="{53E37638-962C-4BCB-9FD6-3C597BE93A95}" srcOrd="0" destOrd="0" presId="urn:microsoft.com/office/officeart/2005/8/layout/bList2"/>
    <dgm:cxn modelId="{6B4EE490-4732-466F-A27D-492FA7570A1C}" srcId="{C40A4351-1A9D-455B-8513-1B09C3062BA3}" destId="{4655C3E5-D9BA-4973-B4E3-9B8C125D91A3}" srcOrd="0" destOrd="0" parTransId="{74426654-A85A-4C87-9C0D-F2F576B1E04E}" sibTransId="{4DBFC9F2-44C5-4EAB-9FA2-0A5137916E08}"/>
    <dgm:cxn modelId="{C7EA6C92-5FC4-44AF-8D0F-2F0651921520}" type="presOf" srcId="{53A037D4-0C17-4BC3-A0B3-5DCD13025764}" destId="{10799D09-CF0B-48F6-9B3E-D2B28D63ADB0}" srcOrd="0" destOrd="0" presId="urn:microsoft.com/office/officeart/2005/8/layout/bList2"/>
    <dgm:cxn modelId="{61D22ABB-3C1C-40C6-B170-4973642ED491}" type="presOf" srcId="{6027F38E-46FB-4BE9-A9E4-0CF6132C388C}" destId="{DCAD79E2-5A3B-4C4F-9FEC-46B72047AA8F}" srcOrd="0" destOrd="0" presId="urn:microsoft.com/office/officeart/2005/8/layout/bList2"/>
    <dgm:cxn modelId="{34B563BB-0F13-4CB9-8DD5-BBAF01AA27EA}" type="presOf" srcId="{74350239-A0C6-404A-BDD9-3C7C95F34B08}" destId="{4E9F6C0F-0EEC-4D39-A22A-B6D997008AD8}" srcOrd="0" destOrd="0" presId="urn:microsoft.com/office/officeart/2005/8/layout/bList2"/>
    <dgm:cxn modelId="{E546DCBD-BC59-483E-B669-C49AF9C8C7E5}" type="presOf" srcId="{8E7B552C-E476-4039-92E6-D7E73C74DD5F}" destId="{98A6B6A1-7E50-4EF5-B61B-411106EBD5F9}" srcOrd="0" destOrd="0" presId="urn:microsoft.com/office/officeart/2005/8/layout/bList2"/>
    <dgm:cxn modelId="{4AB3C8BF-065A-47B8-8965-9504B1B2F8F7}" type="presOf" srcId="{8E7B552C-E476-4039-92E6-D7E73C74DD5F}" destId="{EF5EBB08-E3E9-48F3-BA4F-1A6073A78D03}" srcOrd="1" destOrd="0" presId="urn:microsoft.com/office/officeart/2005/8/layout/bList2"/>
    <dgm:cxn modelId="{075705D4-3B12-4015-8C52-C2942FDA0480}" type="presOf" srcId="{C40A4351-1A9D-455B-8513-1B09C3062BA3}" destId="{4A3F91CF-8BB0-4F05-AE37-B0028B40BD3F}" srcOrd="1" destOrd="0" presId="urn:microsoft.com/office/officeart/2005/8/layout/bList2"/>
    <dgm:cxn modelId="{F1A3E7D5-4B52-426D-AE93-107C3CD16608}" type="presOf" srcId="{68A592A4-1926-4AE5-AFAD-3252DD135B8C}" destId="{E0B440A7-7AC9-4631-A6A3-67AC6E7EECE5}" srcOrd="0" destOrd="0" presId="urn:microsoft.com/office/officeart/2005/8/layout/bList2"/>
    <dgm:cxn modelId="{B341D3D6-51C1-4A50-BA1A-7FEBF002BBC2}" type="presOf" srcId="{044AE876-6340-4551-98AF-D18B2AA26E29}" destId="{255CD209-D49D-4E7E-A899-0310CA2E7ECE}" srcOrd="0" destOrd="0" presId="urn:microsoft.com/office/officeart/2005/8/layout/bList2"/>
    <dgm:cxn modelId="{CBCEC4E0-CB07-4032-B60B-9CE1F6408D1F}" type="presOf" srcId="{4655C3E5-D9BA-4973-B4E3-9B8C125D91A3}" destId="{006EF02A-0391-49CA-A266-F7BA80E04CA6}" srcOrd="0" destOrd="0" presId="urn:microsoft.com/office/officeart/2005/8/layout/bList2"/>
    <dgm:cxn modelId="{FFFB7CE7-A221-4563-A742-1CF373F23203}" type="presOf" srcId="{E24317B5-FF81-4B5A-9D80-27CC1E7429EF}" destId="{38D21A46-7312-4153-8F51-AFC5578D3E27}" srcOrd="0" destOrd="0" presId="urn:microsoft.com/office/officeart/2005/8/layout/bList2"/>
    <dgm:cxn modelId="{17E0F1EF-5789-4C88-8A42-4191B07CFA36}" srcId="{65B3F824-89ED-47B0-822D-B792E69B3035}" destId="{3848104F-0B2E-4CD6-B4D7-87C291A11EEE}" srcOrd="0" destOrd="0" parTransId="{19B7DBB4-2C34-4351-A9D5-859B05C8ACF2}" sibTransId="{81ACCDF0-B603-419A-AF21-A98CA8BF11B5}"/>
    <dgm:cxn modelId="{49F791F7-24F8-4B11-8211-E2C6B48F9FD7}" srcId="{6027F38E-46FB-4BE9-A9E4-0CF6132C388C}" destId="{8E7B552C-E476-4039-92E6-D7E73C74DD5F}" srcOrd="0" destOrd="0" parTransId="{EE7E2B73-3498-461A-91FB-865E6201B832}" sibTransId="{68A592A4-1926-4AE5-AFAD-3252DD135B8C}"/>
    <dgm:cxn modelId="{EBB9B654-09E5-4077-BC35-A7612E865AEE}" type="presParOf" srcId="{DCAD79E2-5A3B-4C4F-9FEC-46B72047AA8F}" destId="{0D1341E8-F616-44F4-AD33-49FB762190D5}" srcOrd="0" destOrd="0" presId="urn:microsoft.com/office/officeart/2005/8/layout/bList2"/>
    <dgm:cxn modelId="{74E637F2-35A7-4085-861B-EA39DB896B3B}" type="presParOf" srcId="{0D1341E8-F616-44F4-AD33-49FB762190D5}" destId="{4E9F6C0F-0EEC-4D39-A22A-B6D997008AD8}" srcOrd="0" destOrd="0" presId="urn:microsoft.com/office/officeart/2005/8/layout/bList2"/>
    <dgm:cxn modelId="{F099C0E5-22D4-4498-99B7-76E8D6FA80D4}" type="presParOf" srcId="{0D1341E8-F616-44F4-AD33-49FB762190D5}" destId="{98A6B6A1-7E50-4EF5-B61B-411106EBD5F9}" srcOrd="1" destOrd="0" presId="urn:microsoft.com/office/officeart/2005/8/layout/bList2"/>
    <dgm:cxn modelId="{D0887E40-4A51-4F5F-A853-595665EA68FB}" type="presParOf" srcId="{0D1341E8-F616-44F4-AD33-49FB762190D5}" destId="{EF5EBB08-E3E9-48F3-BA4F-1A6073A78D03}" srcOrd="2" destOrd="0" presId="urn:microsoft.com/office/officeart/2005/8/layout/bList2"/>
    <dgm:cxn modelId="{71FB9FF6-0262-407E-8E80-1863A3124EF8}" type="presParOf" srcId="{0D1341E8-F616-44F4-AD33-49FB762190D5}" destId="{943F4138-7B4D-4456-9819-409F39202E33}" srcOrd="3" destOrd="0" presId="urn:microsoft.com/office/officeart/2005/8/layout/bList2"/>
    <dgm:cxn modelId="{40B0F051-FBF2-443F-B6BA-DB5837C9BC8A}" type="presParOf" srcId="{DCAD79E2-5A3B-4C4F-9FEC-46B72047AA8F}" destId="{E0B440A7-7AC9-4631-A6A3-67AC6E7EECE5}" srcOrd="1" destOrd="0" presId="urn:microsoft.com/office/officeart/2005/8/layout/bList2"/>
    <dgm:cxn modelId="{D8E28E09-C1CC-41DB-AE72-543A276838EE}" type="presParOf" srcId="{DCAD79E2-5A3B-4C4F-9FEC-46B72047AA8F}" destId="{FEC5A53C-6F19-4BD7-B9AE-277A0A68531F}" srcOrd="2" destOrd="0" presId="urn:microsoft.com/office/officeart/2005/8/layout/bList2"/>
    <dgm:cxn modelId="{CC124E90-BF91-4E4B-9344-5FE5A003FFDC}" type="presParOf" srcId="{FEC5A53C-6F19-4BD7-B9AE-277A0A68531F}" destId="{19FE0B71-B9A3-4E12-BA8A-839ABB32DFCB}" srcOrd="0" destOrd="0" presId="urn:microsoft.com/office/officeart/2005/8/layout/bList2"/>
    <dgm:cxn modelId="{69271C57-FDD6-4209-84C8-BBC99C47FCBA}" type="presParOf" srcId="{FEC5A53C-6F19-4BD7-B9AE-277A0A68531F}" destId="{031FD774-0F24-45B3-BFD4-0CE277A5E1B4}" srcOrd="1" destOrd="0" presId="urn:microsoft.com/office/officeart/2005/8/layout/bList2"/>
    <dgm:cxn modelId="{161B62E3-D4FD-4041-B0B0-03B2F825C633}" type="presParOf" srcId="{FEC5A53C-6F19-4BD7-B9AE-277A0A68531F}" destId="{27ECBB30-1997-4E0E-893E-4730497FEA65}" srcOrd="2" destOrd="0" presId="urn:microsoft.com/office/officeart/2005/8/layout/bList2"/>
    <dgm:cxn modelId="{9C52EF0C-0814-4860-9381-A82984449F8E}" type="presParOf" srcId="{FEC5A53C-6F19-4BD7-B9AE-277A0A68531F}" destId="{563CB14F-36AC-4C1D-A700-C0A63E503FA7}" srcOrd="3" destOrd="0" presId="urn:microsoft.com/office/officeart/2005/8/layout/bList2"/>
    <dgm:cxn modelId="{356B5C9D-C895-4662-9F1A-111D56E16F34}" type="presParOf" srcId="{DCAD79E2-5A3B-4C4F-9FEC-46B72047AA8F}" destId="{255CD209-D49D-4E7E-A899-0310CA2E7ECE}" srcOrd="3" destOrd="0" presId="urn:microsoft.com/office/officeart/2005/8/layout/bList2"/>
    <dgm:cxn modelId="{13BABF10-B31E-4DAE-8AAE-7EED7618C9F2}" type="presParOf" srcId="{DCAD79E2-5A3B-4C4F-9FEC-46B72047AA8F}" destId="{931B7F2C-474C-48B8-94C0-9B2A118D4BA9}" srcOrd="4" destOrd="0" presId="urn:microsoft.com/office/officeart/2005/8/layout/bList2"/>
    <dgm:cxn modelId="{8A172E69-C9DC-4B5D-9DCD-A2BEA34D1D65}" type="presParOf" srcId="{931B7F2C-474C-48B8-94C0-9B2A118D4BA9}" destId="{AC15CFCA-48B1-4448-A412-0809B4FB7C0E}" srcOrd="0" destOrd="0" presId="urn:microsoft.com/office/officeart/2005/8/layout/bList2"/>
    <dgm:cxn modelId="{24CC37B5-71AB-4809-9A6F-47D87421001C}" type="presParOf" srcId="{931B7F2C-474C-48B8-94C0-9B2A118D4BA9}" destId="{E24AC99A-CB2A-4CAA-9F38-9165A76FAEC0}" srcOrd="1" destOrd="0" presId="urn:microsoft.com/office/officeart/2005/8/layout/bList2"/>
    <dgm:cxn modelId="{BCF85887-15A8-4B0A-B132-0E542A15DB77}" type="presParOf" srcId="{931B7F2C-474C-48B8-94C0-9B2A118D4BA9}" destId="{52CA97A7-98C6-415D-863E-EBCF0719E8B6}" srcOrd="2" destOrd="0" presId="urn:microsoft.com/office/officeart/2005/8/layout/bList2"/>
    <dgm:cxn modelId="{B54F0DB5-40B1-4145-8CD7-19356CDF7DBA}" type="presParOf" srcId="{931B7F2C-474C-48B8-94C0-9B2A118D4BA9}" destId="{A45FDC3B-4D9F-4A56-9E3B-FD4E166A373E}" srcOrd="3" destOrd="0" presId="urn:microsoft.com/office/officeart/2005/8/layout/bList2"/>
    <dgm:cxn modelId="{891AEE92-1B47-477F-8DAD-62A5E056F3F4}" type="presParOf" srcId="{DCAD79E2-5A3B-4C4F-9FEC-46B72047AA8F}" destId="{10799D09-CF0B-48F6-9B3E-D2B28D63ADB0}" srcOrd="5" destOrd="0" presId="urn:microsoft.com/office/officeart/2005/8/layout/bList2"/>
    <dgm:cxn modelId="{41272EE2-3999-46DB-9B44-1144268F8FBA}" type="presParOf" srcId="{DCAD79E2-5A3B-4C4F-9FEC-46B72047AA8F}" destId="{4B2AEBE8-E1C1-4D1F-81B3-3EF13F636220}" srcOrd="6" destOrd="0" presId="urn:microsoft.com/office/officeart/2005/8/layout/bList2"/>
    <dgm:cxn modelId="{35D71531-138B-44EB-BAC8-C13871D10BD0}" type="presParOf" srcId="{4B2AEBE8-E1C1-4D1F-81B3-3EF13F636220}" destId="{006EF02A-0391-49CA-A266-F7BA80E04CA6}" srcOrd="0" destOrd="0" presId="urn:microsoft.com/office/officeart/2005/8/layout/bList2"/>
    <dgm:cxn modelId="{12523C13-6B0D-4546-9C1F-0C1E0CB96C4F}" type="presParOf" srcId="{4B2AEBE8-E1C1-4D1F-81B3-3EF13F636220}" destId="{C450C63C-84E8-4C21-AE94-5267F47A166F}" srcOrd="1" destOrd="0" presId="urn:microsoft.com/office/officeart/2005/8/layout/bList2"/>
    <dgm:cxn modelId="{70DA8C91-58FC-46B1-B233-DD6B2332B63E}" type="presParOf" srcId="{4B2AEBE8-E1C1-4D1F-81B3-3EF13F636220}" destId="{4A3F91CF-8BB0-4F05-AE37-B0028B40BD3F}" srcOrd="2" destOrd="0" presId="urn:microsoft.com/office/officeart/2005/8/layout/bList2"/>
    <dgm:cxn modelId="{4187C9FF-3CAD-44E4-B187-0C8A0E3B9B72}" type="presParOf" srcId="{4B2AEBE8-E1C1-4D1F-81B3-3EF13F636220}" destId="{54E1230A-559C-4B44-9D76-D8846270C382}" srcOrd="3" destOrd="0" presId="urn:microsoft.com/office/officeart/2005/8/layout/bList2"/>
    <dgm:cxn modelId="{D8A461EE-6CFF-4942-974C-FBDFBBA49722}" type="presParOf" srcId="{DCAD79E2-5A3B-4C4F-9FEC-46B72047AA8F}" destId="{38D21A46-7312-4153-8F51-AFC5578D3E27}" srcOrd="7" destOrd="0" presId="urn:microsoft.com/office/officeart/2005/8/layout/bList2"/>
    <dgm:cxn modelId="{A784B738-7720-47D1-9DCD-104870067B9A}" type="presParOf" srcId="{DCAD79E2-5A3B-4C4F-9FEC-46B72047AA8F}" destId="{1D4146B6-BFA7-4B6B-B921-03A9F63E2CB2}" srcOrd="8" destOrd="0" presId="urn:microsoft.com/office/officeart/2005/8/layout/bList2"/>
    <dgm:cxn modelId="{4A9844EA-89BB-4D69-BBC0-C13CE222C7DF}" type="presParOf" srcId="{1D4146B6-BFA7-4B6B-B921-03A9F63E2CB2}" destId="{53E37638-962C-4BCB-9FD6-3C597BE93A95}" srcOrd="0" destOrd="0" presId="urn:microsoft.com/office/officeart/2005/8/layout/bList2"/>
    <dgm:cxn modelId="{F89D1380-6717-4AAA-A508-607DA2177FC2}" type="presParOf" srcId="{1D4146B6-BFA7-4B6B-B921-03A9F63E2CB2}" destId="{4A5ACFBC-2D23-421B-8CD0-D7486F88CDFC}" srcOrd="1" destOrd="0" presId="urn:microsoft.com/office/officeart/2005/8/layout/bList2"/>
    <dgm:cxn modelId="{E746C3B1-FBF9-4DD1-A65B-50503E1171E8}" type="presParOf" srcId="{1D4146B6-BFA7-4B6B-B921-03A9F63E2CB2}" destId="{1853DA52-21AE-47E7-9B39-F90DFD36DD03}" srcOrd="2" destOrd="0" presId="urn:microsoft.com/office/officeart/2005/8/layout/bList2"/>
    <dgm:cxn modelId="{D1EFC680-691C-42DA-BF77-63B504C56ACF}" type="presParOf" srcId="{1D4146B6-BFA7-4B6B-B921-03A9F63E2CB2}" destId="{D35C507D-17D7-4F39-8603-82E7AD964078}"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20A17C-A54E-4CF1-9C6C-E5EEDDBEF18E}"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s-CR"/>
        </a:p>
      </dgm:t>
    </dgm:pt>
    <dgm:pt modelId="{1BB031D2-0D27-4F81-9363-89455DBA67F7}">
      <dgm:prSet/>
      <dgm:spPr/>
      <dgm:t>
        <a:bodyPr/>
        <a:lstStyle/>
        <a:p>
          <a:r>
            <a:rPr lang="es-ES_tradnl"/>
            <a:t>Actualización de la consulta diagnóstica de necesidades de capacitación en virtud de los cambios derivados de la pandemia y ejecución de una estrategia de capacitación en diferentes temáticas: </a:t>
          </a:r>
          <a:endParaRPr lang="es-CR"/>
        </a:p>
      </dgm:t>
    </dgm:pt>
    <dgm:pt modelId="{48A5AABC-13B6-4A64-BEC6-94EF5CD78B65}" type="parTrans" cxnId="{84AD1FC0-6809-4D59-A926-D7D3AD9280E1}">
      <dgm:prSet/>
      <dgm:spPr/>
      <dgm:t>
        <a:bodyPr/>
        <a:lstStyle/>
        <a:p>
          <a:endParaRPr lang="es-CR"/>
        </a:p>
      </dgm:t>
    </dgm:pt>
    <dgm:pt modelId="{33928E5E-0973-4D3A-BA08-8DD606F4791A}" type="sibTrans" cxnId="{84AD1FC0-6809-4D59-A926-D7D3AD9280E1}">
      <dgm:prSet/>
      <dgm:spPr/>
      <dgm:t>
        <a:bodyPr/>
        <a:lstStyle/>
        <a:p>
          <a:endParaRPr lang="es-CR"/>
        </a:p>
      </dgm:t>
    </dgm:pt>
    <dgm:pt modelId="{17E6C0D2-66E3-4E1F-A0DD-F336E943D6BC}">
      <dgm:prSet/>
      <dgm:spPr/>
      <dgm:t>
        <a:bodyPr/>
        <a:lstStyle/>
        <a:p>
          <a:r>
            <a:rPr lang="es-ES" b="0" dirty="0"/>
            <a:t>Gestión de personas en el contexto de la crisis </a:t>
          </a:r>
          <a:endParaRPr lang="es-CR" b="0" dirty="0"/>
        </a:p>
      </dgm:t>
    </dgm:pt>
    <dgm:pt modelId="{184D04D6-E101-48C5-B320-144A054754A4}" type="parTrans" cxnId="{C9557FAA-3AC8-4876-B35D-78CBC78BA633}">
      <dgm:prSet/>
      <dgm:spPr/>
      <dgm:t>
        <a:bodyPr/>
        <a:lstStyle/>
        <a:p>
          <a:endParaRPr lang="es-CR"/>
        </a:p>
      </dgm:t>
    </dgm:pt>
    <dgm:pt modelId="{604D1012-6C71-469B-9438-835C471FD6A9}" type="sibTrans" cxnId="{C9557FAA-3AC8-4876-B35D-78CBC78BA633}">
      <dgm:prSet/>
      <dgm:spPr/>
      <dgm:t>
        <a:bodyPr/>
        <a:lstStyle/>
        <a:p>
          <a:endParaRPr lang="es-CR"/>
        </a:p>
      </dgm:t>
    </dgm:pt>
    <dgm:pt modelId="{523FE4FF-767B-494C-870B-080F4AE1B07D}">
      <dgm:prSet/>
      <dgm:spPr/>
      <dgm:t>
        <a:bodyPr/>
        <a:lstStyle/>
        <a:p>
          <a:r>
            <a:rPr lang="es-ES" b="0" dirty="0"/>
            <a:t>Implementación del teletrabajo</a:t>
          </a:r>
          <a:endParaRPr lang="es-CR" b="0" dirty="0"/>
        </a:p>
      </dgm:t>
    </dgm:pt>
    <dgm:pt modelId="{0F2BA298-887A-464F-A300-C7294E5395F5}" type="parTrans" cxnId="{15193AB2-4570-4610-9155-62BF3FBB0323}">
      <dgm:prSet/>
      <dgm:spPr/>
      <dgm:t>
        <a:bodyPr/>
        <a:lstStyle/>
        <a:p>
          <a:endParaRPr lang="es-CR"/>
        </a:p>
      </dgm:t>
    </dgm:pt>
    <dgm:pt modelId="{A1E04A8D-E1D5-4A3D-8712-D26EF7096896}" type="sibTrans" cxnId="{15193AB2-4570-4610-9155-62BF3FBB0323}">
      <dgm:prSet/>
      <dgm:spPr/>
      <dgm:t>
        <a:bodyPr/>
        <a:lstStyle/>
        <a:p>
          <a:endParaRPr lang="es-CR"/>
        </a:p>
      </dgm:t>
    </dgm:pt>
    <dgm:pt modelId="{21E15ABF-C59B-4901-B0E8-6DD9166BD669}">
      <dgm:prSet/>
      <dgm:spPr/>
      <dgm:t>
        <a:bodyPr/>
        <a:lstStyle/>
        <a:p>
          <a:r>
            <a:rPr lang="es-ES" b="0" dirty="0"/>
            <a:t>Manejo de herramientas informáticas </a:t>
          </a:r>
          <a:endParaRPr lang="es-CR" b="0" dirty="0"/>
        </a:p>
      </dgm:t>
    </dgm:pt>
    <dgm:pt modelId="{774521B7-4859-4E95-B749-D18716CD13CD}" type="parTrans" cxnId="{999FDA4E-54D5-43CC-A6F9-F3B579A06D7E}">
      <dgm:prSet/>
      <dgm:spPr/>
      <dgm:t>
        <a:bodyPr/>
        <a:lstStyle/>
        <a:p>
          <a:endParaRPr lang="es-CR"/>
        </a:p>
      </dgm:t>
    </dgm:pt>
    <dgm:pt modelId="{1B6DEE65-2351-41E8-A710-CE6E0611ABF9}" type="sibTrans" cxnId="{999FDA4E-54D5-43CC-A6F9-F3B579A06D7E}">
      <dgm:prSet/>
      <dgm:spPr/>
      <dgm:t>
        <a:bodyPr/>
        <a:lstStyle/>
        <a:p>
          <a:endParaRPr lang="es-CR"/>
        </a:p>
      </dgm:t>
    </dgm:pt>
    <dgm:pt modelId="{27DFBC77-6C37-450D-986B-6865EAF49D7A}">
      <dgm:prSet/>
      <dgm:spPr/>
      <dgm:t>
        <a:bodyPr/>
        <a:lstStyle/>
        <a:p>
          <a:r>
            <a:rPr lang="es-ES" b="0" dirty="0"/>
            <a:t>Gestión emocional</a:t>
          </a:r>
          <a:endParaRPr lang="es-CR" b="0" dirty="0"/>
        </a:p>
      </dgm:t>
    </dgm:pt>
    <dgm:pt modelId="{C0E9D38B-F161-4741-AEDA-810ADC552831}" type="parTrans" cxnId="{18C2DB26-7D11-4367-97AD-0AB4B9711F79}">
      <dgm:prSet/>
      <dgm:spPr/>
      <dgm:t>
        <a:bodyPr/>
        <a:lstStyle/>
        <a:p>
          <a:endParaRPr lang="es-CR"/>
        </a:p>
      </dgm:t>
    </dgm:pt>
    <dgm:pt modelId="{AE3B23CB-B1CD-458D-A3D9-C26FD04A36D3}" type="sibTrans" cxnId="{18C2DB26-7D11-4367-97AD-0AB4B9711F79}">
      <dgm:prSet/>
      <dgm:spPr/>
      <dgm:t>
        <a:bodyPr/>
        <a:lstStyle/>
        <a:p>
          <a:endParaRPr lang="es-CR"/>
        </a:p>
      </dgm:t>
    </dgm:pt>
    <dgm:pt modelId="{53215664-03A7-46AA-96AF-34C89DD19F47}">
      <dgm:prSet/>
      <dgm:spPr/>
      <dgm:t>
        <a:bodyPr/>
        <a:lstStyle/>
        <a:p>
          <a:r>
            <a:rPr lang="es-ES" b="0" dirty="0"/>
            <a:t>Aplicación de protocolos institucionales por COVID19 </a:t>
          </a:r>
          <a:endParaRPr lang="es-CR" b="0" dirty="0"/>
        </a:p>
      </dgm:t>
    </dgm:pt>
    <dgm:pt modelId="{77D7FE3D-D5BB-45FD-86B7-DDA4C76D3BD5}" type="parTrans" cxnId="{DD593A41-2F6D-467F-A09B-42C550827C59}">
      <dgm:prSet/>
      <dgm:spPr/>
      <dgm:t>
        <a:bodyPr/>
        <a:lstStyle/>
        <a:p>
          <a:endParaRPr lang="es-CR"/>
        </a:p>
      </dgm:t>
    </dgm:pt>
    <dgm:pt modelId="{08851934-1D8E-4C7B-94A0-347417F5A9B1}" type="sibTrans" cxnId="{DD593A41-2F6D-467F-A09B-42C550827C59}">
      <dgm:prSet/>
      <dgm:spPr/>
      <dgm:t>
        <a:bodyPr/>
        <a:lstStyle/>
        <a:p>
          <a:endParaRPr lang="es-CR"/>
        </a:p>
      </dgm:t>
    </dgm:pt>
    <dgm:pt modelId="{DCF8E826-D5A9-4FFA-9ABB-3E1D29A4337F}" type="pres">
      <dgm:prSet presAssocID="{AB20A17C-A54E-4CF1-9C6C-E5EEDDBEF18E}" presName="Name0" presStyleCnt="0">
        <dgm:presLayoutVars>
          <dgm:dir/>
          <dgm:animLvl val="lvl"/>
          <dgm:resizeHandles val="exact"/>
        </dgm:presLayoutVars>
      </dgm:prSet>
      <dgm:spPr/>
    </dgm:pt>
    <dgm:pt modelId="{E4EA7621-C572-4F36-BC65-0B67F886EDA5}" type="pres">
      <dgm:prSet presAssocID="{1BB031D2-0D27-4F81-9363-89455DBA67F7}" presName="composite" presStyleCnt="0"/>
      <dgm:spPr/>
    </dgm:pt>
    <dgm:pt modelId="{87AAA548-E5C4-4E8A-8D22-3A8170CB626F}" type="pres">
      <dgm:prSet presAssocID="{1BB031D2-0D27-4F81-9363-89455DBA67F7}" presName="parTx" presStyleLbl="alignNode1" presStyleIdx="0" presStyleCnt="1">
        <dgm:presLayoutVars>
          <dgm:chMax val="0"/>
          <dgm:chPref val="0"/>
          <dgm:bulletEnabled val="1"/>
        </dgm:presLayoutVars>
      </dgm:prSet>
      <dgm:spPr/>
    </dgm:pt>
    <dgm:pt modelId="{457F04DE-D411-4DE4-AE22-E9808F8484D9}" type="pres">
      <dgm:prSet presAssocID="{1BB031D2-0D27-4F81-9363-89455DBA67F7}" presName="desTx" presStyleLbl="alignAccFollowNode1" presStyleIdx="0" presStyleCnt="1">
        <dgm:presLayoutVars>
          <dgm:bulletEnabled val="1"/>
        </dgm:presLayoutVars>
      </dgm:prSet>
      <dgm:spPr/>
    </dgm:pt>
  </dgm:ptLst>
  <dgm:cxnLst>
    <dgm:cxn modelId="{015B5E03-AE8F-481A-9666-CCD902CA0B79}" type="presOf" srcId="{1BB031D2-0D27-4F81-9363-89455DBA67F7}" destId="{87AAA548-E5C4-4E8A-8D22-3A8170CB626F}" srcOrd="0" destOrd="0" presId="urn:microsoft.com/office/officeart/2005/8/layout/hList1"/>
    <dgm:cxn modelId="{74BF2107-AADC-4E8C-AF01-19D446625A5B}" type="presOf" srcId="{21E15ABF-C59B-4901-B0E8-6DD9166BD669}" destId="{457F04DE-D411-4DE4-AE22-E9808F8484D9}" srcOrd="0" destOrd="2" presId="urn:microsoft.com/office/officeart/2005/8/layout/hList1"/>
    <dgm:cxn modelId="{18F10C1A-F8C3-4C0F-9EBA-DCD3B4463918}" type="presOf" srcId="{AB20A17C-A54E-4CF1-9C6C-E5EEDDBEF18E}" destId="{DCF8E826-D5A9-4FFA-9ABB-3E1D29A4337F}" srcOrd="0" destOrd="0" presId="urn:microsoft.com/office/officeart/2005/8/layout/hList1"/>
    <dgm:cxn modelId="{18C2DB26-7D11-4367-97AD-0AB4B9711F79}" srcId="{1BB031D2-0D27-4F81-9363-89455DBA67F7}" destId="{27DFBC77-6C37-450D-986B-6865EAF49D7A}" srcOrd="3" destOrd="0" parTransId="{C0E9D38B-F161-4741-AEDA-810ADC552831}" sibTransId="{AE3B23CB-B1CD-458D-A3D9-C26FD04A36D3}"/>
    <dgm:cxn modelId="{46579E3E-52C6-4735-9817-F44C10009F72}" type="presOf" srcId="{523FE4FF-767B-494C-870B-080F4AE1B07D}" destId="{457F04DE-D411-4DE4-AE22-E9808F8484D9}" srcOrd="0" destOrd="1" presId="urn:microsoft.com/office/officeart/2005/8/layout/hList1"/>
    <dgm:cxn modelId="{DD593A41-2F6D-467F-A09B-42C550827C59}" srcId="{1BB031D2-0D27-4F81-9363-89455DBA67F7}" destId="{53215664-03A7-46AA-96AF-34C89DD19F47}" srcOrd="4" destOrd="0" parTransId="{77D7FE3D-D5BB-45FD-86B7-DDA4C76D3BD5}" sibTransId="{08851934-1D8E-4C7B-94A0-347417F5A9B1}"/>
    <dgm:cxn modelId="{999FDA4E-54D5-43CC-A6F9-F3B579A06D7E}" srcId="{1BB031D2-0D27-4F81-9363-89455DBA67F7}" destId="{21E15ABF-C59B-4901-B0E8-6DD9166BD669}" srcOrd="2" destOrd="0" parTransId="{774521B7-4859-4E95-B749-D18716CD13CD}" sibTransId="{1B6DEE65-2351-41E8-A710-CE6E0611ABF9}"/>
    <dgm:cxn modelId="{C9557FAA-3AC8-4876-B35D-78CBC78BA633}" srcId="{1BB031D2-0D27-4F81-9363-89455DBA67F7}" destId="{17E6C0D2-66E3-4E1F-A0DD-F336E943D6BC}" srcOrd="0" destOrd="0" parTransId="{184D04D6-E101-48C5-B320-144A054754A4}" sibTransId="{604D1012-6C71-469B-9438-835C471FD6A9}"/>
    <dgm:cxn modelId="{15193AB2-4570-4610-9155-62BF3FBB0323}" srcId="{1BB031D2-0D27-4F81-9363-89455DBA67F7}" destId="{523FE4FF-767B-494C-870B-080F4AE1B07D}" srcOrd="1" destOrd="0" parTransId="{0F2BA298-887A-464F-A300-C7294E5395F5}" sibTransId="{A1E04A8D-E1D5-4A3D-8712-D26EF7096896}"/>
    <dgm:cxn modelId="{9EE2F6B4-F00E-48D2-9979-DCEBA11BAA13}" type="presOf" srcId="{27DFBC77-6C37-450D-986B-6865EAF49D7A}" destId="{457F04DE-D411-4DE4-AE22-E9808F8484D9}" srcOrd="0" destOrd="3" presId="urn:microsoft.com/office/officeart/2005/8/layout/hList1"/>
    <dgm:cxn modelId="{84AD1FC0-6809-4D59-A926-D7D3AD9280E1}" srcId="{AB20A17C-A54E-4CF1-9C6C-E5EEDDBEF18E}" destId="{1BB031D2-0D27-4F81-9363-89455DBA67F7}" srcOrd="0" destOrd="0" parTransId="{48A5AABC-13B6-4A64-BEC6-94EF5CD78B65}" sibTransId="{33928E5E-0973-4D3A-BA08-8DD606F4791A}"/>
    <dgm:cxn modelId="{1F44D6E1-FD70-40EB-AFD2-FD17EFB37FEB}" type="presOf" srcId="{53215664-03A7-46AA-96AF-34C89DD19F47}" destId="{457F04DE-D411-4DE4-AE22-E9808F8484D9}" srcOrd="0" destOrd="4" presId="urn:microsoft.com/office/officeart/2005/8/layout/hList1"/>
    <dgm:cxn modelId="{DDC18AFD-F498-4FFC-A362-5E50C409723D}" type="presOf" srcId="{17E6C0D2-66E3-4E1F-A0DD-F336E943D6BC}" destId="{457F04DE-D411-4DE4-AE22-E9808F8484D9}" srcOrd="0" destOrd="0" presId="urn:microsoft.com/office/officeart/2005/8/layout/hList1"/>
    <dgm:cxn modelId="{31CB36C4-4E97-48D3-AACD-94FA6AEC5BF0}" type="presParOf" srcId="{DCF8E826-D5A9-4FFA-9ABB-3E1D29A4337F}" destId="{E4EA7621-C572-4F36-BC65-0B67F886EDA5}" srcOrd="0" destOrd="0" presId="urn:microsoft.com/office/officeart/2005/8/layout/hList1"/>
    <dgm:cxn modelId="{30133BDA-88FD-4266-A7E3-F794B14116F8}" type="presParOf" srcId="{E4EA7621-C572-4F36-BC65-0B67F886EDA5}" destId="{87AAA548-E5C4-4E8A-8D22-3A8170CB626F}" srcOrd="0" destOrd="0" presId="urn:microsoft.com/office/officeart/2005/8/layout/hList1"/>
    <dgm:cxn modelId="{D42A44D3-BB9B-46DD-9352-DD5860EAF3F2}" type="presParOf" srcId="{E4EA7621-C572-4F36-BC65-0B67F886EDA5}" destId="{457F04DE-D411-4DE4-AE22-E9808F8484D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A94CAF6-B0A9-4DF3-AFDD-BE6E45ABFDE1}" type="doc">
      <dgm:prSet loTypeId="urn:microsoft.com/office/officeart/2005/8/layout/process4" loCatId="process" qsTypeId="urn:microsoft.com/office/officeart/2005/8/quickstyle/simple1" qsCatId="simple" csTypeId="urn:microsoft.com/office/officeart/2005/8/colors/accent1_2" csCatId="accent1"/>
      <dgm:spPr/>
      <dgm:t>
        <a:bodyPr/>
        <a:lstStyle/>
        <a:p>
          <a:endParaRPr lang="en-US"/>
        </a:p>
      </dgm:t>
    </dgm:pt>
    <dgm:pt modelId="{5D7D058A-DB10-4DEB-9D29-C5E24AFE15E2}">
      <dgm:prSet custT="1"/>
      <dgm:spPr/>
      <dgm:t>
        <a:bodyPr/>
        <a:lstStyle/>
        <a:p>
          <a:r>
            <a:rPr lang="es-ES_tradnl" sz="2000" dirty="0"/>
            <a:t>Diseño curricular de los programas del Eje Curricular Calidad de Vida: </a:t>
          </a:r>
          <a:endParaRPr lang="en-US" sz="2000" dirty="0"/>
        </a:p>
      </dgm:t>
    </dgm:pt>
    <dgm:pt modelId="{B22E5F7C-A9C4-4B8A-BC42-7146FE4A0498}" type="parTrans" cxnId="{4EAA8378-DB45-4547-A185-5FB07451B0C7}">
      <dgm:prSet/>
      <dgm:spPr/>
      <dgm:t>
        <a:bodyPr/>
        <a:lstStyle/>
        <a:p>
          <a:endParaRPr lang="en-US"/>
        </a:p>
      </dgm:t>
    </dgm:pt>
    <dgm:pt modelId="{6AD5B2F5-83B1-4FE5-A7E8-6EA3B798279D}" type="sibTrans" cxnId="{4EAA8378-DB45-4547-A185-5FB07451B0C7}">
      <dgm:prSet/>
      <dgm:spPr/>
      <dgm:t>
        <a:bodyPr/>
        <a:lstStyle/>
        <a:p>
          <a:endParaRPr lang="en-US"/>
        </a:p>
      </dgm:t>
    </dgm:pt>
    <dgm:pt modelId="{F165BD4C-0FC7-419E-8DE5-197D8A8C879B}">
      <dgm:prSet custT="1"/>
      <dgm:spPr/>
      <dgm:t>
        <a:bodyPr/>
        <a:lstStyle/>
        <a:p>
          <a:r>
            <a:rPr lang="es-ES" sz="1600"/>
            <a:t>Salud Financiera </a:t>
          </a:r>
          <a:endParaRPr lang="en-US" sz="1600"/>
        </a:p>
      </dgm:t>
    </dgm:pt>
    <dgm:pt modelId="{8C5E5D54-E472-45BC-9F4E-1BFD662F6E23}" type="parTrans" cxnId="{7AD62DDD-EA09-4E66-A415-42190E202FBD}">
      <dgm:prSet/>
      <dgm:spPr/>
      <dgm:t>
        <a:bodyPr/>
        <a:lstStyle/>
        <a:p>
          <a:endParaRPr lang="en-US"/>
        </a:p>
      </dgm:t>
    </dgm:pt>
    <dgm:pt modelId="{8667CEE4-51BC-4856-8898-783B2FF84AC8}" type="sibTrans" cxnId="{7AD62DDD-EA09-4E66-A415-42190E202FBD}">
      <dgm:prSet/>
      <dgm:spPr/>
      <dgm:t>
        <a:bodyPr/>
        <a:lstStyle/>
        <a:p>
          <a:endParaRPr lang="en-US"/>
        </a:p>
      </dgm:t>
    </dgm:pt>
    <dgm:pt modelId="{73E02890-1857-4E4C-A857-234F74CAED4E}">
      <dgm:prSet custT="1"/>
      <dgm:spPr/>
      <dgm:t>
        <a:bodyPr/>
        <a:lstStyle/>
        <a:p>
          <a:r>
            <a:rPr lang="es-ES" sz="1600"/>
            <a:t>Gestión emocional</a:t>
          </a:r>
          <a:endParaRPr lang="en-US" sz="1600"/>
        </a:p>
      </dgm:t>
    </dgm:pt>
    <dgm:pt modelId="{E6AFD982-212C-4545-9911-17F9419616DD}" type="parTrans" cxnId="{01880729-AB35-49D4-878A-9EB4124A5B8C}">
      <dgm:prSet/>
      <dgm:spPr/>
      <dgm:t>
        <a:bodyPr/>
        <a:lstStyle/>
        <a:p>
          <a:endParaRPr lang="en-US"/>
        </a:p>
      </dgm:t>
    </dgm:pt>
    <dgm:pt modelId="{4C75D1D3-4CB6-449B-8BD9-339368C968D5}" type="sibTrans" cxnId="{01880729-AB35-49D4-878A-9EB4124A5B8C}">
      <dgm:prSet/>
      <dgm:spPr/>
      <dgm:t>
        <a:bodyPr/>
        <a:lstStyle/>
        <a:p>
          <a:endParaRPr lang="en-US"/>
        </a:p>
      </dgm:t>
    </dgm:pt>
    <dgm:pt modelId="{BE5D2123-D684-4E05-BAFA-0A83C44E8F1B}">
      <dgm:prSet custT="1"/>
      <dgm:spPr/>
      <dgm:t>
        <a:bodyPr/>
        <a:lstStyle/>
        <a:p>
          <a:r>
            <a:rPr lang="es-ES" sz="1600"/>
            <a:t>Proyecto de vida</a:t>
          </a:r>
          <a:endParaRPr lang="en-US" sz="1600"/>
        </a:p>
      </dgm:t>
    </dgm:pt>
    <dgm:pt modelId="{AC9B62AB-89A2-4D3B-95EB-C2AA175FE1F2}" type="parTrans" cxnId="{0DB37C3B-A6F4-43B8-9249-AB32561C132A}">
      <dgm:prSet/>
      <dgm:spPr/>
      <dgm:t>
        <a:bodyPr/>
        <a:lstStyle/>
        <a:p>
          <a:endParaRPr lang="en-US"/>
        </a:p>
      </dgm:t>
    </dgm:pt>
    <dgm:pt modelId="{D9A88E43-A1CB-46B7-8588-70476564EECD}" type="sibTrans" cxnId="{0DB37C3B-A6F4-43B8-9249-AB32561C132A}">
      <dgm:prSet/>
      <dgm:spPr/>
      <dgm:t>
        <a:bodyPr/>
        <a:lstStyle/>
        <a:p>
          <a:endParaRPr lang="en-US"/>
        </a:p>
      </dgm:t>
    </dgm:pt>
    <dgm:pt modelId="{4C11805A-5C2B-4B54-A118-BA2CF861ED02}">
      <dgm:prSet custT="1"/>
      <dgm:spPr/>
      <dgm:t>
        <a:bodyPr/>
        <a:lstStyle/>
        <a:p>
          <a:r>
            <a:rPr lang="es-ES" sz="1600"/>
            <a:t>Estilos de vida saludable</a:t>
          </a:r>
          <a:endParaRPr lang="en-US" sz="1600"/>
        </a:p>
      </dgm:t>
    </dgm:pt>
    <dgm:pt modelId="{8BB6DD92-BEA2-4BAE-AEAC-E69C2AD6342F}" type="parTrans" cxnId="{2FE31FC5-2978-41BF-AA30-DD02273DB49F}">
      <dgm:prSet/>
      <dgm:spPr/>
      <dgm:t>
        <a:bodyPr/>
        <a:lstStyle/>
        <a:p>
          <a:endParaRPr lang="en-US"/>
        </a:p>
      </dgm:t>
    </dgm:pt>
    <dgm:pt modelId="{40040015-BBFD-44B0-9054-B676CC94BF08}" type="sibTrans" cxnId="{2FE31FC5-2978-41BF-AA30-DD02273DB49F}">
      <dgm:prSet/>
      <dgm:spPr/>
      <dgm:t>
        <a:bodyPr/>
        <a:lstStyle/>
        <a:p>
          <a:endParaRPr lang="en-US"/>
        </a:p>
      </dgm:t>
    </dgm:pt>
    <dgm:pt modelId="{A9908EE8-FD1E-4C48-BEC5-64ECBBE43AF3}" type="pres">
      <dgm:prSet presAssocID="{AA94CAF6-B0A9-4DF3-AFDD-BE6E45ABFDE1}" presName="Name0" presStyleCnt="0">
        <dgm:presLayoutVars>
          <dgm:dir/>
          <dgm:animLvl val="lvl"/>
          <dgm:resizeHandles val="exact"/>
        </dgm:presLayoutVars>
      </dgm:prSet>
      <dgm:spPr/>
    </dgm:pt>
    <dgm:pt modelId="{2B5262E7-E92F-4BF6-8F75-7F9B31A42FBD}" type="pres">
      <dgm:prSet presAssocID="{5D7D058A-DB10-4DEB-9D29-C5E24AFE15E2}" presName="boxAndChildren" presStyleCnt="0"/>
      <dgm:spPr/>
    </dgm:pt>
    <dgm:pt modelId="{578E8708-0109-4132-9CCC-29B9289E5D60}" type="pres">
      <dgm:prSet presAssocID="{5D7D058A-DB10-4DEB-9D29-C5E24AFE15E2}" presName="parentTextBox" presStyleLbl="node1" presStyleIdx="0" presStyleCnt="1"/>
      <dgm:spPr/>
    </dgm:pt>
    <dgm:pt modelId="{602CE818-41D1-4697-AE1D-578615E68431}" type="pres">
      <dgm:prSet presAssocID="{5D7D058A-DB10-4DEB-9D29-C5E24AFE15E2}" presName="entireBox" presStyleLbl="node1" presStyleIdx="0" presStyleCnt="1"/>
      <dgm:spPr/>
    </dgm:pt>
    <dgm:pt modelId="{EB14760C-8D5E-4ED6-810C-09AC91658F82}" type="pres">
      <dgm:prSet presAssocID="{5D7D058A-DB10-4DEB-9D29-C5E24AFE15E2}" presName="descendantBox" presStyleCnt="0"/>
      <dgm:spPr/>
    </dgm:pt>
    <dgm:pt modelId="{68EB5D8E-5E5F-495C-AF67-85EFFB10466F}" type="pres">
      <dgm:prSet presAssocID="{F165BD4C-0FC7-419E-8DE5-197D8A8C879B}" presName="childTextBox" presStyleLbl="fgAccFollowNode1" presStyleIdx="0" presStyleCnt="4">
        <dgm:presLayoutVars>
          <dgm:bulletEnabled val="1"/>
        </dgm:presLayoutVars>
      </dgm:prSet>
      <dgm:spPr/>
    </dgm:pt>
    <dgm:pt modelId="{131C0C7F-F1FE-4FF2-8EEC-2DFD64121E17}" type="pres">
      <dgm:prSet presAssocID="{73E02890-1857-4E4C-A857-234F74CAED4E}" presName="childTextBox" presStyleLbl="fgAccFollowNode1" presStyleIdx="1" presStyleCnt="4">
        <dgm:presLayoutVars>
          <dgm:bulletEnabled val="1"/>
        </dgm:presLayoutVars>
      </dgm:prSet>
      <dgm:spPr/>
    </dgm:pt>
    <dgm:pt modelId="{006EB4B2-B24E-431C-AD4E-D4CCA4C6F49D}" type="pres">
      <dgm:prSet presAssocID="{BE5D2123-D684-4E05-BAFA-0A83C44E8F1B}" presName="childTextBox" presStyleLbl="fgAccFollowNode1" presStyleIdx="2" presStyleCnt="4">
        <dgm:presLayoutVars>
          <dgm:bulletEnabled val="1"/>
        </dgm:presLayoutVars>
      </dgm:prSet>
      <dgm:spPr/>
    </dgm:pt>
    <dgm:pt modelId="{D6D8834A-7128-47AB-BD81-281BA934DE07}" type="pres">
      <dgm:prSet presAssocID="{4C11805A-5C2B-4B54-A118-BA2CF861ED02}" presName="childTextBox" presStyleLbl="fgAccFollowNode1" presStyleIdx="3" presStyleCnt="4">
        <dgm:presLayoutVars>
          <dgm:bulletEnabled val="1"/>
        </dgm:presLayoutVars>
      </dgm:prSet>
      <dgm:spPr/>
    </dgm:pt>
  </dgm:ptLst>
  <dgm:cxnLst>
    <dgm:cxn modelId="{84358410-2AE1-49E8-B237-6B99B71BAB97}" type="presOf" srcId="{4C11805A-5C2B-4B54-A118-BA2CF861ED02}" destId="{D6D8834A-7128-47AB-BD81-281BA934DE07}" srcOrd="0" destOrd="0" presId="urn:microsoft.com/office/officeart/2005/8/layout/process4"/>
    <dgm:cxn modelId="{01880729-AB35-49D4-878A-9EB4124A5B8C}" srcId="{5D7D058A-DB10-4DEB-9D29-C5E24AFE15E2}" destId="{73E02890-1857-4E4C-A857-234F74CAED4E}" srcOrd="1" destOrd="0" parTransId="{E6AFD982-212C-4545-9911-17F9419616DD}" sibTransId="{4C75D1D3-4CB6-449B-8BD9-339368C968D5}"/>
    <dgm:cxn modelId="{0DB37C3B-A6F4-43B8-9249-AB32561C132A}" srcId="{5D7D058A-DB10-4DEB-9D29-C5E24AFE15E2}" destId="{BE5D2123-D684-4E05-BAFA-0A83C44E8F1B}" srcOrd="2" destOrd="0" parTransId="{AC9B62AB-89A2-4D3B-95EB-C2AA175FE1F2}" sibTransId="{D9A88E43-A1CB-46B7-8588-70476564EECD}"/>
    <dgm:cxn modelId="{AB456F4D-ECEC-4D9D-87CD-C798C1EB948C}" type="presOf" srcId="{5D7D058A-DB10-4DEB-9D29-C5E24AFE15E2}" destId="{602CE818-41D1-4697-AE1D-578615E68431}" srcOrd="1" destOrd="0" presId="urn:microsoft.com/office/officeart/2005/8/layout/process4"/>
    <dgm:cxn modelId="{35D2364E-A678-46D1-9168-7C2C142F0B90}" type="presOf" srcId="{73E02890-1857-4E4C-A857-234F74CAED4E}" destId="{131C0C7F-F1FE-4FF2-8EEC-2DFD64121E17}" srcOrd="0" destOrd="0" presId="urn:microsoft.com/office/officeart/2005/8/layout/process4"/>
    <dgm:cxn modelId="{4EAA8378-DB45-4547-A185-5FB07451B0C7}" srcId="{AA94CAF6-B0A9-4DF3-AFDD-BE6E45ABFDE1}" destId="{5D7D058A-DB10-4DEB-9D29-C5E24AFE15E2}" srcOrd="0" destOrd="0" parTransId="{B22E5F7C-A9C4-4B8A-BC42-7146FE4A0498}" sibTransId="{6AD5B2F5-83B1-4FE5-A7E8-6EA3B798279D}"/>
    <dgm:cxn modelId="{EB2F7A5A-61F3-4216-83F0-DB4FE5711975}" type="presOf" srcId="{F165BD4C-0FC7-419E-8DE5-197D8A8C879B}" destId="{68EB5D8E-5E5F-495C-AF67-85EFFB10466F}" srcOrd="0" destOrd="0" presId="urn:microsoft.com/office/officeart/2005/8/layout/process4"/>
    <dgm:cxn modelId="{D40B75B4-BD08-4E24-9A0C-D99EBEDBA77B}" type="presOf" srcId="{5D7D058A-DB10-4DEB-9D29-C5E24AFE15E2}" destId="{578E8708-0109-4132-9CCC-29B9289E5D60}" srcOrd="0" destOrd="0" presId="urn:microsoft.com/office/officeart/2005/8/layout/process4"/>
    <dgm:cxn modelId="{A6B1D1BB-D407-46DD-9190-F0CAB6ED2EEE}" type="presOf" srcId="{BE5D2123-D684-4E05-BAFA-0A83C44E8F1B}" destId="{006EB4B2-B24E-431C-AD4E-D4CCA4C6F49D}" srcOrd="0" destOrd="0" presId="urn:microsoft.com/office/officeart/2005/8/layout/process4"/>
    <dgm:cxn modelId="{FC3DB8BF-A0BB-421A-B9B7-D1457516601E}" type="presOf" srcId="{AA94CAF6-B0A9-4DF3-AFDD-BE6E45ABFDE1}" destId="{A9908EE8-FD1E-4C48-BEC5-64ECBBE43AF3}" srcOrd="0" destOrd="0" presId="urn:microsoft.com/office/officeart/2005/8/layout/process4"/>
    <dgm:cxn modelId="{2FE31FC5-2978-41BF-AA30-DD02273DB49F}" srcId="{5D7D058A-DB10-4DEB-9D29-C5E24AFE15E2}" destId="{4C11805A-5C2B-4B54-A118-BA2CF861ED02}" srcOrd="3" destOrd="0" parTransId="{8BB6DD92-BEA2-4BAE-AEAC-E69C2AD6342F}" sibTransId="{40040015-BBFD-44B0-9054-B676CC94BF08}"/>
    <dgm:cxn modelId="{7AD62DDD-EA09-4E66-A415-42190E202FBD}" srcId="{5D7D058A-DB10-4DEB-9D29-C5E24AFE15E2}" destId="{F165BD4C-0FC7-419E-8DE5-197D8A8C879B}" srcOrd="0" destOrd="0" parTransId="{8C5E5D54-E472-45BC-9F4E-1BFD662F6E23}" sibTransId="{8667CEE4-51BC-4856-8898-783B2FF84AC8}"/>
    <dgm:cxn modelId="{D5D00F71-966D-4413-842F-B0840A396FC5}" type="presParOf" srcId="{A9908EE8-FD1E-4C48-BEC5-64ECBBE43AF3}" destId="{2B5262E7-E92F-4BF6-8F75-7F9B31A42FBD}" srcOrd="0" destOrd="0" presId="urn:microsoft.com/office/officeart/2005/8/layout/process4"/>
    <dgm:cxn modelId="{9946080E-BF4B-42DB-BDB3-99CEDC7F399E}" type="presParOf" srcId="{2B5262E7-E92F-4BF6-8F75-7F9B31A42FBD}" destId="{578E8708-0109-4132-9CCC-29B9289E5D60}" srcOrd="0" destOrd="0" presId="urn:microsoft.com/office/officeart/2005/8/layout/process4"/>
    <dgm:cxn modelId="{28B4DABE-3D30-4B32-9880-11559813725F}" type="presParOf" srcId="{2B5262E7-E92F-4BF6-8F75-7F9B31A42FBD}" destId="{602CE818-41D1-4697-AE1D-578615E68431}" srcOrd="1" destOrd="0" presId="urn:microsoft.com/office/officeart/2005/8/layout/process4"/>
    <dgm:cxn modelId="{548F5E90-D92F-47AF-AB63-B2AE5E0A80FE}" type="presParOf" srcId="{2B5262E7-E92F-4BF6-8F75-7F9B31A42FBD}" destId="{EB14760C-8D5E-4ED6-810C-09AC91658F82}" srcOrd="2" destOrd="0" presId="urn:microsoft.com/office/officeart/2005/8/layout/process4"/>
    <dgm:cxn modelId="{06F4BD11-78A4-48B9-97BC-774E1781E6F3}" type="presParOf" srcId="{EB14760C-8D5E-4ED6-810C-09AC91658F82}" destId="{68EB5D8E-5E5F-495C-AF67-85EFFB10466F}" srcOrd="0" destOrd="0" presId="urn:microsoft.com/office/officeart/2005/8/layout/process4"/>
    <dgm:cxn modelId="{19103231-F0BB-4491-8596-4D8923A4FA5A}" type="presParOf" srcId="{EB14760C-8D5E-4ED6-810C-09AC91658F82}" destId="{131C0C7F-F1FE-4FF2-8EEC-2DFD64121E17}" srcOrd="1" destOrd="0" presId="urn:microsoft.com/office/officeart/2005/8/layout/process4"/>
    <dgm:cxn modelId="{DDDE6FE0-4C33-496E-8BAC-E2FD59B4E806}" type="presParOf" srcId="{EB14760C-8D5E-4ED6-810C-09AC91658F82}" destId="{006EB4B2-B24E-431C-AD4E-D4CCA4C6F49D}" srcOrd="2" destOrd="0" presId="urn:microsoft.com/office/officeart/2005/8/layout/process4"/>
    <dgm:cxn modelId="{B935BEC9-FB27-467D-AE95-93C20D345F07}" type="presParOf" srcId="{EB14760C-8D5E-4ED6-810C-09AC91658F82}" destId="{D6D8834A-7128-47AB-BD81-281BA934DE07}" srcOrd="3"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F93540B-89E1-4921-A6D8-D5184F8716DB}"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s-CR"/>
        </a:p>
      </dgm:t>
    </dgm:pt>
    <dgm:pt modelId="{9D96C44D-6711-4E8E-BAA0-E519B4D63449}">
      <dgm:prSet/>
      <dgm:spPr/>
      <dgm:t>
        <a:bodyPr/>
        <a:lstStyle/>
        <a:p>
          <a:r>
            <a:rPr lang="es-ES_tradnl"/>
            <a:t>Informe del</a:t>
          </a:r>
          <a:r>
            <a:rPr lang="es-ES_tradnl" b="1"/>
            <a:t> </a:t>
          </a:r>
          <a:r>
            <a:rPr lang="es-ES_tradnl"/>
            <a:t>rediseño del programa de Inducción al Poder Judicial.</a:t>
          </a:r>
          <a:endParaRPr lang="es-CR"/>
        </a:p>
      </dgm:t>
    </dgm:pt>
    <dgm:pt modelId="{D6C53AD1-695D-43AC-A558-3139F4821348}" type="parTrans" cxnId="{FEE844EF-9C4C-4E34-9026-716DE9A0B982}">
      <dgm:prSet/>
      <dgm:spPr/>
      <dgm:t>
        <a:bodyPr/>
        <a:lstStyle/>
        <a:p>
          <a:endParaRPr lang="es-CR"/>
        </a:p>
      </dgm:t>
    </dgm:pt>
    <dgm:pt modelId="{AA5C30DA-1E8B-4B55-87CE-269F162A013E}" type="sibTrans" cxnId="{FEE844EF-9C4C-4E34-9026-716DE9A0B982}">
      <dgm:prSet/>
      <dgm:spPr/>
      <dgm:t>
        <a:bodyPr/>
        <a:lstStyle/>
        <a:p>
          <a:endParaRPr lang="es-CR"/>
        </a:p>
      </dgm:t>
    </dgm:pt>
    <dgm:pt modelId="{7FF2D933-9E55-401F-89F6-191497A9E485}">
      <dgm:prSet/>
      <dgm:spPr/>
      <dgm:t>
        <a:bodyPr/>
        <a:lstStyle/>
        <a:p>
          <a:endParaRPr lang="es-CR"/>
        </a:p>
      </dgm:t>
    </dgm:pt>
    <dgm:pt modelId="{FF995A29-33DB-4412-8E4C-E2017D6D8447}" type="parTrans" cxnId="{F7935A27-A805-4DA7-830E-8DCA3F892A1A}">
      <dgm:prSet/>
      <dgm:spPr/>
      <dgm:t>
        <a:bodyPr/>
        <a:lstStyle/>
        <a:p>
          <a:endParaRPr lang="es-CR"/>
        </a:p>
      </dgm:t>
    </dgm:pt>
    <dgm:pt modelId="{ED00051D-2555-4539-8838-B33F44B15657}" type="sibTrans" cxnId="{F7935A27-A805-4DA7-830E-8DCA3F892A1A}">
      <dgm:prSet/>
      <dgm:spPr/>
      <dgm:t>
        <a:bodyPr/>
        <a:lstStyle/>
        <a:p>
          <a:endParaRPr lang="es-CR"/>
        </a:p>
      </dgm:t>
    </dgm:pt>
    <dgm:pt modelId="{74BB8556-6DEC-40F1-A7F1-C7CA50C7FEFC}">
      <dgm:prSet/>
      <dgm:spPr/>
      <dgm:t>
        <a:bodyPr/>
        <a:lstStyle/>
        <a:p>
          <a:r>
            <a:rPr lang="es-ES_tradnl" dirty="0"/>
            <a:t>Fortalecimientos de las competencias técnicas del personal del Subproceso, de cara a las necesidades y demandas derivadas de la emergencia sanitaria. Se ejecutaron capacitaciones en el uso de Moodle y Shift, en diseño instruccional y neuroeducación. </a:t>
          </a:r>
          <a:endParaRPr lang="es-CR" dirty="0"/>
        </a:p>
      </dgm:t>
    </dgm:pt>
    <dgm:pt modelId="{C676205F-D326-4FE9-A6E7-0470850E62AE}" type="parTrans" cxnId="{421AD12E-DD82-452C-A471-AECAC1C024E2}">
      <dgm:prSet/>
      <dgm:spPr/>
      <dgm:t>
        <a:bodyPr/>
        <a:lstStyle/>
        <a:p>
          <a:endParaRPr lang="es-CR"/>
        </a:p>
      </dgm:t>
    </dgm:pt>
    <dgm:pt modelId="{26159EE2-67A0-458D-88C9-BFD68E05CC38}" type="sibTrans" cxnId="{421AD12E-DD82-452C-A471-AECAC1C024E2}">
      <dgm:prSet/>
      <dgm:spPr/>
      <dgm:t>
        <a:bodyPr/>
        <a:lstStyle/>
        <a:p>
          <a:endParaRPr lang="es-CR"/>
        </a:p>
      </dgm:t>
    </dgm:pt>
    <dgm:pt modelId="{443EBCBA-2119-4FE2-975A-0600BB64933B}">
      <dgm:prSet/>
      <dgm:spPr/>
      <dgm:t>
        <a:bodyPr/>
        <a:lstStyle/>
        <a:p>
          <a:endParaRPr lang="es-CR"/>
        </a:p>
      </dgm:t>
    </dgm:pt>
    <dgm:pt modelId="{D8F1FD43-36CE-46EC-9089-108E3CCE19C0}" type="parTrans" cxnId="{E85B24D4-A95F-4948-A5E6-3212F2254026}">
      <dgm:prSet/>
      <dgm:spPr/>
      <dgm:t>
        <a:bodyPr/>
        <a:lstStyle/>
        <a:p>
          <a:endParaRPr lang="es-CR"/>
        </a:p>
      </dgm:t>
    </dgm:pt>
    <dgm:pt modelId="{E32BC597-DBAC-4726-8FA1-A9CC25D9CDD9}" type="sibTrans" cxnId="{E85B24D4-A95F-4948-A5E6-3212F2254026}">
      <dgm:prSet/>
      <dgm:spPr/>
      <dgm:t>
        <a:bodyPr/>
        <a:lstStyle/>
        <a:p>
          <a:endParaRPr lang="es-CR"/>
        </a:p>
      </dgm:t>
    </dgm:pt>
    <dgm:pt modelId="{CCA9222E-2CB0-4BEA-85D0-D53A4A6432AA}">
      <dgm:prSet/>
      <dgm:spPr/>
      <dgm:t>
        <a:bodyPr/>
        <a:lstStyle/>
        <a:p>
          <a:r>
            <a:rPr lang="es-ES_tradnl" dirty="0"/>
            <a:t>Término del diseño e inicio de la implementación de la metodología de evaluación de la efectividad conforme los lineamientos institucionales aprobados. </a:t>
          </a:r>
          <a:endParaRPr lang="es-CR" dirty="0"/>
        </a:p>
      </dgm:t>
    </dgm:pt>
    <dgm:pt modelId="{975F62C5-5CB7-4066-8E36-7821B3EE2D5B}" type="parTrans" cxnId="{C2429CB9-3832-4C10-B893-07D8A47901D4}">
      <dgm:prSet/>
      <dgm:spPr/>
      <dgm:t>
        <a:bodyPr/>
        <a:lstStyle/>
        <a:p>
          <a:endParaRPr lang="es-CR"/>
        </a:p>
      </dgm:t>
    </dgm:pt>
    <dgm:pt modelId="{947F27E2-220B-45D1-A2DA-D050F208CDA8}" type="sibTrans" cxnId="{C2429CB9-3832-4C10-B893-07D8A47901D4}">
      <dgm:prSet/>
      <dgm:spPr/>
      <dgm:t>
        <a:bodyPr/>
        <a:lstStyle/>
        <a:p>
          <a:endParaRPr lang="es-CR"/>
        </a:p>
      </dgm:t>
    </dgm:pt>
    <dgm:pt modelId="{0C2D0678-1A3D-4D23-8FAD-6FB4F0C5B9EF}" type="pres">
      <dgm:prSet presAssocID="{FF93540B-89E1-4921-A6D8-D5184F8716DB}" presName="linear" presStyleCnt="0">
        <dgm:presLayoutVars>
          <dgm:animLvl val="lvl"/>
          <dgm:resizeHandles val="exact"/>
        </dgm:presLayoutVars>
      </dgm:prSet>
      <dgm:spPr/>
    </dgm:pt>
    <dgm:pt modelId="{3E04F3D5-CF5A-4EA8-8C97-3FEC3801131E}" type="pres">
      <dgm:prSet presAssocID="{9D96C44D-6711-4E8E-BAA0-E519B4D63449}" presName="parentText" presStyleLbl="node1" presStyleIdx="0" presStyleCnt="3">
        <dgm:presLayoutVars>
          <dgm:chMax val="0"/>
          <dgm:bulletEnabled val="1"/>
        </dgm:presLayoutVars>
      </dgm:prSet>
      <dgm:spPr/>
    </dgm:pt>
    <dgm:pt modelId="{71CEEACC-BBD8-4575-BA26-E14798B5FC60}" type="pres">
      <dgm:prSet presAssocID="{9D96C44D-6711-4E8E-BAA0-E519B4D63449}" presName="childText" presStyleLbl="revTx" presStyleIdx="0" presStyleCnt="2">
        <dgm:presLayoutVars>
          <dgm:bulletEnabled val="1"/>
        </dgm:presLayoutVars>
      </dgm:prSet>
      <dgm:spPr/>
    </dgm:pt>
    <dgm:pt modelId="{6F9DA752-1F24-490E-84A6-C763EE6001B8}" type="pres">
      <dgm:prSet presAssocID="{74BB8556-6DEC-40F1-A7F1-C7CA50C7FEFC}" presName="parentText" presStyleLbl="node1" presStyleIdx="1" presStyleCnt="3">
        <dgm:presLayoutVars>
          <dgm:chMax val="0"/>
          <dgm:bulletEnabled val="1"/>
        </dgm:presLayoutVars>
      </dgm:prSet>
      <dgm:spPr/>
    </dgm:pt>
    <dgm:pt modelId="{3A4E44EB-BAF6-489E-914F-72A958917848}" type="pres">
      <dgm:prSet presAssocID="{74BB8556-6DEC-40F1-A7F1-C7CA50C7FEFC}" presName="childText" presStyleLbl="revTx" presStyleIdx="1" presStyleCnt="2">
        <dgm:presLayoutVars>
          <dgm:bulletEnabled val="1"/>
        </dgm:presLayoutVars>
      </dgm:prSet>
      <dgm:spPr/>
    </dgm:pt>
    <dgm:pt modelId="{98E4EC3A-D9CF-49E3-BBCF-6674A9D5FC6E}" type="pres">
      <dgm:prSet presAssocID="{CCA9222E-2CB0-4BEA-85D0-D53A4A6432AA}" presName="parentText" presStyleLbl="node1" presStyleIdx="2" presStyleCnt="3">
        <dgm:presLayoutVars>
          <dgm:chMax val="0"/>
          <dgm:bulletEnabled val="1"/>
        </dgm:presLayoutVars>
      </dgm:prSet>
      <dgm:spPr/>
    </dgm:pt>
  </dgm:ptLst>
  <dgm:cxnLst>
    <dgm:cxn modelId="{7028F51B-1E80-46A6-8394-5E6DCD8D403E}" type="presOf" srcId="{74BB8556-6DEC-40F1-A7F1-C7CA50C7FEFC}" destId="{6F9DA752-1F24-490E-84A6-C763EE6001B8}" srcOrd="0" destOrd="0" presId="urn:microsoft.com/office/officeart/2005/8/layout/vList2"/>
    <dgm:cxn modelId="{FC935121-30B3-4007-9671-13813C7321A1}" type="presOf" srcId="{443EBCBA-2119-4FE2-975A-0600BB64933B}" destId="{3A4E44EB-BAF6-489E-914F-72A958917848}" srcOrd="0" destOrd="0" presId="urn:microsoft.com/office/officeart/2005/8/layout/vList2"/>
    <dgm:cxn modelId="{F7935A27-A805-4DA7-830E-8DCA3F892A1A}" srcId="{9D96C44D-6711-4E8E-BAA0-E519B4D63449}" destId="{7FF2D933-9E55-401F-89F6-191497A9E485}" srcOrd="0" destOrd="0" parTransId="{FF995A29-33DB-4412-8E4C-E2017D6D8447}" sibTransId="{ED00051D-2555-4539-8838-B33F44B15657}"/>
    <dgm:cxn modelId="{421AD12E-DD82-452C-A471-AECAC1C024E2}" srcId="{FF93540B-89E1-4921-A6D8-D5184F8716DB}" destId="{74BB8556-6DEC-40F1-A7F1-C7CA50C7FEFC}" srcOrd="1" destOrd="0" parTransId="{C676205F-D326-4FE9-A6E7-0470850E62AE}" sibTransId="{26159EE2-67A0-458D-88C9-BFD68E05CC38}"/>
    <dgm:cxn modelId="{8CF00E64-EE44-4CE0-BEEA-D0A91CBE23E4}" type="presOf" srcId="{CCA9222E-2CB0-4BEA-85D0-D53A4A6432AA}" destId="{98E4EC3A-D9CF-49E3-BBCF-6674A9D5FC6E}" srcOrd="0" destOrd="0" presId="urn:microsoft.com/office/officeart/2005/8/layout/vList2"/>
    <dgm:cxn modelId="{C2429CB9-3832-4C10-B893-07D8A47901D4}" srcId="{FF93540B-89E1-4921-A6D8-D5184F8716DB}" destId="{CCA9222E-2CB0-4BEA-85D0-D53A4A6432AA}" srcOrd="2" destOrd="0" parTransId="{975F62C5-5CB7-4066-8E36-7821B3EE2D5B}" sibTransId="{947F27E2-220B-45D1-A2DA-D050F208CDA8}"/>
    <dgm:cxn modelId="{97E850C3-3C76-4F25-BAF7-C33653F14D82}" type="presOf" srcId="{9D96C44D-6711-4E8E-BAA0-E519B4D63449}" destId="{3E04F3D5-CF5A-4EA8-8C97-3FEC3801131E}" srcOrd="0" destOrd="0" presId="urn:microsoft.com/office/officeart/2005/8/layout/vList2"/>
    <dgm:cxn modelId="{E96B26C5-D2C1-4C58-BD2F-853F5C58DC1E}" type="presOf" srcId="{FF93540B-89E1-4921-A6D8-D5184F8716DB}" destId="{0C2D0678-1A3D-4D23-8FAD-6FB4F0C5B9EF}" srcOrd="0" destOrd="0" presId="urn:microsoft.com/office/officeart/2005/8/layout/vList2"/>
    <dgm:cxn modelId="{E85B24D4-A95F-4948-A5E6-3212F2254026}" srcId="{74BB8556-6DEC-40F1-A7F1-C7CA50C7FEFC}" destId="{443EBCBA-2119-4FE2-975A-0600BB64933B}" srcOrd="0" destOrd="0" parTransId="{D8F1FD43-36CE-46EC-9089-108E3CCE19C0}" sibTransId="{E32BC597-DBAC-4726-8FA1-A9CC25D9CDD9}"/>
    <dgm:cxn modelId="{B5C810EA-A510-4219-912B-A7E4C3F63DA3}" type="presOf" srcId="{7FF2D933-9E55-401F-89F6-191497A9E485}" destId="{71CEEACC-BBD8-4575-BA26-E14798B5FC60}" srcOrd="0" destOrd="0" presId="urn:microsoft.com/office/officeart/2005/8/layout/vList2"/>
    <dgm:cxn modelId="{FEE844EF-9C4C-4E34-9026-716DE9A0B982}" srcId="{FF93540B-89E1-4921-A6D8-D5184F8716DB}" destId="{9D96C44D-6711-4E8E-BAA0-E519B4D63449}" srcOrd="0" destOrd="0" parTransId="{D6C53AD1-695D-43AC-A558-3139F4821348}" sibTransId="{AA5C30DA-1E8B-4B55-87CE-269F162A013E}"/>
    <dgm:cxn modelId="{8C7DE33A-1216-4F70-805D-722479CC39B9}" type="presParOf" srcId="{0C2D0678-1A3D-4D23-8FAD-6FB4F0C5B9EF}" destId="{3E04F3D5-CF5A-4EA8-8C97-3FEC3801131E}" srcOrd="0" destOrd="0" presId="urn:microsoft.com/office/officeart/2005/8/layout/vList2"/>
    <dgm:cxn modelId="{23101102-8875-4EEF-9676-2FB379075FA1}" type="presParOf" srcId="{0C2D0678-1A3D-4D23-8FAD-6FB4F0C5B9EF}" destId="{71CEEACC-BBD8-4575-BA26-E14798B5FC60}" srcOrd="1" destOrd="0" presId="urn:microsoft.com/office/officeart/2005/8/layout/vList2"/>
    <dgm:cxn modelId="{B0D43171-C815-49A0-8A78-86A2E3AE4091}" type="presParOf" srcId="{0C2D0678-1A3D-4D23-8FAD-6FB4F0C5B9EF}" destId="{6F9DA752-1F24-490E-84A6-C763EE6001B8}" srcOrd="2" destOrd="0" presId="urn:microsoft.com/office/officeart/2005/8/layout/vList2"/>
    <dgm:cxn modelId="{76F96266-83E9-41CD-BA16-EDB5D6E30718}" type="presParOf" srcId="{0C2D0678-1A3D-4D23-8FAD-6FB4F0C5B9EF}" destId="{3A4E44EB-BAF6-489E-914F-72A958917848}" srcOrd="3" destOrd="0" presId="urn:microsoft.com/office/officeart/2005/8/layout/vList2"/>
    <dgm:cxn modelId="{273595E2-853E-4F7D-BB24-1690CE345418}" type="presParOf" srcId="{0C2D0678-1A3D-4D23-8FAD-6FB4F0C5B9EF}" destId="{98E4EC3A-D9CF-49E3-BBCF-6674A9D5FC6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279B2C-32C3-4F34-9472-B1EDD9AAF961}">
      <dsp:nvSpPr>
        <dsp:cNvPr id="0" name=""/>
        <dsp:cNvSpPr/>
      </dsp:nvSpPr>
      <dsp:spPr>
        <a:xfrm>
          <a:off x="1984" y="1152378"/>
          <a:ext cx="2280432" cy="16334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S_tradnl" sz="1400" kern="1200" dirty="0"/>
            <a:t>Se capacitaron 4.788 personas de manera presencial, tele presencial y virtual por medio de 112 actividades de formación.</a:t>
          </a:r>
          <a:endParaRPr lang="es-CR" sz="1400" kern="1200" dirty="0"/>
        </a:p>
      </dsp:txBody>
      <dsp:txXfrm>
        <a:off x="49825" y="1200219"/>
        <a:ext cx="2184750" cy="1537734"/>
      </dsp:txXfrm>
    </dsp:sp>
    <dsp:sp modelId="{EC046CBD-2809-4F3A-B1D0-E21FC52A584D}">
      <dsp:nvSpPr>
        <dsp:cNvPr id="0" name=""/>
        <dsp:cNvSpPr/>
      </dsp:nvSpPr>
      <dsp:spPr>
        <a:xfrm>
          <a:off x="2852524" y="1152378"/>
          <a:ext cx="2280432" cy="15962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S_tradnl" sz="1400" kern="1200" dirty="0"/>
            <a:t>Se matricularon 10.225 personas en cursos virtuales de la plataforma </a:t>
          </a:r>
          <a:r>
            <a:rPr lang="es-ES_tradnl" sz="1400" kern="1200" dirty="0" err="1"/>
            <a:t>C@pacítate</a:t>
          </a:r>
          <a:r>
            <a:rPr lang="es-ES_tradnl" sz="1400" kern="1200" dirty="0"/>
            <a:t> para un total de 24.440 cursos aprobados</a:t>
          </a:r>
          <a:endParaRPr lang="es-CR" sz="1400" kern="1200" dirty="0"/>
        </a:p>
      </dsp:txBody>
      <dsp:txXfrm>
        <a:off x="2899277" y="1199131"/>
        <a:ext cx="2186926" cy="1502762"/>
      </dsp:txXfrm>
    </dsp:sp>
    <dsp:sp modelId="{16469B80-6DD8-4229-9761-CAA06C0C0361}">
      <dsp:nvSpPr>
        <dsp:cNvPr id="0" name=""/>
        <dsp:cNvSpPr/>
      </dsp:nvSpPr>
      <dsp:spPr>
        <a:xfrm>
          <a:off x="5703065" y="1152378"/>
          <a:ext cx="2280432" cy="14682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S_tradnl" sz="1400" kern="1200" dirty="0"/>
            <a:t>Se divulgaron 15 procesos para otorgar becas, con un total de 25 personas beneficiarias</a:t>
          </a:r>
          <a:endParaRPr lang="es-CR" sz="1400" kern="1200" dirty="0"/>
        </a:p>
      </dsp:txBody>
      <dsp:txXfrm>
        <a:off x="5746068" y="1195381"/>
        <a:ext cx="2194426" cy="1382239"/>
      </dsp:txXfrm>
    </dsp:sp>
    <dsp:sp modelId="{711A361E-EB08-47B5-B063-1C1EE6BB9CD1}">
      <dsp:nvSpPr>
        <dsp:cNvPr id="0" name=""/>
        <dsp:cNvSpPr/>
      </dsp:nvSpPr>
      <dsp:spPr>
        <a:xfrm>
          <a:off x="8553606" y="1152378"/>
          <a:ext cx="2280432" cy="15048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S_tradnl" sz="1400" kern="1200" dirty="0"/>
            <a:t>Se finalizó con el desarrollo de 13 cursos virtuales y se inició la actualización gráfica o de contenidos de 15 cursos.</a:t>
          </a:r>
          <a:endParaRPr lang="es-CR" sz="1400" kern="1200" dirty="0"/>
        </a:p>
      </dsp:txBody>
      <dsp:txXfrm>
        <a:off x="8597681" y="1196453"/>
        <a:ext cx="2192282" cy="14166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4379F4-A45D-4782-BB0F-6DBED01ED4C3}">
      <dsp:nvSpPr>
        <dsp:cNvPr id="0" name=""/>
        <dsp:cNvSpPr/>
      </dsp:nvSpPr>
      <dsp:spPr>
        <a:xfrm>
          <a:off x="382" y="318343"/>
          <a:ext cx="2965343" cy="14826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b="1" kern="1200" dirty="0"/>
            <a:t>05 becas: </a:t>
          </a:r>
        </a:p>
        <a:p>
          <a:pPr marL="0" lvl="0" indent="0" algn="ctr" defTabSz="1066800">
            <a:lnSpc>
              <a:spcPct val="90000"/>
            </a:lnSpc>
            <a:spcBef>
              <a:spcPct val="0"/>
            </a:spcBef>
            <a:spcAft>
              <a:spcPct val="35000"/>
            </a:spcAft>
            <a:buNone/>
          </a:pPr>
          <a:r>
            <a:rPr lang="es-ES" sz="1800" kern="1200" dirty="0"/>
            <a:t>04 nacionales y 01 internacional</a:t>
          </a:r>
          <a:endParaRPr lang="es-CR" sz="1400" kern="1200" dirty="0"/>
        </a:p>
      </dsp:txBody>
      <dsp:txXfrm>
        <a:off x="43808" y="361769"/>
        <a:ext cx="2878491" cy="1395819"/>
      </dsp:txXfrm>
    </dsp:sp>
    <dsp:sp modelId="{3336BB3D-0D4D-4867-9B8A-FF52C2746A54}">
      <dsp:nvSpPr>
        <dsp:cNvPr id="0" name=""/>
        <dsp:cNvSpPr/>
      </dsp:nvSpPr>
      <dsp:spPr>
        <a:xfrm>
          <a:off x="3707061" y="318343"/>
          <a:ext cx="4148989" cy="14826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t>10 capacitaciones:</a:t>
          </a:r>
        </a:p>
        <a:p>
          <a:pPr marL="0" lvl="0" indent="0" algn="ctr" defTabSz="889000">
            <a:lnSpc>
              <a:spcPct val="90000"/>
            </a:lnSpc>
            <a:spcBef>
              <a:spcPct val="0"/>
            </a:spcBef>
            <a:spcAft>
              <a:spcPct val="35000"/>
            </a:spcAft>
            <a:buNone/>
          </a:pPr>
          <a:r>
            <a:rPr lang="es-ES" sz="1800" kern="1200" dirty="0"/>
            <a:t>01 nacional y 09 internacionales</a:t>
          </a:r>
          <a:endParaRPr lang="es-CR" sz="1400" kern="1200" dirty="0"/>
        </a:p>
      </dsp:txBody>
      <dsp:txXfrm>
        <a:off x="3750487" y="361769"/>
        <a:ext cx="4062137" cy="13958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9F6C0F-0EEC-4D39-A22A-B6D997008AD8}">
      <dsp:nvSpPr>
        <dsp:cNvPr id="0" name=""/>
        <dsp:cNvSpPr/>
      </dsp:nvSpPr>
      <dsp:spPr>
        <a:xfrm>
          <a:off x="4184" y="240765"/>
          <a:ext cx="1807300" cy="1349111"/>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s-ES" sz="1400" b="0" u="none" kern="1200" dirty="0"/>
            <a:t>Competencias para el Control de Crisis para Oficiales Policiales (OIJ)</a:t>
          </a:r>
          <a:endParaRPr lang="es-CR" sz="1400" b="0" u="none" kern="1200" dirty="0"/>
        </a:p>
      </dsp:txBody>
      <dsp:txXfrm>
        <a:off x="35795" y="272376"/>
        <a:ext cx="1744078" cy="1317500"/>
      </dsp:txXfrm>
    </dsp:sp>
    <dsp:sp modelId="{EF5EBB08-E3E9-48F3-BA4F-1A6073A78D03}">
      <dsp:nvSpPr>
        <dsp:cNvPr id="0" name=""/>
        <dsp:cNvSpPr/>
      </dsp:nvSpPr>
      <dsp:spPr>
        <a:xfrm>
          <a:off x="4184" y="1589877"/>
          <a:ext cx="1807300" cy="580118"/>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0" rIns="12700" bIns="0" numCol="1" spcCol="1270" anchor="ctr" anchorCtr="0">
          <a:noAutofit/>
        </a:bodyPr>
        <a:lstStyle/>
        <a:p>
          <a:pPr marL="0" lvl="0" indent="0" algn="l" defTabSz="444500">
            <a:lnSpc>
              <a:spcPct val="90000"/>
            </a:lnSpc>
            <a:spcBef>
              <a:spcPct val="0"/>
            </a:spcBef>
            <a:spcAft>
              <a:spcPct val="35000"/>
            </a:spcAft>
            <a:buNone/>
          </a:pPr>
          <a:r>
            <a:rPr lang="es-ES" sz="1000" b="1" kern="1200" dirty="0"/>
            <a:t>Organizado por: </a:t>
          </a:r>
          <a:r>
            <a:rPr lang="es-ES" sz="1000" kern="1200" dirty="0"/>
            <a:t>Embajada de China</a:t>
          </a:r>
          <a:endParaRPr lang="es-CR" sz="1000" kern="1200" dirty="0"/>
        </a:p>
      </dsp:txBody>
      <dsp:txXfrm>
        <a:off x="4184" y="1589877"/>
        <a:ext cx="1272746" cy="580118"/>
      </dsp:txXfrm>
    </dsp:sp>
    <dsp:sp modelId="{943F4138-7B4D-4456-9819-409F39202E33}">
      <dsp:nvSpPr>
        <dsp:cNvPr id="0" name=""/>
        <dsp:cNvSpPr/>
      </dsp:nvSpPr>
      <dsp:spPr>
        <a:xfrm>
          <a:off x="1328056" y="1682024"/>
          <a:ext cx="632555" cy="632555"/>
        </a:xfrm>
        <a:prstGeom prst="ellipse">
          <a:avLst/>
        </a:prstGeom>
        <a:solidFill>
          <a:srgbClr val="F2F2F2"/>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FE0B71-B9A3-4E12-BA8A-839ABB32DFCB}">
      <dsp:nvSpPr>
        <dsp:cNvPr id="0" name=""/>
        <dsp:cNvSpPr/>
      </dsp:nvSpPr>
      <dsp:spPr>
        <a:xfrm>
          <a:off x="2117323" y="240765"/>
          <a:ext cx="1807300" cy="1349111"/>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5">
              <a:hueOff val="-294728"/>
              <a:satOff val="2453"/>
              <a:lumOff val="-647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s-ES" sz="1400" b="0" u="none" kern="1200" dirty="0"/>
            <a:t>Habilidades de Combate para Oficiales Policiales (OIJ)</a:t>
          </a:r>
          <a:endParaRPr lang="es-CR" sz="1400" b="0" u="none" kern="1200" dirty="0"/>
        </a:p>
      </dsp:txBody>
      <dsp:txXfrm>
        <a:off x="2148934" y="272376"/>
        <a:ext cx="1744078" cy="1317500"/>
      </dsp:txXfrm>
    </dsp:sp>
    <dsp:sp modelId="{27ECBB30-1997-4E0E-893E-4730497FEA65}">
      <dsp:nvSpPr>
        <dsp:cNvPr id="0" name=""/>
        <dsp:cNvSpPr/>
      </dsp:nvSpPr>
      <dsp:spPr>
        <a:xfrm>
          <a:off x="2117323" y="1589877"/>
          <a:ext cx="1807300" cy="580118"/>
        </a:xfrm>
        <a:prstGeom prst="rect">
          <a:avLst/>
        </a:prstGeom>
        <a:solidFill>
          <a:schemeClr val="accent5">
            <a:hueOff val="-294728"/>
            <a:satOff val="2453"/>
            <a:lumOff val="-6470"/>
            <a:alphaOff val="0"/>
          </a:schemeClr>
        </a:solidFill>
        <a:ln w="12700" cap="flat" cmpd="sng" algn="ctr">
          <a:solidFill>
            <a:schemeClr val="accent5">
              <a:hueOff val="-294728"/>
              <a:satOff val="2453"/>
              <a:lumOff val="-647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0" rIns="12700" bIns="0" numCol="1" spcCol="1270" anchor="ctr" anchorCtr="0">
          <a:noAutofit/>
        </a:bodyPr>
        <a:lstStyle/>
        <a:p>
          <a:pPr marL="0" lvl="0" indent="0" algn="l" defTabSz="444500">
            <a:lnSpc>
              <a:spcPct val="90000"/>
            </a:lnSpc>
            <a:spcBef>
              <a:spcPct val="0"/>
            </a:spcBef>
            <a:spcAft>
              <a:spcPct val="35000"/>
            </a:spcAft>
            <a:buNone/>
          </a:pPr>
          <a:r>
            <a:rPr lang="es-ES" sz="1000" b="1" kern="1200" dirty="0"/>
            <a:t>Organizado por: </a:t>
          </a:r>
          <a:r>
            <a:rPr lang="es-ES" sz="1000" kern="1200" dirty="0"/>
            <a:t>Embajada de China</a:t>
          </a:r>
          <a:endParaRPr lang="es-CR" sz="1000" kern="1200" dirty="0"/>
        </a:p>
      </dsp:txBody>
      <dsp:txXfrm>
        <a:off x="2117323" y="1589877"/>
        <a:ext cx="1272746" cy="580118"/>
      </dsp:txXfrm>
    </dsp:sp>
    <dsp:sp modelId="{563CB14F-36AC-4C1D-A700-C0A63E503FA7}">
      <dsp:nvSpPr>
        <dsp:cNvPr id="0" name=""/>
        <dsp:cNvSpPr/>
      </dsp:nvSpPr>
      <dsp:spPr>
        <a:xfrm>
          <a:off x="3441196" y="1682024"/>
          <a:ext cx="632555" cy="632555"/>
        </a:xfrm>
        <a:prstGeom prst="ellipse">
          <a:avLst/>
        </a:prstGeom>
        <a:solidFill>
          <a:srgbClr val="F2F2F2"/>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15CFCA-48B1-4448-A412-0809B4FB7C0E}">
      <dsp:nvSpPr>
        <dsp:cNvPr id="0" name=""/>
        <dsp:cNvSpPr/>
      </dsp:nvSpPr>
      <dsp:spPr>
        <a:xfrm>
          <a:off x="4230462" y="240765"/>
          <a:ext cx="1807300" cy="1349111"/>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5">
              <a:hueOff val="-589455"/>
              <a:satOff val="4905"/>
              <a:lumOff val="-129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s-ES" sz="1400" b="0" u="none" kern="1200" dirty="0"/>
            <a:t>2° Curso de Formación Superior del Cuerpo Nacional de Policía (OIJ)</a:t>
          </a:r>
          <a:endParaRPr lang="es-CR" sz="1400" b="0" u="none" kern="1200" dirty="0"/>
        </a:p>
      </dsp:txBody>
      <dsp:txXfrm>
        <a:off x="4262073" y="272376"/>
        <a:ext cx="1744078" cy="1317500"/>
      </dsp:txXfrm>
    </dsp:sp>
    <dsp:sp modelId="{52CA97A7-98C6-415D-863E-EBCF0719E8B6}">
      <dsp:nvSpPr>
        <dsp:cNvPr id="0" name=""/>
        <dsp:cNvSpPr/>
      </dsp:nvSpPr>
      <dsp:spPr>
        <a:xfrm>
          <a:off x="4230462" y="1589877"/>
          <a:ext cx="1807300" cy="580118"/>
        </a:xfrm>
        <a:prstGeom prst="rect">
          <a:avLst/>
        </a:prstGeom>
        <a:solidFill>
          <a:schemeClr val="accent5">
            <a:hueOff val="-589455"/>
            <a:satOff val="4905"/>
            <a:lumOff val="-12941"/>
            <a:alphaOff val="0"/>
          </a:schemeClr>
        </a:solidFill>
        <a:ln w="12700" cap="flat" cmpd="sng" algn="ctr">
          <a:solidFill>
            <a:schemeClr val="accent5">
              <a:hueOff val="-589455"/>
              <a:satOff val="4905"/>
              <a:lumOff val="-1294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0" rIns="12700" bIns="0" numCol="1" spcCol="1270" anchor="ctr" anchorCtr="0">
          <a:noAutofit/>
        </a:bodyPr>
        <a:lstStyle/>
        <a:p>
          <a:pPr marL="0" lvl="0" indent="0" algn="l" defTabSz="444500">
            <a:lnSpc>
              <a:spcPct val="90000"/>
            </a:lnSpc>
            <a:spcBef>
              <a:spcPct val="0"/>
            </a:spcBef>
            <a:spcAft>
              <a:spcPct val="35000"/>
            </a:spcAft>
            <a:buNone/>
          </a:pPr>
          <a:r>
            <a:rPr lang="es-ES" sz="1000" b="1" kern="1200" dirty="0"/>
            <a:t>Organizado por: </a:t>
          </a:r>
          <a:r>
            <a:rPr lang="es-CR" sz="1000" kern="1200" dirty="0"/>
            <a:t>Escuela Nacional de Policía en Ávila, España</a:t>
          </a:r>
        </a:p>
      </dsp:txBody>
      <dsp:txXfrm>
        <a:off x="4230462" y="1589877"/>
        <a:ext cx="1272746" cy="580118"/>
      </dsp:txXfrm>
    </dsp:sp>
    <dsp:sp modelId="{A45FDC3B-4D9F-4A56-9E3B-FD4E166A373E}">
      <dsp:nvSpPr>
        <dsp:cNvPr id="0" name=""/>
        <dsp:cNvSpPr/>
      </dsp:nvSpPr>
      <dsp:spPr>
        <a:xfrm>
          <a:off x="5554335" y="1682024"/>
          <a:ext cx="632555" cy="632555"/>
        </a:xfrm>
        <a:prstGeom prst="ellipse">
          <a:avLst/>
        </a:prstGeom>
        <a:solidFill>
          <a:srgbClr val="F2F2F2"/>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6EF02A-0391-49CA-A266-F7BA80E04CA6}">
      <dsp:nvSpPr>
        <dsp:cNvPr id="0" name=""/>
        <dsp:cNvSpPr/>
      </dsp:nvSpPr>
      <dsp:spPr>
        <a:xfrm>
          <a:off x="1060754" y="2627870"/>
          <a:ext cx="1807300" cy="1349111"/>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5">
              <a:hueOff val="-884183"/>
              <a:satOff val="7358"/>
              <a:lumOff val="-194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s-ES" sz="1400" b="0" u="none" kern="1200" dirty="0"/>
            <a:t>Máster Universitario en Derecho y Violencia de Género (MP)</a:t>
          </a:r>
          <a:endParaRPr lang="es-CR" sz="1400" b="0" u="none" kern="1200" dirty="0"/>
        </a:p>
      </dsp:txBody>
      <dsp:txXfrm>
        <a:off x="1092365" y="2659481"/>
        <a:ext cx="1744078" cy="1317500"/>
      </dsp:txXfrm>
    </dsp:sp>
    <dsp:sp modelId="{4A3F91CF-8BB0-4F05-AE37-B0028B40BD3F}">
      <dsp:nvSpPr>
        <dsp:cNvPr id="0" name=""/>
        <dsp:cNvSpPr/>
      </dsp:nvSpPr>
      <dsp:spPr>
        <a:xfrm>
          <a:off x="1060754" y="3976982"/>
          <a:ext cx="1807300" cy="580118"/>
        </a:xfrm>
        <a:prstGeom prst="rect">
          <a:avLst/>
        </a:prstGeom>
        <a:solidFill>
          <a:schemeClr val="accent5">
            <a:hueOff val="-884183"/>
            <a:satOff val="7358"/>
            <a:lumOff val="-19411"/>
            <a:alphaOff val="0"/>
          </a:schemeClr>
        </a:solidFill>
        <a:ln w="12700" cap="flat" cmpd="sng" algn="ctr">
          <a:solidFill>
            <a:schemeClr val="accent5">
              <a:hueOff val="-884183"/>
              <a:satOff val="7358"/>
              <a:lumOff val="-1941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0" rIns="12700" bIns="0" numCol="1" spcCol="1270" anchor="ctr" anchorCtr="0">
          <a:noAutofit/>
        </a:bodyPr>
        <a:lstStyle/>
        <a:p>
          <a:pPr marL="0" lvl="0" indent="0" algn="l" defTabSz="444500">
            <a:lnSpc>
              <a:spcPct val="90000"/>
            </a:lnSpc>
            <a:spcBef>
              <a:spcPct val="0"/>
            </a:spcBef>
            <a:spcAft>
              <a:spcPct val="35000"/>
            </a:spcAft>
            <a:buNone/>
          </a:pPr>
          <a:r>
            <a:rPr lang="es-ES" sz="1000" b="1" kern="1200" dirty="0"/>
            <a:t>Ente organizador: </a:t>
          </a:r>
          <a:r>
            <a:rPr lang="es-ES_tradnl" sz="1000" kern="1200" dirty="0"/>
            <a:t>Universidad de Valencia, España.</a:t>
          </a:r>
          <a:endParaRPr lang="es-CR" sz="1000" kern="1200" dirty="0"/>
        </a:p>
      </dsp:txBody>
      <dsp:txXfrm>
        <a:off x="1060754" y="3976982"/>
        <a:ext cx="1272746" cy="580118"/>
      </dsp:txXfrm>
    </dsp:sp>
    <dsp:sp modelId="{54E1230A-559C-4B44-9D76-D8846270C382}">
      <dsp:nvSpPr>
        <dsp:cNvPr id="0" name=""/>
        <dsp:cNvSpPr/>
      </dsp:nvSpPr>
      <dsp:spPr>
        <a:xfrm>
          <a:off x="2384626" y="4069128"/>
          <a:ext cx="632555" cy="632555"/>
        </a:xfrm>
        <a:prstGeom prst="ellipse">
          <a:avLst/>
        </a:prstGeom>
        <a:solidFill>
          <a:srgbClr val="F2F2F2"/>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E37638-962C-4BCB-9FD6-3C597BE93A95}">
      <dsp:nvSpPr>
        <dsp:cNvPr id="0" name=""/>
        <dsp:cNvSpPr/>
      </dsp:nvSpPr>
      <dsp:spPr>
        <a:xfrm>
          <a:off x="3173893" y="2627870"/>
          <a:ext cx="1807300" cy="1349111"/>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5">
              <a:hueOff val="-1178911"/>
              <a:satOff val="9810"/>
              <a:lumOff val="-2588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s-419" sz="1400" b="0" u="none" kern="1200" dirty="0"/>
            <a:t>Máster en Argumentación Jurídica (JUD y DP)</a:t>
          </a:r>
          <a:endParaRPr lang="es-CR" sz="1400" b="0" u="none" kern="1200" dirty="0"/>
        </a:p>
      </dsp:txBody>
      <dsp:txXfrm>
        <a:off x="3205504" y="2659481"/>
        <a:ext cx="1744078" cy="1317500"/>
      </dsp:txXfrm>
    </dsp:sp>
    <dsp:sp modelId="{1853DA52-21AE-47E7-9B39-F90DFD36DD03}">
      <dsp:nvSpPr>
        <dsp:cNvPr id="0" name=""/>
        <dsp:cNvSpPr/>
      </dsp:nvSpPr>
      <dsp:spPr>
        <a:xfrm>
          <a:off x="3173893" y="3976982"/>
          <a:ext cx="1807300" cy="580118"/>
        </a:xfrm>
        <a:prstGeom prst="rect">
          <a:avLst/>
        </a:prstGeom>
        <a:solidFill>
          <a:schemeClr val="accent5">
            <a:hueOff val="-1178911"/>
            <a:satOff val="9810"/>
            <a:lumOff val="-25882"/>
            <a:alphaOff val="0"/>
          </a:schemeClr>
        </a:solidFill>
        <a:ln w="12700" cap="flat" cmpd="sng" algn="ctr">
          <a:solidFill>
            <a:schemeClr val="accent5">
              <a:hueOff val="-1178911"/>
              <a:satOff val="9810"/>
              <a:lumOff val="-2588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0" rIns="12700" bIns="0" numCol="1" spcCol="1270" anchor="ctr" anchorCtr="0">
          <a:noAutofit/>
        </a:bodyPr>
        <a:lstStyle/>
        <a:p>
          <a:pPr marL="0" lvl="0" indent="0" algn="l" defTabSz="444500">
            <a:lnSpc>
              <a:spcPct val="90000"/>
            </a:lnSpc>
            <a:spcBef>
              <a:spcPct val="0"/>
            </a:spcBef>
            <a:spcAft>
              <a:spcPct val="35000"/>
            </a:spcAft>
            <a:buNone/>
          </a:pPr>
          <a:r>
            <a:rPr lang="es-419" sz="1000" b="1" kern="1200" dirty="0"/>
            <a:t>Ente organizador: </a:t>
          </a:r>
          <a:r>
            <a:rPr lang="es-419" sz="1000" kern="1200" dirty="0"/>
            <a:t>Universidad de Alicante</a:t>
          </a:r>
          <a:endParaRPr lang="es-CR" sz="1000" kern="1200" dirty="0"/>
        </a:p>
      </dsp:txBody>
      <dsp:txXfrm>
        <a:off x="3173893" y="3976982"/>
        <a:ext cx="1272746" cy="580118"/>
      </dsp:txXfrm>
    </dsp:sp>
    <dsp:sp modelId="{D35C507D-17D7-4F39-8603-82E7AD964078}">
      <dsp:nvSpPr>
        <dsp:cNvPr id="0" name=""/>
        <dsp:cNvSpPr/>
      </dsp:nvSpPr>
      <dsp:spPr>
        <a:xfrm>
          <a:off x="4497765" y="4069128"/>
          <a:ext cx="632555" cy="632555"/>
        </a:xfrm>
        <a:prstGeom prst="ellipse">
          <a:avLst/>
        </a:prstGeom>
        <a:solidFill>
          <a:srgbClr val="F2F2F2"/>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AAA548-E5C4-4E8A-8D22-3A8170CB626F}">
      <dsp:nvSpPr>
        <dsp:cNvPr id="0" name=""/>
        <dsp:cNvSpPr/>
      </dsp:nvSpPr>
      <dsp:spPr>
        <a:xfrm>
          <a:off x="0" y="90173"/>
          <a:ext cx="7281643" cy="1095364"/>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s-ES_tradnl" sz="1700" kern="1200"/>
            <a:t>Actualización de la consulta diagnóstica de necesidades de capacitación en virtud de los cambios derivados de la pandemia y ejecución de una estrategia de capacitación en diferentes temáticas: </a:t>
          </a:r>
          <a:endParaRPr lang="es-CR" sz="1700" kern="1200"/>
        </a:p>
      </dsp:txBody>
      <dsp:txXfrm>
        <a:off x="0" y="90173"/>
        <a:ext cx="7281643" cy="1095364"/>
      </dsp:txXfrm>
    </dsp:sp>
    <dsp:sp modelId="{457F04DE-D411-4DE4-AE22-E9808F8484D9}">
      <dsp:nvSpPr>
        <dsp:cNvPr id="0" name=""/>
        <dsp:cNvSpPr/>
      </dsp:nvSpPr>
      <dsp:spPr>
        <a:xfrm>
          <a:off x="0" y="1185538"/>
          <a:ext cx="7281643" cy="158661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s-ES" sz="1700" b="0" kern="1200" dirty="0"/>
            <a:t>Gestión de personas en el contexto de la crisis </a:t>
          </a:r>
          <a:endParaRPr lang="es-CR" sz="1700" b="0" kern="1200" dirty="0"/>
        </a:p>
        <a:p>
          <a:pPr marL="171450" lvl="1" indent="-171450" algn="l" defTabSz="755650">
            <a:lnSpc>
              <a:spcPct val="90000"/>
            </a:lnSpc>
            <a:spcBef>
              <a:spcPct val="0"/>
            </a:spcBef>
            <a:spcAft>
              <a:spcPct val="15000"/>
            </a:spcAft>
            <a:buChar char="•"/>
          </a:pPr>
          <a:r>
            <a:rPr lang="es-ES" sz="1700" b="0" kern="1200" dirty="0"/>
            <a:t>Implementación del teletrabajo</a:t>
          </a:r>
          <a:endParaRPr lang="es-CR" sz="1700" b="0" kern="1200" dirty="0"/>
        </a:p>
        <a:p>
          <a:pPr marL="171450" lvl="1" indent="-171450" algn="l" defTabSz="755650">
            <a:lnSpc>
              <a:spcPct val="90000"/>
            </a:lnSpc>
            <a:spcBef>
              <a:spcPct val="0"/>
            </a:spcBef>
            <a:spcAft>
              <a:spcPct val="15000"/>
            </a:spcAft>
            <a:buChar char="•"/>
          </a:pPr>
          <a:r>
            <a:rPr lang="es-ES" sz="1700" b="0" kern="1200" dirty="0"/>
            <a:t>Manejo de herramientas informáticas </a:t>
          </a:r>
          <a:endParaRPr lang="es-CR" sz="1700" b="0" kern="1200" dirty="0"/>
        </a:p>
        <a:p>
          <a:pPr marL="171450" lvl="1" indent="-171450" algn="l" defTabSz="755650">
            <a:lnSpc>
              <a:spcPct val="90000"/>
            </a:lnSpc>
            <a:spcBef>
              <a:spcPct val="0"/>
            </a:spcBef>
            <a:spcAft>
              <a:spcPct val="15000"/>
            </a:spcAft>
            <a:buChar char="•"/>
          </a:pPr>
          <a:r>
            <a:rPr lang="es-ES" sz="1700" b="0" kern="1200" dirty="0"/>
            <a:t>Gestión emocional</a:t>
          </a:r>
          <a:endParaRPr lang="es-CR" sz="1700" b="0" kern="1200" dirty="0"/>
        </a:p>
        <a:p>
          <a:pPr marL="171450" lvl="1" indent="-171450" algn="l" defTabSz="755650">
            <a:lnSpc>
              <a:spcPct val="90000"/>
            </a:lnSpc>
            <a:spcBef>
              <a:spcPct val="0"/>
            </a:spcBef>
            <a:spcAft>
              <a:spcPct val="15000"/>
            </a:spcAft>
            <a:buChar char="•"/>
          </a:pPr>
          <a:r>
            <a:rPr lang="es-ES" sz="1700" b="0" kern="1200" dirty="0"/>
            <a:t>Aplicación de protocolos institucionales por COVID19 </a:t>
          </a:r>
          <a:endParaRPr lang="es-CR" sz="1700" b="0" kern="1200" dirty="0"/>
        </a:p>
      </dsp:txBody>
      <dsp:txXfrm>
        <a:off x="0" y="1185538"/>
        <a:ext cx="7281643" cy="15866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CE818-41D1-4697-AE1D-578615E68431}">
      <dsp:nvSpPr>
        <dsp:cNvPr id="0" name=""/>
        <dsp:cNvSpPr/>
      </dsp:nvSpPr>
      <dsp:spPr>
        <a:xfrm>
          <a:off x="0" y="0"/>
          <a:ext cx="7013196" cy="25545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_tradnl" sz="2000" kern="1200" dirty="0"/>
            <a:t>Diseño curricular de los programas del Eje Curricular Calidad de Vida: </a:t>
          </a:r>
          <a:endParaRPr lang="en-US" sz="2000" kern="1200" dirty="0"/>
        </a:p>
      </dsp:txBody>
      <dsp:txXfrm>
        <a:off x="0" y="0"/>
        <a:ext cx="7013196" cy="1379454"/>
      </dsp:txXfrm>
    </dsp:sp>
    <dsp:sp modelId="{68EB5D8E-5E5F-495C-AF67-85EFFB10466F}">
      <dsp:nvSpPr>
        <dsp:cNvPr id="0" name=""/>
        <dsp:cNvSpPr/>
      </dsp:nvSpPr>
      <dsp:spPr>
        <a:xfrm>
          <a:off x="0" y="1328363"/>
          <a:ext cx="1753298" cy="117509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s-ES" sz="1600" kern="1200"/>
            <a:t>Salud Financiera </a:t>
          </a:r>
          <a:endParaRPr lang="en-US" sz="1600" kern="1200"/>
        </a:p>
      </dsp:txBody>
      <dsp:txXfrm>
        <a:off x="0" y="1328363"/>
        <a:ext cx="1753298" cy="1175090"/>
      </dsp:txXfrm>
    </dsp:sp>
    <dsp:sp modelId="{131C0C7F-F1FE-4FF2-8EEC-2DFD64121E17}">
      <dsp:nvSpPr>
        <dsp:cNvPr id="0" name=""/>
        <dsp:cNvSpPr/>
      </dsp:nvSpPr>
      <dsp:spPr>
        <a:xfrm>
          <a:off x="1753298" y="1328363"/>
          <a:ext cx="1753298" cy="117509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s-ES" sz="1600" kern="1200"/>
            <a:t>Gestión emocional</a:t>
          </a:r>
          <a:endParaRPr lang="en-US" sz="1600" kern="1200"/>
        </a:p>
      </dsp:txBody>
      <dsp:txXfrm>
        <a:off x="1753298" y="1328363"/>
        <a:ext cx="1753298" cy="1175090"/>
      </dsp:txXfrm>
    </dsp:sp>
    <dsp:sp modelId="{006EB4B2-B24E-431C-AD4E-D4CCA4C6F49D}">
      <dsp:nvSpPr>
        <dsp:cNvPr id="0" name=""/>
        <dsp:cNvSpPr/>
      </dsp:nvSpPr>
      <dsp:spPr>
        <a:xfrm>
          <a:off x="3506597" y="1328363"/>
          <a:ext cx="1753298" cy="117509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s-ES" sz="1600" kern="1200"/>
            <a:t>Proyecto de vida</a:t>
          </a:r>
          <a:endParaRPr lang="en-US" sz="1600" kern="1200"/>
        </a:p>
      </dsp:txBody>
      <dsp:txXfrm>
        <a:off x="3506597" y="1328363"/>
        <a:ext cx="1753298" cy="1175090"/>
      </dsp:txXfrm>
    </dsp:sp>
    <dsp:sp modelId="{D6D8834A-7128-47AB-BD81-281BA934DE07}">
      <dsp:nvSpPr>
        <dsp:cNvPr id="0" name=""/>
        <dsp:cNvSpPr/>
      </dsp:nvSpPr>
      <dsp:spPr>
        <a:xfrm>
          <a:off x="5259897" y="1328363"/>
          <a:ext cx="1753298" cy="117509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s-ES" sz="1600" kern="1200"/>
            <a:t>Estilos de vida saludable</a:t>
          </a:r>
          <a:endParaRPr lang="en-US" sz="1600" kern="1200"/>
        </a:p>
      </dsp:txBody>
      <dsp:txXfrm>
        <a:off x="5259897" y="1328363"/>
        <a:ext cx="1753298" cy="11750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04F3D5-CF5A-4EA8-8C97-3FEC3801131E}">
      <dsp:nvSpPr>
        <dsp:cNvPr id="0" name=""/>
        <dsp:cNvSpPr/>
      </dsp:nvSpPr>
      <dsp:spPr>
        <a:xfrm>
          <a:off x="0" y="91562"/>
          <a:ext cx="7548058" cy="122323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ES_tradnl" sz="1700" kern="1200"/>
            <a:t>Informe del</a:t>
          </a:r>
          <a:r>
            <a:rPr lang="es-ES_tradnl" sz="1700" b="1" kern="1200"/>
            <a:t> </a:t>
          </a:r>
          <a:r>
            <a:rPr lang="es-ES_tradnl" sz="1700" kern="1200"/>
            <a:t>rediseño del programa de Inducción al Poder Judicial.</a:t>
          </a:r>
          <a:endParaRPr lang="es-CR" sz="1700" kern="1200"/>
        </a:p>
      </dsp:txBody>
      <dsp:txXfrm>
        <a:off x="59713" y="151275"/>
        <a:ext cx="7428632" cy="1103809"/>
      </dsp:txXfrm>
    </dsp:sp>
    <dsp:sp modelId="{71CEEACC-BBD8-4575-BA26-E14798B5FC60}">
      <dsp:nvSpPr>
        <dsp:cNvPr id="0" name=""/>
        <dsp:cNvSpPr/>
      </dsp:nvSpPr>
      <dsp:spPr>
        <a:xfrm>
          <a:off x="0" y="1314797"/>
          <a:ext cx="7548058"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651" tIns="21590" rIns="120904" bIns="21590" numCol="1" spcCol="1270" anchor="t" anchorCtr="0">
          <a:noAutofit/>
        </a:bodyPr>
        <a:lstStyle/>
        <a:p>
          <a:pPr marL="114300" lvl="1" indent="-114300" algn="l" defTabSz="577850">
            <a:lnSpc>
              <a:spcPct val="90000"/>
            </a:lnSpc>
            <a:spcBef>
              <a:spcPct val="0"/>
            </a:spcBef>
            <a:spcAft>
              <a:spcPct val="20000"/>
            </a:spcAft>
            <a:buChar char="•"/>
          </a:pPr>
          <a:endParaRPr lang="es-CR" sz="1300" kern="1200"/>
        </a:p>
      </dsp:txBody>
      <dsp:txXfrm>
        <a:off x="0" y="1314797"/>
        <a:ext cx="7548058" cy="281520"/>
      </dsp:txXfrm>
    </dsp:sp>
    <dsp:sp modelId="{6F9DA752-1F24-490E-84A6-C763EE6001B8}">
      <dsp:nvSpPr>
        <dsp:cNvPr id="0" name=""/>
        <dsp:cNvSpPr/>
      </dsp:nvSpPr>
      <dsp:spPr>
        <a:xfrm>
          <a:off x="0" y="1596317"/>
          <a:ext cx="7548058" cy="1223235"/>
        </a:xfrm>
        <a:prstGeom prst="roundRect">
          <a:avLst/>
        </a:prstGeom>
        <a:solidFill>
          <a:schemeClr val="accent3">
            <a:hueOff val="-927046"/>
            <a:satOff val="6683"/>
            <a:lumOff val="150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ES_tradnl" sz="1700" kern="1200" dirty="0"/>
            <a:t>Fortalecimientos de las competencias técnicas del personal del Subproceso, de cara a las necesidades y demandas derivadas de la emergencia sanitaria. Se ejecutaron capacitaciones en el uso de Moodle y Shift, en diseño instruccional y neuroeducación. </a:t>
          </a:r>
          <a:endParaRPr lang="es-CR" sz="1700" kern="1200" dirty="0"/>
        </a:p>
      </dsp:txBody>
      <dsp:txXfrm>
        <a:off x="59713" y="1656030"/>
        <a:ext cx="7428632" cy="1103809"/>
      </dsp:txXfrm>
    </dsp:sp>
    <dsp:sp modelId="{3A4E44EB-BAF6-489E-914F-72A958917848}">
      <dsp:nvSpPr>
        <dsp:cNvPr id="0" name=""/>
        <dsp:cNvSpPr/>
      </dsp:nvSpPr>
      <dsp:spPr>
        <a:xfrm>
          <a:off x="0" y="2819552"/>
          <a:ext cx="7548058"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651" tIns="21590" rIns="120904" bIns="21590" numCol="1" spcCol="1270" anchor="t" anchorCtr="0">
          <a:noAutofit/>
        </a:bodyPr>
        <a:lstStyle/>
        <a:p>
          <a:pPr marL="114300" lvl="1" indent="-114300" algn="l" defTabSz="577850">
            <a:lnSpc>
              <a:spcPct val="90000"/>
            </a:lnSpc>
            <a:spcBef>
              <a:spcPct val="0"/>
            </a:spcBef>
            <a:spcAft>
              <a:spcPct val="20000"/>
            </a:spcAft>
            <a:buChar char="•"/>
          </a:pPr>
          <a:endParaRPr lang="es-CR" sz="1300" kern="1200"/>
        </a:p>
      </dsp:txBody>
      <dsp:txXfrm>
        <a:off x="0" y="2819552"/>
        <a:ext cx="7548058" cy="281520"/>
      </dsp:txXfrm>
    </dsp:sp>
    <dsp:sp modelId="{98E4EC3A-D9CF-49E3-BBCF-6674A9D5FC6E}">
      <dsp:nvSpPr>
        <dsp:cNvPr id="0" name=""/>
        <dsp:cNvSpPr/>
      </dsp:nvSpPr>
      <dsp:spPr>
        <a:xfrm>
          <a:off x="0" y="3101072"/>
          <a:ext cx="7548058" cy="1223235"/>
        </a:xfrm>
        <a:prstGeom prst="roundRect">
          <a:avLst/>
        </a:prstGeom>
        <a:solidFill>
          <a:schemeClr val="accent3">
            <a:hueOff val="-1854091"/>
            <a:satOff val="13367"/>
            <a:lumOff val="300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ES_tradnl" sz="1700" kern="1200" dirty="0"/>
            <a:t>Término del diseño e inicio de la implementación de la metodología de evaluación de la efectividad conforme los lineamientos institucionales aprobados. </a:t>
          </a:r>
          <a:endParaRPr lang="es-CR" sz="1700" kern="1200" dirty="0"/>
        </a:p>
      </dsp:txBody>
      <dsp:txXfrm>
        <a:off x="59713" y="3160785"/>
        <a:ext cx="7428632" cy="110380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1/19/2021</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1/19/2021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1/19/2021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1/19/2021</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1/19/2021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1/19/2021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1/19/2021</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1/19/2021</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685800" y="3132666"/>
            <a:ext cx="5311775" cy="3086019"/>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72200" y="3132666"/>
            <a:ext cx="5334000" cy="3086019"/>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1/19/2021</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diagramLayout" Target="../diagrams/layout4.xml"/><Relationship Id="rId7" Type="http://schemas.openxmlformats.org/officeDocument/2006/relationships/image" Target="../media/image17.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8.svg"/><Relationship Id="rId7" Type="http://schemas.openxmlformats.org/officeDocument/2006/relationships/diagramColors" Target="../diagrams/colors5.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diagramLayout" Target="../diagrams/layout6.xml"/><Relationship Id="rId7" Type="http://schemas.openxmlformats.org/officeDocument/2006/relationships/image" Target="../media/image28.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D06DE071-4BA9-44DA-9E35-018DDAEF6D74}"/>
              </a:ext>
            </a:extLst>
          </p:cNvPr>
          <p:cNvSpPr>
            <a:spLocks noGrp="1"/>
          </p:cNvSpPr>
          <p:nvPr>
            <p:ph type="subTitle" idx="1"/>
          </p:nvPr>
        </p:nvSpPr>
        <p:spPr>
          <a:xfrm>
            <a:off x="3189592" y="3736252"/>
            <a:ext cx="9448800" cy="685801"/>
          </a:xfrm>
        </p:spPr>
        <p:txBody>
          <a:bodyPr/>
          <a:lstStyle/>
          <a:p>
            <a:r>
              <a:rPr lang="es-CR" b="1" dirty="0"/>
              <a:t>Subproceso Gestión de la Capacitación</a:t>
            </a:r>
            <a:endParaRPr lang="es-CR" dirty="0"/>
          </a:p>
        </p:txBody>
      </p:sp>
      <p:sp>
        <p:nvSpPr>
          <p:cNvPr id="5" name="Título 4">
            <a:extLst>
              <a:ext uri="{FF2B5EF4-FFF2-40B4-BE49-F238E27FC236}">
                <a16:creationId xmlns:a16="http://schemas.microsoft.com/office/drawing/2014/main" id="{BC1F1B6E-8F59-4730-8599-14D3A8D1EA79}"/>
              </a:ext>
            </a:extLst>
          </p:cNvPr>
          <p:cNvSpPr>
            <a:spLocks noGrp="1"/>
          </p:cNvSpPr>
          <p:nvPr>
            <p:ph type="ctrTitle"/>
          </p:nvPr>
        </p:nvSpPr>
        <p:spPr>
          <a:xfrm>
            <a:off x="3189592" y="2953268"/>
            <a:ext cx="9448800" cy="779284"/>
          </a:xfrm>
        </p:spPr>
        <p:txBody>
          <a:bodyPr>
            <a:normAutofit/>
          </a:bodyPr>
          <a:lstStyle/>
          <a:p>
            <a:r>
              <a:rPr lang="es-CR" sz="2400" dirty="0"/>
              <a:t>Dirección de Gestión Humana</a:t>
            </a:r>
          </a:p>
        </p:txBody>
      </p:sp>
      <p:sp>
        <p:nvSpPr>
          <p:cNvPr id="6" name="CuadroTexto 5">
            <a:extLst>
              <a:ext uri="{FF2B5EF4-FFF2-40B4-BE49-F238E27FC236}">
                <a16:creationId xmlns:a16="http://schemas.microsoft.com/office/drawing/2014/main" id="{8681C33E-5F10-4E5C-A472-77EBDAE01B87}"/>
              </a:ext>
            </a:extLst>
          </p:cNvPr>
          <p:cNvSpPr txBox="1"/>
          <p:nvPr/>
        </p:nvSpPr>
        <p:spPr>
          <a:xfrm>
            <a:off x="3189592" y="2468677"/>
            <a:ext cx="8622873" cy="707886"/>
          </a:xfrm>
          <a:prstGeom prst="rect">
            <a:avLst/>
          </a:prstGeom>
          <a:noFill/>
        </p:spPr>
        <p:txBody>
          <a:bodyPr wrap="none" rtlCol="0">
            <a:spAutoFit/>
          </a:bodyPr>
          <a:lstStyle/>
          <a:p>
            <a:r>
              <a:rPr lang="es-CR" sz="4000" b="1" dirty="0">
                <a:solidFill>
                  <a:schemeClr val="accent5">
                    <a:lumMod val="50000"/>
                  </a:schemeClr>
                </a:solidFill>
              </a:rPr>
              <a:t>INFORME ANUAL DE LABORES 2021</a:t>
            </a: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9614" y="2067429"/>
            <a:ext cx="1527732" cy="2218267"/>
          </a:xfrm>
          <a:prstGeom prst="rect">
            <a:avLst/>
          </a:prstGeom>
        </p:spPr>
      </p:pic>
    </p:spTree>
    <p:extLst>
      <p:ext uri="{BB962C8B-B14F-4D97-AF65-F5344CB8AC3E}">
        <p14:creationId xmlns:p14="http://schemas.microsoft.com/office/powerpoint/2010/main" val="3265356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14697B-5C52-45E5-BCF6-093EB3A85EA8}"/>
              </a:ext>
            </a:extLst>
          </p:cNvPr>
          <p:cNvSpPr>
            <a:spLocks noChangeArrowheads="1"/>
          </p:cNvSpPr>
          <p:nvPr/>
        </p:nvSpPr>
        <p:spPr bwMode="auto">
          <a:xfrm>
            <a:off x="3227832" y="682573"/>
            <a:ext cx="805418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1pPr>
            <a:lvl2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2pPr>
            <a:lvl3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3pPr>
            <a:lvl4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4pPr>
            <a:lvl5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5pPr>
            <a:lvl6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6pPr>
            <a:lvl7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7pPr>
            <a:lvl8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8pPr>
            <a:lvl9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9pPr>
          </a:lstStyle>
          <a:p>
            <a:pPr algn="ctr"/>
            <a:r>
              <a:rPr lang="es-ES" sz="1050" b="1" dirty="0">
                <a:effectLst/>
                <a:latin typeface="Arial" panose="020B0604020202020204" pitchFamily="34" charset="0"/>
                <a:ea typeface="Calibri" panose="020F0502020204030204" pitchFamily="34" charset="0"/>
                <a:cs typeface="Times New Roman" panose="02020603050405020304" pitchFamily="18" charset="0"/>
              </a:rPr>
              <a:t>Cuadro </a:t>
            </a:r>
            <a:r>
              <a:rPr lang="es-ES" sz="1050" b="1" dirty="0" err="1">
                <a:effectLst/>
                <a:latin typeface="Arial" panose="020B0604020202020204" pitchFamily="34" charset="0"/>
                <a:ea typeface="Calibri" panose="020F0502020204030204" pitchFamily="34" charset="0"/>
                <a:cs typeface="Times New Roman" panose="02020603050405020304" pitchFamily="18" charset="0"/>
              </a:rPr>
              <a:t>N°</a:t>
            </a:r>
            <a:r>
              <a:rPr lang="es-ES" sz="1050" b="1" dirty="0">
                <a:effectLst/>
                <a:latin typeface="Arial" panose="020B0604020202020204" pitchFamily="34" charset="0"/>
                <a:ea typeface="Calibri" panose="020F0502020204030204" pitchFamily="34" charset="0"/>
                <a:cs typeface="Times New Roman" panose="02020603050405020304" pitchFamily="18" charset="0"/>
              </a:rPr>
              <a:t> 3</a:t>
            </a:r>
            <a:endParaRPr lang="es-CR" sz="105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s-ES" sz="1800" b="1" dirty="0">
                <a:effectLst/>
                <a:latin typeface="Arial" panose="020B0604020202020204" pitchFamily="34" charset="0"/>
                <a:ea typeface="Calibri" panose="020F0502020204030204" pitchFamily="34" charset="0"/>
                <a:cs typeface="Times New Roman" panose="02020603050405020304" pitchFamily="18" charset="0"/>
              </a:rPr>
              <a:t>Actividades formativas de apoyo al personal por la pandemia y personas capacitadas desagregadas por sexo en el 2020</a:t>
            </a:r>
            <a:endParaRPr lang="es-C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449263" algn="r"/>
                <a:tab pos="2700338" algn="ctr"/>
                <a:tab pos="5400675" algn="r"/>
              </a:tabLst>
            </a:pPr>
            <a:r>
              <a:rPr kumimoji="0" lang="es-ES_tradnl" altLang="es-CR"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Fuente: Subproceso Gesti</a:t>
            </a:r>
            <a:r>
              <a:rPr kumimoji="0" lang="es-ES_tradnl" altLang="es-CR" sz="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ó</a:t>
            </a:r>
            <a:r>
              <a:rPr kumimoji="0" lang="es-ES_tradnl" altLang="es-CR"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 de la Capacitaci</a:t>
            </a:r>
            <a:r>
              <a:rPr kumimoji="0" lang="es-ES_tradnl" altLang="es-CR" sz="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ó</a:t>
            </a:r>
            <a:r>
              <a:rPr kumimoji="0" lang="es-ES_tradnl" altLang="es-CR"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 Direcci</a:t>
            </a:r>
            <a:r>
              <a:rPr kumimoji="0" lang="es-ES_tradnl" altLang="es-CR" sz="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ó</a:t>
            </a:r>
            <a:r>
              <a:rPr kumimoji="0" lang="es-ES_tradnl" altLang="es-CR"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 de Gesti</a:t>
            </a:r>
            <a:r>
              <a:rPr kumimoji="0" lang="es-ES_tradnl" altLang="es-CR" sz="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ó</a:t>
            </a:r>
            <a:r>
              <a:rPr kumimoji="0" lang="es-ES_tradnl" altLang="es-CR"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 Humana, 2020.</a:t>
            </a:r>
            <a:endParaRPr kumimoji="0" lang="es-CR" altLang="es-CR" sz="800" b="0" i="0" u="none" strike="noStrike" cap="none" normalizeH="0" baseline="0" dirty="0">
              <a:ln>
                <a:noFill/>
              </a:ln>
              <a:solidFill>
                <a:schemeClr val="tx1"/>
              </a:solidFill>
              <a:effectLst/>
            </a:endParaRPr>
          </a:p>
        </p:txBody>
      </p:sp>
      <p:graphicFrame>
        <p:nvGraphicFramePr>
          <p:cNvPr id="4" name="Tabla 3">
            <a:extLst>
              <a:ext uri="{FF2B5EF4-FFF2-40B4-BE49-F238E27FC236}">
                <a16:creationId xmlns:a16="http://schemas.microsoft.com/office/drawing/2014/main" id="{E463A170-4E86-4868-A107-47A223E796FA}"/>
              </a:ext>
            </a:extLst>
          </p:cNvPr>
          <p:cNvGraphicFramePr/>
          <p:nvPr>
            <p:extLst>
              <p:ext uri="{D42A27DB-BD31-4B8C-83A1-F6EECF244321}">
                <p14:modId xmlns:p14="http://schemas.microsoft.com/office/powerpoint/2010/main" val="3825907539"/>
              </p:ext>
            </p:extLst>
          </p:nvPr>
        </p:nvGraphicFramePr>
        <p:xfrm>
          <a:off x="667513" y="1984248"/>
          <a:ext cx="10863071" cy="4393729"/>
        </p:xfrm>
        <a:graphic>
          <a:graphicData uri="http://schemas.openxmlformats.org/drawingml/2006/table">
            <a:tbl>
              <a:tblPr firstRow="1" firstCol="1" bandRow="1">
                <a:tableStyleId>{F5AB1C69-6EDB-4FF4-983F-18BD219EF322}</a:tableStyleId>
              </a:tblPr>
              <a:tblGrid>
                <a:gridCol w="6025895">
                  <a:extLst>
                    <a:ext uri="{9D8B030D-6E8A-4147-A177-3AD203B41FA5}">
                      <a16:colId xmlns:a16="http://schemas.microsoft.com/office/drawing/2014/main" val="4151369428"/>
                    </a:ext>
                  </a:extLst>
                </a:gridCol>
                <a:gridCol w="1919561">
                  <a:extLst>
                    <a:ext uri="{9D8B030D-6E8A-4147-A177-3AD203B41FA5}">
                      <a16:colId xmlns:a16="http://schemas.microsoft.com/office/drawing/2014/main" val="736139263"/>
                    </a:ext>
                  </a:extLst>
                </a:gridCol>
                <a:gridCol w="1376232">
                  <a:extLst>
                    <a:ext uri="{9D8B030D-6E8A-4147-A177-3AD203B41FA5}">
                      <a16:colId xmlns:a16="http://schemas.microsoft.com/office/drawing/2014/main" val="837013773"/>
                    </a:ext>
                  </a:extLst>
                </a:gridCol>
                <a:gridCol w="1541383">
                  <a:extLst>
                    <a:ext uri="{9D8B030D-6E8A-4147-A177-3AD203B41FA5}">
                      <a16:colId xmlns:a16="http://schemas.microsoft.com/office/drawing/2014/main" val="1665569390"/>
                    </a:ext>
                  </a:extLst>
                </a:gridCol>
              </a:tblGrid>
              <a:tr h="640080">
                <a:tc>
                  <a:txBody>
                    <a:bodyPr/>
                    <a:lstStyle/>
                    <a:p>
                      <a:pPr algn="ctr" fontAlgn="ctr">
                        <a:spcBef>
                          <a:spcPts val="0"/>
                        </a:spcBef>
                        <a:spcAft>
                          <a:spcPts val="0"/>
                        </a:spcAft>
                      </a:pPr>
                      <a:r>
                        <a:rPr lang="es-ES" sz="1400" u="none" strike="noStrike" dirty="0">
                          <a:effectLst/>
                        </a:rPr>
                        <a:t>Nombre de la actividad</a:t>
                      </a:r>
                      <a:endParaRPr lang="es-ES" sz="2000" b="0" i="0" u="none" strike="noStrike" dirty="0">
                        <a:effectLst/>
                        <a:latin typeface="Arial" panose="020B0604020202020204" pitchFamily="34" charset="0"/>
                      </a:endParaRPr>
                    </a:p>
                  </a:txBody>
                  <a:tcPr marL="61544" marR="61544" marT="8548" marB="0" anchor="ctr"/>
                </a:tc>
                <a:tc>
                  <a:txBody>
                    <a:bodyPr/>
                    <a:lstStyle/>
                    <a:p>
                      <a:pPr algn="ctr" fontAlgn="ctr">
                        <a:spcBef>
                          <a:spcPts val="0"/>
                        </a:spcBef>
                        <a:spcAft>
                          <a:spcPts val="0"/>
                        </a:spcAft>
                      </a:pPr>
                      <a:r>
                        <a:rPr lang="es-ES" sz="1400" u="none" strike="noStrike" dirty="0">
                          <a:effectLst/>
                        </a:rPr>
                        <a:t>Total de personas participantes</a:t>
                      </a:r>
                      <a:endParaRPr lang="es-ES" sz="2000" b="0" i="0" u="none" strike="noStrike" dirty="0">
                        <a:effectLst/>
                        <a:latin typeface="Arial" panose="020B0604020202020204" pitchFamily="34" charset="0"/>
                      </a:endParaRPr>
                    </a:p>
                  </a:txBody>
                  <a:tcPr marL="61544" marR="61544" marT="8548" marB="0" anchor="ctr"/>
                </a:tc>
                <a:tc>
                  <a:txBody>
                    <a:bodyPr/>
                    <a:lstStyle/>
                    <a:p>
                      <a:pPr algn="ctr" fontAlgn="ctr">
                        <a:spcBef>
                          <a:spcPts val="0"/>
                        </a:spcBef>
                        <a:spcAft>
                          <a:spcPts val="0"/>
                        </a:spcAft>
                      </a:pPr>
                      <a:r>
                        <a:rPr lang="es-ES" sz="1400" u="none" strike="noStrike" dirty="0">
                          <a:effectLst/>
                        </a:rPr>
                        <a:t>Mujeres</a:t>
                      </a:r>
                      <a:endParaRPr lang="es-ES" sz="2000" b="0" i="0" u="none" strike="noStrike" dirty="0">
                        <a:effectLst/>
                        <a:latin typeface="Arial" panose="020B0604020202020204" pitchFamily="34" charset="0"/>
                      </a:endParaRPr>
                    </a:p>
                  </a:txBody>
                  <a:tcPr marL="61544" marR="61544" marT="8548" marB="0" anchor="ctr"/>
                </a:tc>
                <a:tc>
                  <a:txBody>
                    <a:bodyPr/>
                    <a:lstStyle/>
                    <a:p>
                      <a:pPr algn="ctr" fontAlgn="ctr">
                        <a:spcBef>
                          <a:spcPts val="0"/>
                        </a:spcBef>
                        <a:spcAft>
                          <a:spcPts val="0"/>
                        </a:spcAft>
                      </a:pPr>
                      <a:r>
                        <a:rPr lang="es-ES" sz="1400" u="none" strike="noStrike" dirty="0">
                          <a:effectLst/>
                        </a:rPr>
                        <a:t>Hombres</a:t>
                      </a:r>
                      <a:endParaRPr lang="es-ES" sz="2000" b="0" i="0" u="none" strike="noStrike" dirty="0">
                        <a:effectLst/>
                        <a:latin typeface="Arial" panose="020B0604020202020204" pitchFamily="34" charset="0"/>
                      </a:endParaRPr>
                    </a:p>
                  </a:txBody>
                  <a:tcPr marL="61544" marR="61544" marT="8548" marB="0" anchor="ctr"/>
                </a:tc>
                <a:extLst>
                  <a:ext uri="{0D108BD9-81ED-4DB2-BD59-A6C34878D82A}">
                    <a16:rowId xmlns:a16="http://schemas.microsoft.com/office/drawing/2014/main" val="3190194709"/>
                  </a:ext>
                </a:extLst>
              </a:tr>
              <a:tr h="521317">
                <a:tc>
                  <a:txBody>
                    <a:bodyPr/>
                    <a:lstStyle/>
                    <a:p>
                      <a:pPr algn="l" fontAlgn="ctr">
                        <a:spcBef>
                          <a:spcPts val="0"/>
                        </a:spcBef>
                        <a:spcAft>
                          <a:spcPts val="0"/>
                        </a:spcAft>
                      </a:pPr>
                      <a:r>
                        <a:rPr lang="es-ES" sz="1100" u="none" strike="noStrike">
                          <a:effectLst/>
                        </a:rPr>
                        <a:t>Taller: Mapa del corazón, estrategias de autocuidado para el personal en “primera fila”</a:t>
                      </a:r>
                      <a:endParaRPr lang="es-ES" sz="1600" b="0" i="0" u="none" strike="noStrike">
                        <a:effectLst/>
                        <a:latin typeface="Arial" panose="020B0604020202020204" pitchFamily="34" charset="0"/>
                      </a:endParaRPr>
                    </a:p>
                  </a:txBody>
                  <a:tcPr marL="61544" marR="61544" marT="8548" marB="0" anchor="ctr"/>
                </a:tc>
                <a:tc>
                  <a:txBody>
                    <a:bodyPr/>
                    <a:lstStyle/>
                    <a:p>
                      <a:pPr algn="ctr" fontAlgn="ctr">
                        <a:spcBef>
                          <a:spcPts val="0"/>
                        </a:spcBef>
                        <a:spcAft>
                          <a:spcPts val="0"/>
                        </a:spcAft>
                      </a:pPr>
                      <a:r>
                        <a:rPr lang="es-ES" sz="1100" u="none" strike="noStrike">
                          <a:effectLst/>
                        </a:rPr>
                        <a:t>146</a:t>
                      </a:r>
                      <a:endParaRPr lang="es-ES" sz="1600" b="0" i="0" u="none" strike="noStrike">
                        <a:effectLst/>
                        <a:latin typeface="Arial" panose="020B0604020202020204" pitchFamily="34" charset="0"/>
                      </a:endParaRPr>
                    </a:p>
                  </a:txBody>
                  <a:tcPr marL="61544" marR="61544" marT="8548" marB="0" anchor="ctr"/>
                </a:tc>
                <a:tc>
                  <a:txBody>
                    <a:bodyPr/>
                    <a:lstStyle/>
                    <a:p>
                      <a:pPr algn="ctr" fontAlgn="ctr">
                        <a:spcBef>
                          <a:spcPts val="0"/>
                        </a:spcBef>
                        <a:spcAft>
                          <a:spcPts val="0"/>
                        </a:spcAft>
                      </a:pPr>
                      <a:r>
                        <a:rPr lang="es-ES" sz="1100" u="none" strike="noStrike">
                          <a:effectLst/>
                        </a:rPr>
                        <a:t>106</a:t>
                      </a:r>
                      <a:endParaRPr lang="es-ES" sz="1600" b="0" i="0" u="none" strike="noStrike">
                        <a:effectLst/>
                        <a:latin typeface="Arial" panose="020B0604020202020204" pitchFamily="34" charset="0"/>
                      </a:endParaRPr>
                    </a:p>
                  </a:txBody>
                  <a:tcPr marL="61544" marR="61544" marT="8548" marB="0" anchor="ctr"/>
                </a:tc>
                <a:tc>
                  <a:txBody>
                    <a:bodyPr/>
                    <a:lstStyle/>
                    <a:p>
                      <a:pPr algn="ctr" fontAlgn="ctr">
                        <a:spcBef>
                          <a:spcPts val="0"/>
                        </a:spcBef>
                        <a:spcAft>
                          <a:spcPts val="0"/>
                        </a:spcAft>
                      </a:pPr>
                      <a:r>
                        <a:rPr lang="es-ES" sz="1100" u="none" strike="noStrike">
                          <a:effectLst/>
                        </a:rPr>
                        <a:t>40</a:t>
                      </a:r>
                      <a:endParaRPr lang="es-ES" sz="1600" b="0" i="0" u="none" strike="noStrike">
                        <a:effectLst/>
                        <a:latin typeface="Arial" panose="020B0604020202020204" pitchFamily="34" charset="0"/>
                      </a:endParaRPr>
                    </a:p>
                  </a:txBody>
                  <a:tcPr marL="61544" marR="61544" marT="8548" marB="0" anchor="ctr"/>
                </a:tc>
                <a:extLst>
                  <a:ext uri="{0D108BD9-81ED-4DB2-BD59-A6C34878D82A}">
                    <a16:rowId xmlns:a16="http://schemas.microsoft.com/office/drawing/2014/main" val="2446210952"/>
                  </a:ext>
                </a:extLst>
              </a:tr>
              <a:tr h="692124">
                <a:tc>
                  <a:txBody>
                    <a:bodyPr/>
                    <a:lstStyle/>
                    <a:p>
                      <a:pPr algn="l" fontAlgn="ctr">
                        <a:spcBef>
                          <a:spcPts val="0"/>
                        </a:spcBef>
                        <a:spcAft>
                          <a:spcPts val="0"/>
                        </a:spcAft>
                      </a:pPr>
                      <a:r>
                        <a:rPr lang="es-ES" sz="1100" u="none" strike="noStrike">
                          <a:effectLst/>
                        </a:rPr>
                        <a:t>Ciclo de charlas dirigidas a jefaturas y coordinaciones “Herramientas para gestionar personal en tiempos de crisis”</a:t>
                      </a:r>
                      <a:endParaRPr lang="es-ES" sz="1600" b="0" i="0" u="none" strike="noStrike">
                        <a:effectLst/>
                        <a:latin typeface="Arial" panose="020B0604020202020204" pitchFamily="34" charset="0"/>
                      </a:endParaRPr>
                    </a:p>
                  </a:txBody>
                  <a:tcPr marL="61544" marR="61544" marT="8548" marB="0" anchor="ctr"/>
                </a:tc>
                <a:tc>
                  <a:txBody>
                    <a:bodyPr/>
                    <a:lstStyle/>
                    <a:p>
                      <a:pPr algn="ctr" fontAlgn="ctr">
                        <a:spcBef>
                          <a:spcPts val="0"/>
                        </a:spcBef>
                        <a:spcAft>
                          <a:spcPts val="0"/>
                        </a:spcAft>
                      </a:pPr>
                      <a:r>
                        <a:rPr lang="es-ES" sz="1100" u="none" strike="noStrike">
                          <a:effectLst/>
                        </a:rPr>
                        <a:t>642</a:t>
                      </a:r>
                      <a:endParaRPr lang="es-ES" sz="1600" b="0" i="0" u="none" strike="noStrike">
                        <a:effectLst/>
                        <a:latin typeface="Arial" panose="020B0604020202020204" pitchFamily="34" charset="0"/>
                      </a:endParaRPr>
                    </a:p>
                  </a:txBody>
                  <a:tcPr marL="61544" marR="61544" marT="8548" marB="0" anchor="ctr"/>
                </a:tc>
                <a:tc>
                  <a:txBody>
                    <a:bodyPr/>
                    <a:lstStyle/>
                    <a:p>
                      <a:pPr algn="ctr" fontAlgn="ctr">
                        <a:spcBef>
                          <a:spcPts val="0"/>
                        </a:spcBef>
                        <a:spcAft>
                          <a:spcPts val="0"/>
                        </a:spcAft>
                      </a:pPr>
                      <a:r>
                        <a:rPr lang="es-ES" sz="1100" u="none" strike="noStrike">
                          <a:effectLst/>
                        </a:rPr>
                        <a:t>428</a:t>
                      </a:r>
                      <a:endParaRPr lang="es-ES" sz="1600" b="0" i="0" u="none" strike="noStrike">
                        <a:effectLst/>
                        <a:latin typeface="Arial" panose="020B0604020202020204" pitchFamily="34" charset="0"/>
                      </a:endParaRPr>
                    </a:p>
                  </a:txBody>
                  <a:tcPr marL="61544" marR="61544" marT="8548" marB="0" anchor="ctr"/>
                </a:tc>
                <a:tc>
                  <a:txBody>
                    <a:bodyPr/>
                    <a:lstStyle/>
                    <a:p>
                      <a:pPr algn="ctr" fontAlgn="ctr">
                        <a:spcBef>
                          <a:spcPts val="0"/>
                        </a:spcBef>
                        <a:spcAft>
                          <a:spcPts val="0"/>
                        </a:spcAft>
                      </a:pPr>
                      <a:r>
                        <a:rPr lang="es-ES" sz="1100" u="none" strike="noStrike" dirty="0">
                          <a:effectLst/>
                        </a:rPr>
                        <a:t>214</a:t>
                      </a:r>
                      <a:endParaRPr lang="es-ES" sz="1600" b="0" i="0" u="none" strike="noStrike" dirty="0">
                        <a:effectLst/>
                        <a:latin typeface="Arial" panose="020B0604020202020204" pitchFamily="34" charset="0"/>
                      </a:endParaRPr>
                    </a:p>
                  </a:txBody>
                  <a:tcPr marL="61544" marR="61544" marT="8548" marB="0" anchor="ctr"/>
                </a:tc>
                <a:extLst>
                  <a:ext uri="{0D108BD9-81ED-4DB2-BD59-A6C34878D82A}">
                    <a16:rowId xmlns:a16="http://schemas.microsoft.com/office/drawing/2014/main" val="2602377656"/>
                  </a:ext>
                </a:extLst>
              </a:tr>
              <a:tr h="350510">
                <a:tc>
                  <a:txBody>
                    <a:bodyPr/>
                    <a:lstStyle/>
                    <a:p>
                      <a:pPr algn="l" fontAlgn="ctr">
                        <a:spcBef>
                          <a:spcPts val="0"/>
                        </a:spcBef>
                        <a:spcAft>
                          <a:spcPts val="0"/>
                        </a:spcAft>
                      </a:pPr>
                      <a:r>
                        <a:rPr lang="es-ES" sz="1100" u="none" strike="noStrike">
                          <a:effectLst/>
                        </a:rPr>
                        <a:t>Curso “Generalidades del teletrabajo”</a:t>
                      </a:r>
                      <a:endParaRPr lang="es-ES" sz="1600" b="0" i="0" u="none" strike="noStrike">
                        <a:effectLst/>
                        <a:latin typeface="Arial" panose="020B0604020202020204" pitchFamily="34" charset="0"/>
                      </a:endParaRPr>
                    </a:p>
                  </a:txBody>
                  <a:tcPr marL="61544" marR="61544" marT="8548" marB="0" anchor="ctr"/>
                </a:tc>
                <a:tc>
                  <a:txBody>
                    <a:bodyPr/>
                    <a:lstStyle/>
                    <a:p>
                      <a:pPr algn="ctr" fontAlgn="ctr">
                        <a:spcBef>
                          <a:spcPts val="0"/>
                        </a:spcBef>
                        <a:spcAft>
                          <a:spcPts val="0"/>
                        </a:spcAft>
                      </a:pPr>
                      <a:r>
                        <a:rPr lang="es-ES" sz="1100" u="none" strike="noStrike">
                          <a:effectLst/>
                        </a:rPr>
                        <a:t>185</a:t>
                      </a:r>
                      <a:endParaRPr lang="es-ES" sz="1600" b="0" i="0" u="none" strike="noStrike">
                        <a:effectLst/>
                        <a:latin typeface="Arial" panose="020B0604020202020204" pitchFamily="34" charset="0"/>
                      </a:endParaRPr>
                    </a:p>
                  </a:txBody>
                  <a:tcPr marL="61544" marR="61544" marT="8548" marB="0" anchor="ctr"/>
                </a:tc>
                <a:tc>
                  <a:txBody>
                    <a:bodyPr/>
                    <a:lstStyle/>
                    <a:p>
                      <a:pPr algn="ctr" fontAlgn="ctr">
                        <a:spcBef>
                          <a:spcPts val="0"/>
                        </a:spcBef>
                        <a:spcAft>
                          <a:spcPts val="0"/>
                        </a:spcAft>
                      </a:pPr>
                      <a:r>
                        <a:rPr lang="es-ES" sz="1100" u="none" strike="noStrike">
                          <a:effectLst/>
                        </a:rPr>
                        <a:t>113</a:t>
                      </a:r>
                      <a:endParaRPr lang="es-ES" sz="1600" b="0" i="0" u="none" strike="noStrike">
                        <a:effectLst/>
                        <a:latin typeface="Arial" panose="020B0604020202020204" pitchFamily="34" charset="0"/>
                      </a:endParaRPr>
                    </a:p>
                  </a:txBody>
                  <a:tcPr marL="61544" marR="61544" marT="8548" marB="0" anchor="ctr"/>
                </a:tc>
                <a:tc>
                  <a:txBody>
                    <a:bodyPr/>
                    <a:lstStyle/>
                    <a:p>
                      <a:pPr algn="ctr" fontAlgn="ctr">
                        <a:spcBef>
                          <a:spcPts val="0"/>
                        </a:spcBef>
                        <a:spcAft>
                          <a:spcPts val="0"/>
                        </a:spcAft>
                      </a:pPr>
                      <a:r>
                        <a:rPr lang="es-ES" sz="1100" u="none" strike="noStrike">
                          <a:effectLst/>
                        </a:rPr>
                        <a:t>72</a:t>
                      </a:r>
                      <a:endParaRPr lang="es-ES" sz="1600" b="0" i="0" u="none" strike="noStrike">
                        <a:effectLst/>
                        <a:latin typeface="Arial" panose="020B0604020202020204" pitchFamily="34" charset="0"/>
                      </a:endParaRPr>
                    </a:p>
                  </a:txBody>
                  <a:tcPr marL="61544" marR="61544" marT="8548" marB="0" anchor="ctr"/>
                </a:tc>
                <a:extLst>
                  <a:ext uri="{0D108BD9-81ED-4DB2-BD59-A6C34878D82A}">
                    <a16:rowId xmlns:a16="http://schemas.microsoft.com/office/drawing/2014/main" val="2861839046"/>
                  </a:ext>
                </a:extLst>
              </a:tr>
              <a:tr h="350510">
                <a:tc>
                  <a:txBody>
                    <a:bodyPr/>
                    <a:lstStyle/>
                    <a:p>
                      <a:pPr algn="l" fontAlgn="ctr">
                        <a:spcBef>
                          <a:spcPts val="0"/>
                        </a:spcBef>
                        <a:spcAft>
                          <a:spcPts val="0"/>
                        </a:spcAft>
                      </a:pPr>
                      <a:r>
                        <a:rPr lang="es-ES" sz="1100" u="none" strike="noStrike">
                          <a:effectLst/>
                        </a:rPr>
                        <a:t>Curso “Cultura de compromiso y responsabilidad en el teletrabajo”</a:t>
                      </a:r>
                      <a:endParaRPr lang="es-ES" sz="1600" b="0" i="0" u="none" strike="noStrike">
                        <a:effectLst/>
                        <a:latin typeface="Arial" panose="020B0604020202020204" pitchFamily="34" charset="0"/>
                      </a:endParaRPr>
                    </a:p>
                  </a:txBody>
                  <a:tcPr marL="61544" marR="61544" marT="8548" marB="0" anchor="ctr"/>
                </a:tc>
                <a:tc>
                  <a:txBody>
                    <a:bodyPr/>
                    <a:lstStyle/>
                    <a:p>
                      <a:pPr algn="ctr" fontAlgn="ctr">
                        <a:spcBef>
                          <a:spcPts val="0"/>
                        </a:spcBef>
                        <a:spcAft>
                          <a:spcPts val="0"/>
                        </a:spcAft>
                      </a:pPr>
                      <a:r>
                        <a:rPr lang="es-ES" sz="1100" u="none" strike="noStrike">
                          <a:effectLst/>
                        </a:rPr>
                        <a:t>173</a:t>
                      </a:r>
                      <a:endParaRPr lang="es-ES" sz="1600" b="0" i="0" u="none" strike="noStrike">
                        <a:effectLst/>
                        <a:latin typeface="Arial" panose="020B0604020202020204" pitchFamily="34" charset="0"/>
                      </a:endParaRPr>
                    </a:p>
                  </a:txBody>
                  <a:tcPr marL="61544" marR="61544" marT="8548" marB="0" anchor="ctr"/>
                </a:tc>
                <a:tc>
                  <a:txBody>
                    <a:bodyPr/>
                    <a:lstStyle/>
                    <a:p>
                      <a:pPr algn="ctr" fontAlgn="ctr">
                        <a:spcBef>
                          <a:spcPts val="0"/>
                        </a:spcBef>
                        <a:spcAft>
                          <a:spcPts val="0"/>
                        </a:spcAft>
                      </a:pPr>
                      <a:r>
                        <a:rPr lang="es-ES" sz="1100" u="none" strike="noStrike">
                          <a:effectLst/>
                        </a:rPr>
                        <a:t>109</a:t>
                      </a:r>
                      <a:endParaRPr lang="es-ES" sz="1600" b="0" i="0" u="none" strike="noStrike">
                        <a:effectLst/>
                        <a:latin typeface="Arial" panose="020B0604020202020204" pitchFamily="34" charset="0"/>
                      </a:endParaRPr>
                    </a:p>
                  </a:txBody>
                  <a:tcPr marL="61544" marR="61544" marT="8548" marB="0" anchor="ctr"/>
                </a:tc>
                <a:tc>
                  <a:txBody>
                    <a:bodyPr/>
                    <a:lstStyle/>
                    <a:p>
                      <a:pPr algn="ctr" fontAlgn="ctr">
                        <a:spcBef>
                          <a:spcPts val="0"/>
                        </a:spcBef>
                        <a:spcAft>
                          <a:spcPts val="0"/>
                        </a:spcAft>
                      </a:pPr>
                      <a:r>
                        <a:rPr lang="es-ES" sz="1100" u="none" strike="noStrike">
                          <a:effectLst/>
                        </a:rPr>
                        <a:t>64</a:t>
                      </a:r>
                      <a:endParaRPr lang="es-ES" sz="1600" b="0" i="0" u="none" strike="noStrike">
                        <a:effectLst/>
                        <a:latin typeface="Arial" panose="020B0604020202020204" pitchFamily="34" charset="0"/>
                      </a:endParaRPr>
                    </a:p>
                  </a:txBody>
                  <a:tcPr marL="61544" marR="61544" marT="8548" marB="0" anchor="ctr"/>
                </a:tc>
                <a:extLst>
                  <a:ext uri="{0D108BD9-81ED-4DB2-BD59-A6C34878D82A}">
                    <a16:rowId xmlns:a16="http://schemas.microsoft.com/office/drawing/2014/main" val="84399115"/>
                  </a:ext>
                </a:extLst>
              </a:tr>
              <a:tr h="521317">
                <a:tc>
                  <a:txBody>
                    <a:bodyPr/>
                    <a:lstStyle/>
                    <a:p>
                      <a:pPr algn="l" fontAlgn="ctr">
                        <a:spcBef>
                          <a:spcPts val="0"/>
                        </a:spcBef>
                        <a:spcAft>
                          <a:spcPts val="0"/>
                        </a:spcAft>
                      </a:pPr>
                      <a:r>
                        <a:rPr lang="es-ES" sz="1100" u="none" strike="noStrike">
                          <a:effectLst/>
                        </a:rPr>
                        <a:t>Curso “Manejo efectivo del tiempo y organización del trabajo”</a:t>
                      </a:r>
                      <a:endParaRPr lang="es-ES" sz="1600" b="0" i="0" u="none" strike="noStrike">
                        <a:effectLst/>
                        <a:latin typeface="Arial" panose="020B0604020202020204" pitchFamily="34" charset="0"/>
                      </a:endParaRPr>
                    </a:p>
                  </a:txBody>
                  <a:tcPr marL="61544" marR="61544" marT="8548" marB="0" anchor="ctr"/>
                </a:tc>
                <a:tc>
                  <a:txBody>
                    <a:bodyPr/>
                    <a:lstStyle/>
                    <a:p>
                      <a:pPr algn="ctr" fontAlgn="ctr">
                        <a:spcBef>
                          <a:spcPts val="0"/>
                        </a:spcBef>
                        <a:spcAft>
                          <a:spcPts val="0"/>
                        </a:spcAft>
                      </a:pPr>
                      <a:r>
                        <a:rPr lang="es-ES" sz="1100" u="none" strike="noStrike">
                          <a:effectLst/>
                        </a:rPr>
                        <a:t>172</a:t>
                      </a:r>
                      <a:endParaRPr lang="es-ES" sz="1600" b="0" i="0" u="none" strike="noStrike">
                        <a:effectLst/>
                        <a:latin typeface="Arial" panose="020B0604020202020204" pitchFamily="34" charset="0"/>
                      </a:endParaRPr>
                    </a:p>
                  </a:txBody>
                  <a:tcPr marL="61544" marR="61544" marT="8548" marB="0" anchor="ctr"/>
                </a:tc>
                <a:tc>
                  <a:txBody>
                    <a:bodyPr/>
                    <a:lstStyle/>
                    <a:p>
                      <a:pPr algn="ctr" fontAlgn="ctr">
                        <a:spcBef>
                          <a:spcPts val="0"/>
                        </a:spcBef>
                        <a:spcAft>
                          <a:spcPts val="0"/>
                        </a:spcAft>
                      </a:pPr>
                      <a:r>
                        <a:rPr lang="es-ES" sz="1100" u="none" strike="noStrike">
                          <a:effectLst/>
                        </a:rPr>
                        <a:t>112</a:t>
                      </a:r>
                      <a:endParaRPr lang="es-ES" sz="1600" b="0" i="0" u="none" strike="noStrike">
                        <a:effectLst/>
                        <a:latin typeface="Arial" panose="020B0604020202020204" pitchFamily="34" charset="0"/>
                      </a:endParaRPr>
                    </a:p>
                  </a:txBody>
                  <a:tcPr marL="61544" marR="61544" marT="8548" marB="0" anchor="ctr"/>
                </a:tc>
                <a:tc>
                  <a:txBody>
                    <a:bodyPr/>
                    <a:lstStyle/>
                    <a:p>
                      <a:pPr algn="ctr" fontAlgn="ctr">
                        <a:spcBef>
                          <a:spcPts val="0"/>
                        </a:spcBef>
                        <a:spcAft>
                          <a:spcPts val="0"/>
                        </a:spcAft>
                      </a:pPr>
                      <a:r>
                        <a:rPr lang="es-ES" sz="1100" u="none" strike="noStrike">
                          <a:effectLst/>
                        </a:rPr>
                        <a:t>60</a:t>
                      </a:r>
                      <a:endParaRPr lang="es-ES" sz="1600" b="0" i="0" u="none" strike="noStrike">
                        <a:effectLst/>
                        <a:latin typeface="Arial" panose="020B0604020202020204" pitchFamily="34" charset="0"/>
                      </a:endParaRPr>
                    </a:p>
                  </a:txBody>
                  <a:tcPr marL="61544" marR="61544" marT="8548" marB="0" anchor="ctr"/>
                </a:tc>
                <a:extLst>
                  <a:ext uri="{0D108BD9-81ED-4DB2-BD59-A6C34878D82A}">
                    <a16:rowId xmlns:a16="http://schemas.microsoft.com/office/drawing/2014/main" val="2873695683"/>
                  </a:ext>
                </a:extLst>
              </a:tr>
              <a:tr h="350510">
                <a:tc>
                  <a:txBody>
                    <a:bodyPr/>
                    <a:lstStyle/>
                    <a:p>
                      <a:pPr algn="l" fontAlgn="ctr">
                        <a:spcBef>
                          <a:spcPts val="0"/>
                        </a:spcBef>
                        <a:spcAft>
                          <a:spcPts val="0"/>
                        </a:spcAft>
                      </a:pPr>
                      <a:r>
                        <a:rPr lang="es-ES" sz="1100" u="none" strike="noStrike">
                          <a:effectLst/>
                        </a:rPr>
                        <a:t>Felicidad, Autocuidado y Salud Mental en tiempos de COVID-19</a:t>
                      </a:r>
                      <a:endParaRPr lang="es-ES" sz="1600" b="0" i="0" u="none" strike="noStrike">
                        <a:effectLst/>
                        <a:latin typeface="Arial" panose="020B0604020202020204" pitchFamily="34" charset="0"/>
                      </a:endParaRPr>
                    </a:p>
                  </a:txBody>
                  <a:tcPr marL="61544" marR="61544" marT="8548" marB="0" anchor="ctr"/>
                </a:tc>
                <a:tc>
                  <a:txBody>
                    <a:bodyPr/>
                    <a:lstStyle/>
                    <a:p>
                      <a:pPr algn="ctr" fontAlgn="ctr">
                        <a:spcBef>
                          <a:spcPts val="0"/>
                        </a:spcBef>
                        <a:spcAft>
                          <a:spcPts val="0"/>
                        </a:spcAft>
                      </a:pPr>
                      <a:r>
                        <a:rPr lang="es-ES" sz="1100" u="none" strike="noStrike">
                          <a:effectLst/>
                        </a:rPr>
                        <a:t>356</a:t>
                      </a:r>
                      <a:endParaRPr lang="es-ES" sz="1600" b="0" i="0" u="none" strike="noStrike">
                        <a:effectLst/>
                        <a:latin typeface="Arial" panose="020B0604020202020204" pitchFamily="34" charset="0"/>
                      </a:endParaRPr>
                    </a:p>
                  </a:txBody>
                  <a:tcPr marL="61544" marR="61544" marT="8548" marB="0" anchor="ctr"/>
                </a:tc>
                <a:tc>
                  <a:txBody>
                    <a:bodyPr/>
                    <a:lstStyle/>
                    <a:p>
                      <a:pPr algn="ctr" fontAlgn="ctr">
                        <a:spcBef>
                          <a:spcPts val="0"/>
                        </a:spcBef>
                        <a:spcAft>
                          <a:spcPts val="0"/>
                        </a:spcAft>
                      </a:pPr>
                      <a:r>
                        <a:rPr lang="es-ES" sz="1100" u="none" strike="noStrike">
                          <a:effectLst/>
                        </a:rPr>
                        <a:t>270</a:t>
                      </a:r>
                      <a:endParaRPr lang="es-ES" sz="1600" b="0" i="0" u="none" strike="noStrike">
                        <a:effectLst/>
                        <a:latin typeface="Arial" panose="020B0604020202020204" pitchFamily="34" charset="0"/>
                      </a:endParaRPr>
                    </a:p>
                  </a:txBody>
                  <a:tcPr marL="61544" marR="61544" marT="8548" marB="0" anchor="ctr"/>
                </a:tc>
                <a:tc>
                  <a:txBody>
                    <a:bodyPr/>
                    <a:lstStyle/>
                    <a:p>
                      <a:pPr algn="ctr" fontAlgn="ctr">
                        <a:spcBef>
                          <a:spcPts val="0"/>
                        </a:spcBef>
                        <a:spcAft>
                          <a:spcPts val="0"/>
                        </a:spcAft>
                      </a:pPr>
                      <a:r>
                        <a:rPr lang="es-ES" sz="1100" u="none" strike="noStrike">
                          <a:effectLst/>
                        </a:rPr>
                        <a:t>86</a:t>
                      </a:r>
                      <a:endParaRPr lang="es-ES" sz="1600" b="0" i="0" u="none" strike="noStrike">
                        <a:effectLst/>
                        <a:latin typeface="Arial" panose="020B0604020202020204" pitchFamily="34" charset="0"/>
                      </a:endParaRPr>
                    </a:p>
                  </a:txBody>
                  <a:tcPr marL="61544" marR="61544" marT="8548" marB="0" anchor="ctr"/>
                </a:tc>
                <a:extLst>
                  <a:ext uri="{0D108BD9-81ED-4DB2-BD59-A6C34878D82A}">
                    <a16:rowId xmlns:a16="http://schemas.microsoft.com/office/drawing/2014/main" val="426392585"/>
                  </a:ext>
                </a:extLst>
              </a:tr>
              <a:tr h="183369">
                <a:tc>
                  <a:txBody>
                    <a:bodyPr/>
                    <a:lstStyle/>
                    <a:p>
                      <a:pPr algn="l" fontAlgn="ctr">
                        <a:spcBef>
                          <a:spcPts val="0"/>
                        </a:spcBef>
                        <a:spcAft>
                          <a:spcPts val="0"/>
                        </a:spcAft>
                      </a:pPr>
                      <a:r>
                        <a:rPr lang="es-ES" sz="1100" u="none" strike="noStrike">
                          <a:effectLst/>
                        </a:rPr>
                        <a:t>Uso de Microsoft Teams</a:t>
                      </a:r>
                      <a:endParaRPr lang="es-ES" sz="1600" b="0" i="0" u="none" strike="noStrike">
                        <a:effectLst/>
                        <a:latin typeface="Arial" panose="020B0604020202020204" pitchFamily="34" charset="0"/>
                      </a:endParaRPr>
                    </a:p>
                  </a:txBody>
                  <a:tcPr marL="61544" marR="61544" marT="8548" marB="0" anchor="ctr"/>
                </a:tc>
                <a:tc>
                  <a:txBody>
                    <a:bodyPr/>
                    <a:lstStyle/>
                    <a:p>
                      <a:pPr algn="ctr" fontAlgn="ctr">
                        <a:spcBef>
                          <a:spcPts val="0"/>
                        </a:spcBef>
                        <a:spcAft>
                          <a:spcPts val="0"/>
                        </a:spcAft>
                      </a:pPr>
                      <a:r>
                        <a:rPr lang="es-ES" sz="1100" u="none" strike="noStrike">
                          <a:effectLst/>
                        </a:rPr>
                        <a:t>171</a:t>
                      </a:r>
                      <a:endParaRPr lang="es-ES" sz="1600" b="0" i="0" u="none" strike="noStrike">
                        <a:effectLst/>
                        <a:latin typeface="Arial" panose="020B0604020202020204" pitchFamily="34" charset="0"/>
                      </a:endParaRPr>
                    </a:p>
                  </a:txBody>
                  <a:tcPr marL="61544" marR="61544" marT="8548" marB="0" anchor="ctr"/>
                </a:tc>
                <a:tc>
                  <a:txBody>
                    <a:bodyPr/>
                    <a:lstStyle/>
                    <a:p>
                      <a:pPr algn="ctr" fontAlgn="ctr">
                        <a:spcBef>
                          <a:spcPts val="0"/>
                        </a:spcBef>
                        <a:spcAft>
                          <a:spcPts val="0"/>
                        </a:spcAft>
                      </a:pPr>
                      <a:r>
                        <a:rPr lang="es-ES" sz="1100" u="none" strike="noStrike">
                          <a:effectLst/>
                        </a:rPr>
                        <a:t>121</a:t>
                      </a:r>
                      <a:endParaRPr lang="es-ES" sz="1600" b="0" i="0" u="none" strike="noStrike">
                        <a:effectLst/>
                        <a:latin typeface="Arial" panose="020B0604020202020204" pitchFamily="34" charset="0"/>
                      </a:endParaRPr>
                    </a:p>
                  </a:txBody>
                  <a:tcPr marL="61544" marR="61544" marT="8548" marB="0" anchor="ctr"/>
                </a:tc>
                <a:tc>
                  <a:txBody>
                    <a:bodyPr/>
                    <a:lstStyle/>
                    <a:p>
                      <a:pPr algn="ctr" fontAlgn="ctr">
                        <a:spcBef>
                          <a:spcPts val="0"/>
                        </a:spcBef>
                        <a:spcAft>
                          <a:spcPts val="0"/>
                        </a:spcAft>
                      </a:pPr>
                      <a:r>
                        <a:rPr lang="es-ES" sz="1100" u="none" strike="noStrike">
                          <a:effectLst/>
                        </a:rPr>
                        <a:t>50</a:t>
                      </a:r>
                      <a:endParaRPr lang="es-ES" sz="1600" b="0" i="0" u="none" strike="noStrike">
                        <a:effectLst/>
                        <a:latin typeface="Arial" panose="020B0604020202020204" pitchFamily="34" charset="0"/>
                      </a:endParaRPr>
                    </a:p>
                  </a:txBody>
                  <a:tcPr marL="61544" marR="61544" marT="8548" marB="0" anchor="ctr"/>
                </a:tc>
                <a:extLst>
                  <a:ext uri="{0D108BD9-81ED-4DB2-BD59-A6C34878D82A}">
                    <a16:rowId xmlns:a16="http://schemas.microsoft.com/office/drawing/2014/main" val="2606558019"/>
                  </a:ext>
                </a:extLst>
              </a:tr>
              <a:tr h="521317">
                <a:tc>
                  <a:txBody>
                    <a:bodyPr/>
                    <a:lstStyle/>
                    <a:p>
                      <a:pPr algn="l" fontAlgn="ctr">
                        <a:spcBef>
                          <a:spcPts val="0"/>
                        </a:spcBef>
                        <a:spcAft>
                          <a:spcPts val="0"/>
                        </a:spcAft>
                      </a:pPr>
                      <a:r>
                        <a:rPr lang="es-ES" sz="1100" u="none" strike="noStrike">
                          <a:effectLst/>
                        </a:rPr>
                        <a:t>Charla “Aplicación de protocolos por COVID19” dirigida a jefaturas y coordinaciones </a:t>
                      </a:r>
                      <a:endParaRPr lang="es-ES" sz="1600" b="0" i="0" u="none" strike="noStrike">
                        <a:effectLst/>
                        <a:latin typeface="Arial" panose="020B0604020202020204" pitchFamily="34" charset="0"/>
                      </a:endParaRPr>
                    </a:p>
                  </a:txBody>
                  <a:tcPr marL="61544" marR="61544" marT="8548" marB="0" anchor="ctr"/>
                </a:tc>
                <a:tc>
                  <a:txBody>
                    <a:bodyPr/>
                    <a:lstStyle/>
                    <a:p>
                      <a:pPr algn="ctr" fontAlgn="ctr">
                        <a:spcBef>
                          <a:spcPts val="0"/>
                        </a:spcBef>
                        <a:spcAft>
                          <a:spcPts val="0"/>
                        </a:spcAft>
                      </a:pPr>
                      <a:r>
                        <a:rPr lang="es-ES" sz="1100" u="none" strike="noStrike">
                          <a:effectLst/>
                        </a:rPr>
                        <a:t>482</a:t>
                      </a:r>
                      <a:endParaRPr lang="es-ES" sz="1600" u="none" strike="noStrike">
                        <a:effectLst/>
                      </a:endParaRPr>
                    </a:p>
                    <a:p>
                      <a:pPr algn="ctr" fontAlgn="ctr">
                        <a:spcBef>
                          <a:spcPts val="0"/>
                        </a:spcBef>
                        <a:spcAft>
                          <a:spcPts val="0"/>
                        </a:spcAft>
                      </a:pPr>
                      <a:r>
                        <a:rPr lang="es-ES" sz="1100" u="none" strike="noStrike">
                          <a:effectLst/>
                        </a:rPr>
                        <a:t> </a:t>
                      </a:r>
                      <a:endParaRPr lang="es-ES" sz="1600" b="0" i="0" u="none" strike="noStrike">
                        <a:effectLst/>
                        <a:latin typeface="Arial" panose="020B0604020202020204" pitchFamily="34" charset="0"/>
                      </a:endParaRPr>
                    </a:p>
                  </a:txBody>
                  <a:tcPr marL="61544" marR="61544" marT="8548" marB="0" anchor="ctr"/>
                </a:tc>
                <a:tc>
                  <a:txBody>
                    <a:bodyPr/>
                    <a:lstStyle/>
                    <a:p>
                      <a:pPr algn="ctr" fontAlgn="ctr">
                        <a:spcBef>
                          <a:spcPts val="0"/>
                        </a:spcBef>
                        <a:spcAft>
                          <a:spcPts val="0"/>
                        </a:spcAft>
                      </a:pPr>
                      <a:r>
                        <a:rPr lang="es-ES" sz="1100" u="none" strike="noStrike">
                          <a:effectLst/>
                        </a:rPr>
                        <a:t>291</a:t>
                      </a:r>
                      <a:endParaRPr lang="es-ES" sz="1600" b="0" i="0" u="none" strike="noStrike">
                        <a:effectLst/>
                        <a:latin typeface="Arial" panose="020B0604020202020204" pitchFamily="34" charset="0"/>
                      </a:endParaRPr>
                    </a:p>
                  </a:txBody>
                  <a:tcPr marL="61544" marR="61544" marT="8548" marB="0" anchor="ctr"/>
                </a:tc>
                <a:tc>
                  <a:txBody>
                    <a:bodyPr/>
                    <a:lstStyle/>
                    <a:p>
                      <a:pPr algn="ctr" fontAlgn="ctr">
                        <a:spcBef>
                          <a:spcPts val="0"/>
                        </a:spcBef>
                        <a:spcAft>
                          <a:spcPts val="0"/>
                        </a:spcAft>
                      </a:pPr>
                      <a:r>
                        <a:rPr lang="es-ES" sz="1100" u="none" strike="noStrike">
                          <a:effectLst/>
                        </a:rPr>
                        <a:t>191</a:t>
                      </a:r>
                      <a:endParaRPr lang="es-ES" sz="1600" b="0" i="0" u="none" strike="noStrike">
                        <a:effectLst/>
                        <a:latin typeface="Arial" panose="020B0604020202020204" pitchFamily="34" charset="0"/>
                      </a:endParaRPr>
                    </a:p>
                  </a:txBody>
                  <a:tcPr marL="61544" marR="61544" marT="8548" marB="0" anchor="ctr"/>
                </a:tc>
                <a:extLst>
                  <a:ext uri="{0D108BD9-81ED-4DB2-BD59-A6C34878D82A}">
                    <a16:rowId xmlns:a16="http://schemas.microsoft.com/office/drawing/2014/main" val="3926367252"/>
                  </a:ext>
                </a:extLst>
              </a:tr>
              <a:tr h="262675">
                <a:tc>
                  <a:txBody>
                    <a:bodyPr/>
                    <a:lstStyle/>
                    <a:p>
                      <a:pPr algn="r" fontAlgn="ctr">
                        <a:spcBef>
                          <a:spcPts val="0"/>
                        </a:spcBef>
                        <a:spcAft>
                          <a:spcPts val="0"/>
                        </a:spcAft>
                      </a:pPr>
                      <a:r>
                        <a:rPr lang="es-ES" sz="1600" b="1" u="none" strike="noStrike" dirty="0">
                          <a:effectLst/>
                        </a:rPr>
                        <a:t>TOTAL</a:t>
                      </a:r>
                      <a:endParaRPr lang="es-ES" sz="2400" b="1" i="0" u="none" strike="noStrike" dirty="0">
                        <a:effectLst/>
                        <a:latin typeface="Arial" panose="020B0604020202020204" pitchFamily="34" charset="0"/>
                      </a:endParaRPr>
                    </a:p>
                  </a:txBody>
                  <a:tcPr marL="61544" marR="61544" marT="8548" marB="0" anchor="ctr"/>
                </a:tc>
                <a:tc>
                  <a:txBody>
                    <a:bodyPr/>
                    <a:lstStyle/>
                    <a:p>
                      <a:pPr algn="ctr" fontAlgn="ctr">
                        <a:spcBef>
                          <a:spcPts val="0"/>
                        </a:spcBef>
                        <a:spcAft>
                          <a:spcPts val="0"/>
                        </a:spcAft>
                      </a:pPr>
                      <a:r>
                        <a:rPr lang="es-ES" sz="1600" b="1" u="none" strike="noStrike" dirty="0">
                          <a:effectLst/>
                        </a:rPr>
                        <a:t>2327</a:t>
                      </a:r>
                      <a:endParaRPr lang="es-ES" sz="2400" b="1" i="0" u="none" strike="noStrike" dirty="0">
                        <a:effectLst/>
                        <a:latin typeface="Arial" panose="020B0604020202020204" pitchFamily="34" charset="0"/>
                      </a:endParaRPr>
                    </a:p>
                  </a:txBody>
                  <a:tcPr marL="61544" marR="61544" marT="8548" marB="0" anchor="ctr"/>
                </a:tc>
                <a:tc>
                  <a:txBody>
                    <a:bodyPr/>
                    <a:lstStyle/>
                    <a:p>
                      <a:pPr algn="ctr" fontAlgn="ctr">
                        <a:spcBef>
                          <a:spcPts val="0"/>
                        </a:spcBef>
                        <a:spcAft>
                          <a:spcPts val="0"/>
                        </a:spcAft>
                      </a:pPr>
                      <a:r>
                        <a:rPr lang="es-ES" sz="1600" b="1" u="none" strike="noStrike" dirty="0">
                          <a:effectLst/>
                        </a:rPr>
                        <a:t>1550</a:t>
                      </a:r>
                      <a:endParaRPr lang="es-ES" sz="2400" b="1" i="0" u="none" strike="noStrike" dirty="0">
                        <a:effectLst/>
                        <a:latin typeface="Arial" panose="020B0604020202020204" pitchFamily="34" charset="0"/>
                      </a:endParaRPr>
                    </a:p>
                  </a:txBody>
                  <a:tcPr marL="61544" marR="61544" marT="8548" marB="0" anchor="ctr"/>
                </a:tc>
                <a:tc>
                  <a:txBody>
                    <a:bodyPr/>
                    <a:lstStyle/>
                    <a:p>
                      <a:pPr algn="ctr" fontAlgn="ctr">
                        <a:spcBef>
                          <a:spcPts val="0"/>
                        </a:spcBef>
                        <a:spcAft>
                          <a:spcPts val="0"/>
                        </a:spcAft>
                      </a:pPr>
                      <a:r>
                        <a:rPr lang="es-ES" sz="1600" b="1" u="none" strike="noStrike" dirty="0">
                          <a:effectLst/>
                        </a:rPr>
                        <a:t>777</a:t>
                      </a:r>
                      <a:endParaRPr lang="es-ES" sz="2400" b="1" i="0" u="none" strike="noStrike" dirty="0">
                        <a:effectLst/>
                        <a:latin typeface="Arial" panose="020B0604020202020204" pitchFamily="34" charset="0"/>
                      </a:endParaRPr>
                    </a:p>
                  </a:txBody>
                  <a:tcPr marL="61544" marR="61544" marT="8548" marB="0" anchor="ctr"/>
                </a:tc>
                <a:extLst>
                  <a:ext uri="{0D108BD9-81ED-4DB2-BD59-A6C34878D82A}">
                    <a16:rowId xmlns:a16="http://schemas.microsoft.com/office/drawing/2014/main" val="927632551"/>
                  </a:ext>
                </a:extLst>
              </a:tr>
            </a:tbl>
          </a:graphicData>
        </a:graphic>
      </p:graphicFrame>
    </p:spTree>
    <p:extLst>
      <p:ext uri="{BB962C8B-B14F-4D97-AF65-F5344CB8AC3E}">
        <p14:creationId xmlns:p14="http://schemas.microsoft.com/office/powerpoint/2010/main" val="1390640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D22BC60-2AEB-41B4-B805-37E666F32929}"/>
              </a:ext>
            </a:extLst>
          </p:cNvPr>
          <p:cNvPicPr/>
          <p:nvPr/>
        </p:nvPicPr>
        <p:blipFill>
          <a:blip r:embed="rId2"/>
          <a:stretch>
            <a:fillRect/>
          </a:stretch>
        </p:blipFill>
        <p:spPr>
          <a:xfrm>
            <a:off x="1036537" y="1703612"/>
            <a:ext cx="4437130" cy="24360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agen 5">
            <a:extLst>
              <a:ext uri="{FF2B5EF4-FFF2-40B4-BE49-F238E27FC236}">
                <a16:creationId xmlns:a16="http://schemas.microsoft.com/office/drawing/2014/main" id="{C958B186-1FB2-4B67-BAE0-1B6DB728211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5835" y="1703612"/>
            <a:ext cx="4333844" cy="24360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CuadroTexto 7">
            <a:extLst>
              <a:ext uri="{FF2B5EF4-FFF2-40B4-BE49-F238E27FC236}">
                <a16:creationId xmlns:a16="http://schemas.microsoft.com/office/drawing/2014/main" id="{202C2F9E-2777-4ABD-9092-E3DEFB54126E}"/>
              </a:ext>
            </a:extLst>
          </p:cNvPr>
          <p:cNvSpPr txBox="1"/>
          <p:nvPr/>
        </p:nvSpPr>
        <p:spPr>
          <a:xfrm>
            <a:off x="1036537" y="4960739"/>
            <a:ext cx="4437130" cy="738664"/>
          </a:xfrm>
          <a:prstGeom prst="rect">
            <a:avLst/>
          </a:prstGeom>
          <a:noFill/>
        </p:spPr>
        <p:txBody>
          <a:bodyPr wrap="square">
            <a:spAutoFit/>
          </a:bodyPr>
          <a:lstStyle/>
          <a:p>
            <a:pPr algn="ctr"/>
            <a:r>
              <a:rPr lang="es-ES" sz="1400" i="1" dirty="0">
                <a:effectLst/>
                <a:latin typeface="+mj-lt"/>
                <a:ea typeface="Calibri" panose="020F0502020204030204" pitchFamily="34" charset="0"/>
                <a:cs typeface="Times New Roman" panose="02020603050405020304" pitchFamily="18" charset="0"/>
              </a:rPr>
              <a:t>Curso Servicio público de calidad en tiempos de crisis dirigido al Departamento de Seguridad. Subproceso Gestión de la Capacitación, 2020.</a:t>
            </a:r>
            <a:endParaRPr lang="es-CR" sz="1400" dirty="0">
              <a:effectLst/>
              <a:latin typeface="+mj-lt"/>
              <a:ea typeface="Calibri" panose="020F0502020204030204" pitchFamily="34" charset="0"/>
              <a:cs typeface="Times New Roman" panose="02020603050405020304" pitchFamily="18" charset="0"/>
            </a:endParaRPr>
          </a:p>
        </p:txBody>
      </p:sp>
      <p:sp>
        <p:nvSpPr>
          <p:cNvPr id="10" name="CuadroTexto 9">
            <a:extLst>
              <a:ext uri="{FF2B5EF4-FFF2-40B4-BE49-F238E27FC236}">
                <a16:creationId xmlns:a16="http://schemas.microsoft.com/office/drawing/2014/main" id="{FADF98A3-17DD-4E7D-8F09-7518A42111AC}"/>
              </a:ext>
            </a:extLst>
          </p:cNvPr>
          <p:cNvSpPr txBox="1"/>
          <p:nvPr/>
        </p:nvSpPr>
        <p:spPr>
          <a:xfrm>
            <a:off x="6604192" y="4886637"/>
            <a:ext cx="4437130" cy="584775"/>
          </a:xfrm>
          <a:prstGeom prst="rect">
            <a:avLst/>
          </a:prstGeom>
          <a:noFill/>
        </p:spPr>
        <p:txBody>
          <a:bodyPr wrap="square">
            <a:spAutoFit/>
          </a:bodyPr>
          <a:lstStyle/>
          <a:p>
            <a:pPr algn="ctr"/>
            <a:r>
              <a:rPr lang="es-ES" sz="1800" i="1" dirty="0">
                <a:effectLst/>
                <a:latin typeface="Arial" panose="020B0604020202020204" pitchFamily="34" charset="0"/>
                <a:ea typeface="Calibri" panose="020F0502020204030204" pitchFamily="34" charset="0"/>
                <a:cs typeface="Times New Roman" panose="02020603050405020304" pitchFamily="18" charset="0"/>
              </a:rPr>
              <a:t> </a:t>
            </a:r>
            <a:r>
              <a:rPr lang="es-ES" sz="1400" i="1" dirty="0" err="1">
                <a:effectLst/>
                <a:latin typeface="+mj-lt"/>
                <a:ea typeface="Calibri" panose="020F0502020204030204" pitchFamily="34" charset="0"/>
                <a:cs typeface="Times New Roman" panose="02020603050405020304" pitchFamily="18" charset="0"/>
              </a:rPr>
              <a:t>LiFe</a:t>
            </a:r>
            <a:r>
              <a:rPr lang="es-ES" sz="1400" i="1" dirty="0">
                <a:effectLst/>
                <a:latin typeface="+mj-lt"/>
                <a:ea typeface="Calibri" panose="020F0502020204030204" pitchFamily="34" charset="0"/>
                <a:cs typeface="Times New Roman" panose="02020603050405020304" pitchFamily="18" charset="0"/>
              </a:rPr>
              <a:t> 2020 en línea, Libertad Financiera con Éxito, Subproceso Gestión de la Capacitación, 2020</a:t>
            </a:r>
            <a:r>
              <a:rPr lang="es-ES" sz="1400" dirty="0">
                <a:effectLst/>
                <a:latin typeface="+mj-lt"/>
                <a:ea typeface="Calibri" panose="020F0502020204030204" pitchFamily="34" charset="0"/>
                <a:cs typeface="Times New Roman" panose="02020603050405020304" pitchFamily="18" charset="0"/>
              </a:rPr>
              <a:t>.</a:t>
            </a:r>
            <a:endParaRPr lang="es-CR" sz="14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7093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8CBB555A-7A1C-4650-A216-D174B4A27B3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2878" y="1720603"/>
            <a:ext cx="4418338" cy="24834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Imagen 6">
            <a:extLst>
              <a:ext uri="{FF2B5EF4-FFF2-40B4-BE49-F238E27FC236}">
                <a16:creationId xmlns:a16="http://schemas.microsoft.com/office/drawing/2014/main" id="{C99F561B-8B9C-4682-A756-0BCF7BE071E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0223" y="1741813"/>
            <a:ext cx="4400457" cy="24728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CuadroTexto 9">
            <a:extLst>
              <a:ext uri="{FF2B5EF4-FFF2-40B4-BE49-F238E27FC236}">
                <a16:creationId xmlns:a16="http://schemas.microsoft.com/office/drawing/2014/main" id="{FADF98A3-17DD-4E7D-8F09-7518A42111AC}"/>
              </a:ext>
            </a:extLst>
          </p:cNvPr>
          <p:cNvSpPr txBox="1"/>
          <p:nvPr/>
        </p:nvSpPr>
        <p:spPr>
          <a:xfrm>
            <a:off x="1040223" y="5014653"/>
            <a:ext cx="9640993" cy="646331"/>
          </a:xfrm>
          <a:prstGeom prst="rect">
            <a:avLst/>
          </a:prstGeom>
          <a:noFill/>
        </p:spPr>
        <p:txBody>
          <a:bodyPr wrap="square">
            <a:spAutoFit/>
          </a:bodyPr>
          <a:lstStyle/>
          <a:p>
            <a:pPr algn="ctr"/>
            <a:r>
              <a:rPr lang="es-ES" sz="2000" i="1" dirty="0">
                <a:effectLst/>
                <a:latin typeface="Arial" panose="020B0604020202020204" pitchFamily="34" charset="0"/>
                <a:ea typeface="Calibri" panose="020F0502020204030204" pitchFamily="34" charset="0"/>
                <a:cs typeface="Times New Roman" panose="02020603050405020304" pitchFamily="18" charset="0"/>
              </a:rPr>
              <a:t> </a:t>
            </a:r>
            <a:r>
              <a:rPr lang="es-ES" sz="1600" i="1" dirty="0" err="1">
                <a:effectLst/>
                <a:latin typeface="+mj-lt"/>
                <a:ea typeface="Calibri" panose="020F0502020204030204" pitchFamily="34" charset="0"/>
                <a:cs typeface="Times New Roman" panose="02020603050405020304" pitchFamily="18" charset="0"/>
              </a:rPr>
              <a:t>LiFe</a:t>
            </a:r>
            <a:r>
              <a:rPr lang="es-ES" sz="1600" i="1" dirty="0">
                <a:effectLst/>
                <a:latin typeface="+mj-lt"/>
                <a:ea typeface="Calibri" panose="020F0502020204030204" pitchFamily="34" charset="0"/>
                <a:cs typeface="Times New Roman" panose="02020603050405020304" pitchFamily="18" charset="0"/>
              </a:rPr>
              <a:t> 2020 en línea, Libertad Financiera con Éxito,</a:t>
            </a:r>
          </a:p>
          <a:p>
            <a:pPr algn="ctr"/>
            <a:r>
              <a:rPr lang="es-ES" sz="1600" i="1" dirty="0">
                <a:effectLst/>
                <a:latin typeface="+mj-lt"/>
                <a:ea typeface="Calibri" panose="020F0502020204030204" pitchFamily="34" charset="0"/>
                <a:cs typeface="Times New Roman" panose="02020603050405020304" pitchFamily="18" charset="0"/>
              </a:rPr>
              <a:t>Subproceso Gestión de la Capacitación, 2020</a:t>
            </a:r>
            <a:r>
              <a:rPr lang="es-ES" sz="1600" dirty="0">
                <a:effectLst/>
                <a:latin typeface="+mj-lt"/>
                <a:ea typeface="Calibri" panose="020F0502020204030204" pitchFamily="34" charset="0"/>
                <a:cs typeface="Times New Roman" panose="02020603050405020304" pitchFamily="18" charset="0"/>
              </a:rPr>
              <a:t>.</a:t>
            </a:r>
            <a:endParaRPr lang="es-CR" sz="16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709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F63B5E0-F96D-4A6D-AB40-58DCDB8A587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7078" y="784894"/>
            <a:ext cx="3938273" cy="20738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agen 5">
            <a:extLst>
              <a:ext uri="{FF2B5EF4-FFF2-40B4-BE49-F238E27FC236}">
                <a16:creationId xmlns:a16="http://schemas.microsoft.com/office/drawing/2014/main" id="{E16501EB-57D6-4CA4-A9DF-544A4B6E7684}"/>
              </a:ext>
            </a:extLst>
          </p:cNvPr>
          <p:cNvPicPr/>
          <p:nvPr/>
        </p:nvPicPr>
        <p:blipFill>
          <a:blip r:embed="rId3"/>
          <a:stretch>
            <a:fillRect/>
          </a:stretch>
        </p:blipFill>
        <p:spPr>
          <a:xfrm>
            <a:off x="1308565" y="3533566"/>
            <a:ext cx="3562538" cy="20034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n 7">
            <a:extLst>
              <a:ext uri="{FF2B5EF4-FFF2-40B4-BE49-F238E27FC236}">
                <a16:creationId xmlns:a16="http://schemas.microsoft.com/office/drawing/2014/main" id="{00437FC8-326E-48BF-9730-1C078B44F222}"/>
              </a:ext>
            </a:extLst>
          </p:cNvPr>
          <p:cNvPicPr/>
          <p:nvPr/>
        </p:nvPicPr>
        <p:blipFill>
          <a:blip r:embed="rId4"/>
          <a:stretch>
            <a:fillRect/>
          </a:stretch>
        </p:blipFill>
        <p:spPr>
          <a:xfrm>
            <a:off x="6706412" y="3593217"/>
            <a:ext cx="3574972" cy="20108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CuadroTexto 1">
            <a:extLst>
              <a:ext uri="{FF2B5EF4-FFF2-40B4-BE49-F238E27FC236}">
                <a16:creationId xmlns:a16="http://schemas.microsoft.com/office/drawing/2014/main" id="{ED7858E9-0F9A-4CA9-B10F-4E7006BC6609}"/>
              </a:ext>
            </a:extLst>
          </p:cNvPr>
          <p:cNvSpPr txBox="1"/>
          <p:nvPr/>
        </p:nvSpPr>
        <p:spPr>
          <a:xfrm>
            <a:off x="6809788" y="1362094"/>
            <a:ext cx="3938273" cy="1077218"/>
          </a:xfrm>
          <a:prstGeom prst="rect">
            <a:avLst/>
          </a:prstGeom>
          <a:noFill/>
        </p:spPr>
        <p:txBody>
          <a:bodyPr wrap="square" rtlCol="0">
            <a:spAutoFit/>
          </a:bodyPr>
          <a:lstStyle/>
          <a:p>
            <a:r>
              <a:rPr lang="es-ES" sz="1600" i="1" dirty="0">
                <a:effectLst/>
                <a:latin typeface="Arial" panose="020B0604020202020204" pitchFamily="34" charset="0"/>
                <a:ea typeface="Calibri" panose="020F0502020204030204" pitchFamily="34" charset="0"/>
                <a:cs typeface="Times New Roman" panose="02020603050405020304" pitchFamily="18" charset="0"/>
              </a:rPr>
              <a:t>Charla “Aplicación de protocolos por COVID19”, Dirección de Gestión Humana, 2020.</a:t>
            </a:r>
            <a:endParaRPr lang="es-CR"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s-CR" sz="1600" dirty="0"/>
          </a:p>
        </p:txBody>
      </p:sp>
      <p:sp>
        <p:nvSpPr>
          <p:cNvPr id="11" name="CuadroTexto 10">
            <a:extLst>
              <a:ext uri="{FF2B5EF4-FFF2-40B4-BE49-F238E27FC236}">
                <a16:creationId xmlns:a16="http://schemas.microsoft.com/office/drawing/2014/main" id="{1AE5F9CD-CFD9-4E73-AACA-C755C7F316A3}"/>
              </a:ext>
            </a:extLst>
          </p:cNvPr>
          <p:cNvSpPr txBox="1"/>
          <p:nvPr/>
        </p:nvSpPr>
        <p:spPr>
          <a:xfrm>
            <a:off x="2046796" y="5923044"/>
            <a:ext cx="7197871" cy="830997"/>
          </a:xfrm>
          <a:prstGeom prst="rect">
            <a:avLst/>
          </a:prstGeom>
          <a:noFill/>
        </p:spPr>
        <p:txBody>
          <a:bodyPr wrap="square" rtlCol="0">
            <a:spAutoFit/>
          </a:bodyPr>
          <a:lstStyle/>
          <a:p>
            <a:pPr algn="ctr"/>
            <a:r>
              <a:rPr lang="es-ES" sz="1600" i="1" dirty="0">
                <a:effectLst/>
                <a:latin typeface="Arial" panose="020B0604020202020204" pitchFamily="34" charset="0"/>
                <a:ea typeface="Calibri" panose="020F0502020204030204" pitchFamily="34" charset="0"/>
                <a:cs typeface="Times New Roman" panose="02020603050405020304" pitchFamily="18" charset="0"/>
              </a:rPr>
              <a:t>Curso Administrador de Aprendizaje Moodle para Unidades de Capacitación.</a:t>
            </a:r>
            <a:endParaRPr lang="es-CR" sz="16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s-ES" sz="1600" i="1" dirty="0">
                <a:effectLst/>
                <a:latin typeface="Arial" panose="020B0604020202020204" pitchFamily="34" charset="0"/>
                <a:ea typeface="Calibri" panose="020F0502020204030204" pitchFamily="34" charset="0"/>
                <a:cs typeface="Times New Roman" panose="02020603050405020304" pitchFamily="18" charset="0"/>
              </a:rPr>
              <a:t>Subproceso Gestión de la Capacitación, 2020.</a:t>
            </a:r>
            <a:endParaRPr lang="es-CR"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s-CR" sz="1600" dirty="0"/>
          </a:p>
        </p:txBody>
      </p:sp>
    </p:spTree>
    <p:extLst>
      <p:ext uri="{BB962C8B-B14F-4D97-AF65-F5344CB8AC3E}">
        <p14:creationId xmlns:p14="http://schemas.microsoft.com/office/powerpoint/2010/main" val="595156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72170E-F53C-4CAC-B4C9-4561E26B31EE}"/>
              </a:ext>
            </a:extLst>
          </p:cNvPr>
          <p:cNvSpPr>
            <a:spLocks noGrp="1"/>
          </p:cNvSpPr>
          <p:nvPr>
            <p:ph type="title"/>
          </p:nvPr>
        </p:nvSpPr>
        <p:spPr>
          <a:xfrm>
            <a:off x="1024495" y="1124701"/>
            <a:ext cx="10955470" cy="2511835"/>
          </a:xfrm>
        </p:spPr>
        <p:txBody>
          <a:bodyPr/>
          <a:lstStyle/>
          <a:p>
            <a:r>
              <a:rPr lang="es-ES_tradnl" dirty="0">
                <a:solidFill>
                  <a:schemeClr val="accent2">
                    <a:lumMod val="50000"/>
                  </a:schemeClr>
                </a:solidFill>
              </a:rPr>
              <a:t>ACTIVIDADES FORMATIVAS EJECUTADAS</a:t>
            </a:r>
            <a:br>
              <a:rPr lang="es-CR" sz="1800" dirty="0">
                <a:effectLst/>
                <a:latin typeface="Calibri" panose="020F0502020204030204" pitchFamily="34" charset="0"/>
                <a:ea typeface="Calibri" panose="020F0502020204030204" pitchFamily="34" charset="0"/>
                <a:cs typeface="Times New Roman" panose="02020603050405020304" pitchFamily="18" charset="0"/>
              </a:rPr>
            </a:br>
            <a:endParaRPr lang="es-CR" dirty="0">
              <a:solidFill>
                <a:schemeClr val="accent2">
                  <a:lumMod val="50000"/>
                </a:schemeClr>
              </a:solidFill>
            </a:endParaRPr>
          </a:p>
        </p:txBody>
      </p:sp>
      <p:sp>
        <p:nvSpPr>
          <p:cNvPr id="3" name="Marcador de texto 2">
            <a:extLst>
              <a:ext uri="{FF2B5EF4-FFF2-40B4-BE49-F238E27FC236}">
                <a16:creationId xmlns:a16="http://schemas.microsoft.com/office/drawing/2014/main" id="{1C200AB7-6F44-47A4-8255-B66BC025FFBF}"/>
              </a:ext>
            </a:extLst>
          </p:cNvPr>
          <p:cNvSpPr>
            <a:spLocks noGrp="1"/>
          </p:cNvSpPr>
          <p:nvPr>
            <p:ph type="body" sz="half" idx="2"/>
          </p:nvPr>
        </p:nvSpPr>
        <p:spPr>
          <a:xfrm>
            <a:off x="1484243" y="3429001"/>
            <a:ext cx="8226685" cy="1219200"/>
          </a:xfrm>
        </p:spPr>
        <p:txBody>
          <a:bodyPr>
            <a:normAutofit lnSpcReduction="10000"/>
          </a:bodyPr>
          <a:lstStyle/>
          <a:p>
            <a:r>
              <a:rPr lang="es-ES_tradnl" sz="2800" b="1" dirty="0">
                <a:effectLst/>
                <a:latin typeface="Arial" panose="020B0604020202020204" pitchFamily="34" charset="0"/>
                <a:ea typeface="Calibri" panose="020F0502020204030204" pitchFamily="34" charset="0"/>
              </a:rPr>
              <a:t>CANTIDAD DE CAPACITACIONES VIRTUALES POR MEDIO DE LA PLATAFORMA C@PACÍTATE.</a:t>
            </a:r>
            <a:endParaRPr lang="es-CR" sz="3200" dirty="0"/>
          </a:p>
        </p:txBody>
      </p:sp>
    </p:spTree>
    <p:extLst>
      <p:ext uri="{BB962C8B-B14F-4D97-AF65-F5344CB8AC3E}">
        <p14:creationId xmlns:p14="http://schemas.microsoft.com/office/powerpoint/2010/main" val="4007841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5BC02E6-7891-4D67-A884-50E795D5DF18}"/>
              </a:ext>
            </a:extLst>
          </p:cNvPr>
          <p:cNvSpPr txBox="1"/>
          <p:nvPr/>
        </p:nvSpPr>
        <p:spPr>
          <a:xfrm>
            <a:off x="2311566" y="1051385"/>
            <a:ext cx="7568867" cy="1084912"/>
          </a:xfrm>
          <a:prstGeom prst="rect">
            <a:avLst/>
          </a:prstGeom>
          <a:noFill/>
        </p:spPr>
        <p:txBody>
          <a:bodyPr wrap="none" rtlCol="0">
            <a:spAutoFit/>
          </a:bodyPr>
          <a:lstStyle/>
          <a:p>
            <a:pPr algn="ctr"/>
            <a:r>
              <a:rPr lang="es-ES" sz="1050" b="1" dirty="0">
                <a:effectLst/>
                <a:latin typeface="Arial" panose="020B0604020202020204" pitchFamily="34" charset="0"/>
                <a:ea typeface="Calibri" panose="020F0502020204030204" pitchFamily="34" charset="0"/>
                <a:cs typeface="Times New Roman" panose="02020603050405020304" pitchFamily="18" charset="0"/>
              </a:rPr>
              <a:t>Cuadro </a:t>
            </a:r>
            <a:r>
              <a:rPr lang="es-ES" sz="1050" b="1" dirty="0" err="1">
                <a:effectLst/>
                <a:latin typeface="Arial" panose="020B0604020202020204" pitchFamily="34" charset="0"/>
                <a:ea typeface="Calibri" panose="020F0502020204030204" pitchFamily="34" charset="0"/>
                <a:cs typeface="Times New Roman" panose="02020603050405020304" pitchFamily="18" charset="0"/>
              </a:rPr>
              <a:t>N°</a:t>
            </a:r>
            <a:r>
              <a:rPr lang="es-ES" sz="1050" b="1" dirty="0">
                <a:effectLst/>
                <a:latin typeface="Arial" panose="020B0604020202020204" pitchFamily="34" charset="0"/>
                <a:ea typeface="Calibri" panose="020F0502020204030204" pitchFamily="34" charset="0"/>
                <a:cs typeface="Times New Roman" panose="02020603050405020304" pitchFamily="18" charset="0"/>
              </a:rPr>
              <a:t> 4</a:t>
            </a:r>
            <a:endParaRPr lang="es-CR" sz="105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s-ES" sz="1800" b="1" dirty="0">
                <a:effectLst/>
                <a:latin typeface="Arial" panose="020B0604020202020204" pitchFamily="34" charset="0"/>
                <a:ea typeface="Calibri" panose="020F0502020204030204" pitchFamily="34" charset="0"/>
                <a:cs typeface="Times New Roman" panose="02020603050405020304" pitchFamily="18" charset="0"/>
              </a:rPr>
              <a:t>Cantidad de personas participantes y cursos virtuales convocados</a:t>
            </a:r>
            <a:endParaRPr lang="es-CR" sz="18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s-ES" sz="1800" b="1" dirty="0">
                <a:effectLst/>
                <a:latin typeface="Arial" panose="020B0604020202020204" pitchFamily="34" charset="0"/>
                <a:ea typeface="Calibri" panose="020F0502020204030204" pitchFamily="34" charset="0"/>
                <a:cs typeface="Times New Roman" panose="02020603050405020304" pitchFamily="18" charset="0"/>
              </a:rPr>
              <a:t>Año 2020</a:t>
            </a:r>
            <a:endParaRPr lang="es-C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CR" dirty="0"/>
          </a:p>
        </p:txBody>
      </p:sp>
      <p:graphicFrame>
        <p:nvGraphicFramePr>
          <p:cNvPr id="4" name="Tabla 3">
            <a:extLst>
              <a:ext uri="{FF2B5EF4-FFF2-40B4-BE49-F238E27FC236}">
                <a16:creationId xmlns:a16="http://schemas.microsoft.com/office/drawing/2014/main" id="{9BE9A779-C464-49EB-898B-2F1971D961EE}"/>
              </a:ext>
            </a:extLst>
          </p:cNvPr>
          <p:cNvGraphicFramePr/>
          <p:nvPr>
            <p:extLst>
              <p:ext uri="{D42A27DB-BD31-4B8C-83A1-F6EECF244321}">
                <p14:modId xmlns:p14="http://schemas.microsoft.com/office/powerpoint/2010/main" val="2895557715"/>
              </p:ext>
            </p:extLst>
          </p:nvPr>
        </p:nvGraphicFramePr>
        <p:xfrm>
          <a:off x="1921763" y="1959326"/>
          <a:ext cx="8348471" cy="3730643"/>
        </p:xfrm>
        <a:graphic>
          <a:graphicData uri="http://schemas.openxmlformats.org/drawingml/2006/table">
            <a:tbl>
              <a:tblPr firstRow="1" firstCol="1" bandRow="1">
                <a:tableStyleId>{5C22544A-7EE6-4342-B048-85BDC9FD1C3A}</a:tableStyleId>
              </a:tblPr>
              <a:tblGrid>
                <a:gridCol w="2515343">
                  <a:extLst>
                    <a:ext uri="{9D8B030D-6E8A-4147-A177-3AD203B41FA5}">
                      <a16:colId xmlns:a16="http://schemas.microsoft.com/office/drawing/2014/main" val="3049699669"/>
                    </a:ext>
                  </a:extLst>
                </a:gridCol>
                <a:gridCol w="1944376">
                  <a:extLst>
                    <a:ext uri="{9D8B030D-6E8A-4147-A177-3AD203B41FA5}">
                      <a16:colId xmlns:a16="http://schemas.microsoft.com/office/drawing/2014/main" val="2628921759"/>
                    </a:ext>
                  </a:extLst>
                </a:gridCol>
                <a:gridCol w="1944376">
                  <a:extLst>
                    <a:ext uri="{9D8B030D-6E8A-4147-A177-3AD203B41FA5}">
                      <a16:colId xmlns:a16="http://schemas.microsoft.com/office/drawing/2014/main" val="2144887538"/>
                    </a:ext>
                  </a:extLst>
                </a:gridCol>
                <a:gridCol w="1944376">
                  <a:extLst>
                    <a:ext uri="{9D8B030D-6E8A-4147-A177-3AD203B41FA5}">
                      <a16:colId xmlns:a16="http://schemas.microsoft.com/office/drawing/2014/main" val="3987597577"/>
                    </a:ext>
                  </a:extLst>
                </a:gridCol>
              </a:tblGrid>
              <a:tr h="444029">
                <a:tc>
                  <a:txBody>
                    <a:bodyPr/>
                    <a:lstStyle/>
                    <a:p>
                      <a:pPr algn="l" fontAlgn="ctr">
                        <a:spcBef>
                          <a:spcPts val="0"/>
                        </a:spcBef>
                        <a:spcAft>
                          <a:spcPts val="0"/>
                        </a:spcAft>
                      </a:pPr>
                      <a:r>
                        <a:rPr lang="es-ES_tradnl" sz="1400" u="none" strike="noStrike" dirty="0">
                          <a:effectLst/>
                        </a:rPr>
                        <a:t> </a:t>
                      </a:r>
                      <a:endParaRPr lang="es-ES_tradnl" sz="3200" b="0" i="0" u="none" strike="noStrike" dirty="0">
                        <a:effectLst/>
                        <a:latin typeface="Arial" panose="020B0604020202020204" pitchFamily="34" charset="0"/>
                      </a:endParaRPr>
                    </a:p>
                  </a:txBody>
                  <a:tcPr marL="68580" marR="68580" marT="9525" marB="0" anchor="ctr"/>
                </a:tc>
                <a:tc>
                  <a:txBody>
                    <a:bodyPr/>
                    <a:lstStyle/>
                    <a:p>
                      <a:pPr algn="ctr" fontAlgn="ctr">
                        <a:spcBef>
                          <a:spcPts val="0"/>
                        </a:spcBef>
                        <a:spcAft>
                          <a:spcPts val="0"/>
                        </a:spcAft>
                      </a:pPr>
                      <a:r>
                        <a:rPr lang="es-ES_tradnl" sz="1400" u="none" strike="noStrike" dirty="0">
                          <a:effectLst/>
                        </a:rPr>
                        <a:t>Mujer</a:t>
                      </a:r>
                      <a:endParaRPr lang="es-ES_tradnl" sz="3200" b="0" i="0" u="none" strike="noStrike" dirty="0">
                        <a:effectLst/>
                        <a:latin typeface="Arial" panose="020B0604020202020204" pitchFamily="34" charset="0"/>
                      </a:endParaRPr>
                    </a:p>
                  </a:txBody>
                  <a:tcPr marL="68580" marR="68580" marT="9525" marB="0" anchor="ctr"/>
                </a:tc>
                <a:tc>
                  <a:txBody>
                    <a:bodyPr/>
                    <a:lstStyle/>
                    <a:p>
                      <a:pPr algn="ctr" fontAlgn="t">
                        <a:spcBef>
                          <a:spcPts val="0"/>
                        </a:spcBef>
                        <a:spcAft>
                          <a:spcPts val="0"/>
                        </a:spcAft>
                      </a:pPr>
                      <a:r>
                        <a:rPr lang="es-ES_tradnl" sz="1400" u="none" strike="noStrike" dirty="0">
                          <a:effectLst/>
                        </a:rPr>
                        <a:t>Hombre</a:t>
                      </a:r>
                      <a:endParaRPr lang="es-ES_tradnl" sz="3200" b="0" i="0" u="none" strike="noStrike" dirty="0">
                        <a:effectLst/>
                        <a:latin typeface="Arial" panose="020B0604020202020204" pitchFamily="34" charset="0"/>
                      </a:endParaRPr>
                    </a:p>
                  </a:txBody>
                  <a:tcPr marL="9525" marR="9525" marT="9525" marB="0" anchor="ctr"/>
                </a:tc>
                <a:tc>
                  <a:txBody>
                    <a:bodyPr/>
                    <a:lstStyle/>
                    <a:p>
                      <a:pPr algn="ctr" fontAlgn="t">
                        <a:spcBef>
                          <a:spcPts val="0"/>
                        </a:spcBef>
                        <a:spcAft>
                          <a:spcPts val="0"/>
                        </a:spcAft>
                      </a:pPr>
                      <a:r>
                        <a:rPr lang="es-ES_tradnl" sz="1400" u="none" strike="noStrike" dirty="0">
                          <a:effectLst/>
                        </a:rPr>
                        <a:t>Total</a:t>
                      </a:r>
                      <a:endParaRPr lang="es-ES_tradnl" sz="3200" b="0" i="0" u="none" strike="noStrike" dirty="0">
                        <a:effectLst/>
                        <a:latin typeface="Arial" panose="020B0604020202020204" pitchFamily="34" charset="0"/>
                      </a:endParaRPr>
                    </a:p>
                  </a:txBody>
                  <a:tcPr marL="9525" marR="9525" marT="9525" marB="0" anchor="ctr"/>
                </a:tc>
                <a:extLst>
                  <a:ext uri="{0D108BD9-81ED-4DB2-BD59-A6C34878D82A}">
                    <a16:rowId xmlns:a16="http://schemas.microsoft.com/office/drawing/2014/main" val="3077139883"/>
                  </a:ext>
                </a:extLst>
              </a:tr>
              <a:tr h="641208">
                <a:tc>
                  <a:txBody>
                    <a:bodyPr/>
                    <a:lstStyle/>
                    <a:p>
                      <a:pPr algn="l" fontAlgn="ctr">
                        <a:spcBef>
                          <a:spcPts val="0"/>
                        </a:spcBef>
                        <a:spcAft>
                          <a:spcPts val="0"/>
                        </a:spcAft>
                      </a:pPr>
                      <a:r>
                        <a:rPr lang="es-ES_tradnl" sz="1400" u="none" strike="noStrike">
                          <a:effectLst/>
                        </a:rPr>
                        <a:t>Personas únicas matriculadas</a:t>
                      </a:r>
                      <a:endParaRPr lang="es-ES_tradnl" sz="3200" b="0" i="0" u="none" strike="noStrike">
                        <a:effectLst/>
                        <a:latin typeface="Arial" panose="020B0604020202020204" pitchFamily="34" charset="0"/>
                      </a:endParaRPr>
                    </a:p>
                  </a:txBody>
                  <a:tcPr marL="68580" marR="68580" marT="9525" marB="0" anchor="ctr"/>
                </a:tc>
                <a:tc>
                  <a:txBody>
                    <a:bodyPr/>
                    <a:lstStyle/>
                    <a:p>
                      <a:pPr algn="ctr" fontAlgn="ctr">
                        <a:spcBef>
                          <a:spcPts val="0"/>
                        </a:spcBef>
                        <a:spcAft>
                          <a:spcPts val="0"/>
                        </a:spcAft>
                      </a:pPr>
                      <a:r>
                        <a:rPr lang="es-ES_tradnl" sz="1400" u="none" strike="noStrike" dirty="0">
                          <a:effectLst/>
                        </a:rPr>
                        <a:t>5.576 </a:t>
                      </a:r>
                      <a:endParaRPr lang="es-ES_tradnl" sz="3200" b="0" i="0" u="none" strike="noStrike" dirty="0">
                        <a:effectLst/>
                        <a:latin typeface="Arial" panose="020B0604020202020204" pitchFamily="34" charset="0"/>
                      </a:endParaRPr>
                    </a:p>
                  </a:txBody>
                  <a:tcPr marL="68580" marR="68580" marT="9525" marB="0" anchor="ctr"/>
                </a:tc>
                <a:tc>
                  <a:txBody>
                    <a:bodyPr/>
                    <a:lstStyle/>
                    <a:p>
                      <a:pPr algn="ctr" fontAlgn="t">
                        <a:spcBef>
                          <a:spcPts val="0"/>
                        </a:spcBef>
                        <a:spcAft>
                          <a:spcPts val="0"/>
                        </a:spcAft>
                      </a:pPr>
                      <a:r>
                        <a:rPr lang="es-ES_tradnl" sz="1400" u="none" strike="noStrike" dirty="0">
                          <a:effectLst/>
                        </a:rPr>
                        <a:t>4.649</a:t>
                      </a:r>
                      <a:endParaRPr lang="es-ES_tradnl" sz="3200" b="0" i="0" u="none" strike="noStrike" dirty="0">
                        <a:effectLst/>
                        <a:latin typeface="Arial" panose="020B0604020202020204" pitchFamily="34" charset="0"/>
                      </a:endParaRPr>
                    </a:p>
                  </a:txBody>
                  <a:tcPr marL="9525" marR="9525" marT="9525" marB="0" anchor="ctr"/>
                </a:tc>
                <a:tc>
                  <a:txBody>
                    <a:bodyPr/>
                    <a:lstStyle/>
                    <a:p>
                      <a:pPr algn="ctr" fontAlgn="t">
                        <a:spcBef>
                          <a:spcPts val="0"/>
                        </a:spcBef>
                        <a:spcAft>
                          <a:spcPts val="0"/>
                        </a:spcAft>
                      </a:pPr>
                      <a:r>
                        <a:rPr lang="es-ES_tradnl" sz="1400" u="none" strike="noStrike">
                          <a:effectLst/>
                        </a:rPr>
                        <a:t>10.225</a:t>
                      </a:r>
                      <a:endParaRPr lang="es-ES_tradnl" sz="3200" b="0" i="0" u="none" strike="noStrike">
                        <a:effectLst/>
                        <a:latin typeface="Arial" panose="020B0604020202020204" pitchFamily="34" charset="0"/>
                      </a:endParaRPr>
                    </a:p>
                  </a:txBody>
                  <a:tcPr marL="9525" marR="9525" marT="9525" marB="0" anchor="ctr"/>
                </a:tc>
                <a:extLst>
                  <a:ext uri="{0D108BD9-81ED-4DB2-BD59-A6C34878D82A}">
                    <a16:rowId xmlns:a16="http://schemas.microsoft.com/office/drawing/2014/main" val="600669328"/>
                  </a:ext>
                </a:extLst>
              </a:tr>
              <a:tr h="813969">
                <a:tc>
                  <a:txBody>
                    <a:bodyPr/>
                    <a:lstStyle/>
                    <a:p>
                      <a:pPr algn="l" fontAlgn="ctr">
                        <a:spcBef>
                          <a:spcPts val="0"/>
                        </a:spcBef>
                        <a:spcAft>
                          <a:spcPts val="0"/>
                        </a:spcAft>
                      </a:pPr>
                      <a:r>
                        <a:rPr lang="es-ES" sz="1400" u="none" strike="noStrike" dirty="0">
                          <a:effectLst/>
                        </a:rPr>
                        <a:t>Personas con al menos un curso aprobado</a:t>
                      </a:r>
                      <a:endParaRPr lang="es-ES" sz="3200" b="0" i="0" u="none" strike="noStrike" dirty="0">
                        <a:effectLst/>
                        <a:latin typeface="Arial" panose="020B0604020202020204" pitchFamily="34" charset="0"/>
                      </a:endParaRPr>
                    </a:p>
                  </a:txBody>
                  <a:tcPr marL="68580" marR="68580" marT="9525" marB="0" anchor="ctr"/>
                </a:tc>
                <a:tc>
                  <a:txBody>
                    <a:bodyPr/>
                    <a:lstStyle/>
                    <a:p>
                      <a:pPr algn="ctr" fontAlgn="ctr">
                        <a:spcBef>
                          <a:spcPts val="0"/>
                        </a:spcBef>
                        <a:spcAft>
                          <a:spcPts val="0"/>
                        </a:spcAft>
                      </a:pPr>
                      <a:r>
                        <a:rPr lang="es-ES_tradnl" sz="1400" u="none" strike="noStrike">
                          <a:effectLst/>
                        </a:rPr>
                        <a:t>3.256 </a:t>
                      </a:r>
                      <a:endParaRPr lang="es-ES_tradnl" sz="3200" b="0" i="0" u="none" strike="noStrike">
                        <a:effectLst/>
                        <a:latin typeface="Arial" panose="020B0604020202020204" pitchFamily="34" charset="0"/>
                      </a:endParaRPr>
                    </a:p>
                  </a:txBody>
                  <a:tcPr marL="68580" marR="68580" marT="9525" marB="0" anchor="ctr"/>
                </a:tc>
                <a:tc>
                  <a:txBody>
                    <a:bodyPr/>
                    <a:lstStyle/>
                    <a:p>
                      <a:pPr algn="ctr" fontAlgn="t">
                        <a:spcBef>
                          <a:spcPts val="0"/>
                        </a:spcBef>
                        <a:spcAft>
                          <a:spcPts val="0"/>
                        </a:spcAft>
                      </a:pPr>
                      <a:r>
                        <a:rPr lang="es-ES_tradnl" sz="1400" u="none" strike="noStrike" dirty="0">
                          <a:effectLst/>
                        </a:rPr>
                        <a:t> </a:t>
                      </a:r>
                      <a:endParaRPr lang="es-ES_tradnl" sz="3200" u="none" strike="noStrike" dirty="0">
                        <a:effectLst/>
                      </a:endParaRPr>
                    </a:p>
                    <a:p>
                      <a:pPr algn="ctr" fontAlgn="t">
                        <a:spcBef>
                          <a:spcPts val="0"/>
                        </a:spcBef>
                        <a:spcAft>
                          <a:spcPts val="0"/>
                        </a:spcAft>
                      </a:pPr>
                      <a:r>
                        <a:rPr lang="es-ES_tradnl" sz="1400" u="none" strike="noStrike" dirty="0">
                          <a:effectLst/>
                        </a:rPr>
                        <a:t>2.693</a:t>
                      </a:r>
                      <a:endParaRPr lang="es-ES_tradnl" sz="3200" b="0" i="0" u="none" strike="noStrike" dirty="0">
                        <a:effectLst/>
                        <a:latin typeface="Arial" panose="020B0604020202020204" pitchFamily="34" charset="0"/>
                      </a:endParaRPr>
                    </a:p>
                  </a:txBody>
                  <a:tcPr marL="9525" marR="9525" marT="9525" marB="0" anchor="ctr"/>
                </a:tc>
                <a:tc>
                  <a:txBody>
                    <a:bodyPr/>
                    <a:lstStyle/>
                    <a:p>
                      <a:pPr algn="ctr" fontAlgn="t">
                        <a:spcBef>
                          <a:spcPts val="0"/>
                        </a:spcBef>
                        <a:spcAft>
                          <a:spcPts val="0"/>
                        </a:spcAft>
                      </a:pPr>
                      <a:r>
                        <a:rPr lang="es-ES_tradnl" sz="1400" u="none" strike="noStrike" dirty="0">
                          <a:effectLst/>
                        </a:rPr>
                        <a:t> </a:t>
                      </a:r>
                      <a:endParaRPr lang="es-ES_tradnl" sz="3200" u="none" strike="noStrike" dirty="0">
                        <a:effectLst/>
                      </a:endParaRPr>
                    </a:p>
                    <a:p>
                      <a:pPr algn="ctr" fontAlgn="t">
                        <a:spcBef>
                          <a:spcPts val="0"/>
                        </a:spcBef>
                        <a:spcAft>
                          <a:spcPts val="0"/>
                        </a:spcAft>
                      </a:pPr>
                      <a:r>
                        <a:rPr lang="es-ES_tradnl" sz="1400" u="none" strike="noStrike" dirty="0">
                          <a:effectLst/>
                        </a:rPr>
                        <a:t>5.949</a:t>
                      </a:r>
                      <a:endParaRPr lang="es-ES_tradnl" sz="3200" u="none" strike="noStrike" dirty="0">
                        <a:effectLst/>
                      </a:endParaRPr>
                    </a:p>
                    <a:p>
                      <a:pPr algn="ctr" fontAlgn="t">
                        <a:spcBef>
                          <a:spcPts val="0"/>
                        </a:spcBef>
                        <a:spcAft>
                          <a:spcPts val="0"/>
                        </a:spcAft>
                      </a:pPr>
                      <a:r>
                        <a:rPr lang="es-ES_tradnl" sz="1400" u="none" strike="noStrike" dirty="0">
                          <a:effectLst/>
                        </a:rPr>
                        <a:t> </a:t>
                      </a:r>
                      <a:endParaRPr lang="es-ES_tradnl" sz="3200" b="0" i="0" u="none" strike="noStrike" dirty="0">
                        <a:effectLst/>
                        <a:latin typeface="Arial" panose="020B0604020202020204" pitchFamily="34" charset="0"/>
                      </a:endParaRPr>
                    </a:p>
                  </a:txBody>
                  <a:tcPr marL="9525" marR="9525" marT="9525" marB="0" anchor="ctr"/>
                </a:tc>
                <a:extLst>
                  <a:ext uri="{0D108BD9-81ED-4DB2-BD59-A6C34878D82A}">
                    <a16:rowId xmlns:a16="http://schemas.microsoft.com/office/drawing/2014/main" val="1999696047"/>
                  </a:ext>
                </a:extLst>
              </a:tr>
              <a:tr h="548183">
                <a:tc>
                  <a:txBody>
                    <a:bodyPr/>
                    <a:lstStyle/>
                    <a:p>
                      <a:pPr algn="l" fontAlgn="ctr">
                        <a:spcBef>
                          <a:spcPts val="0"/>
                        </a:spcBef>
                        <a:spcAft>
                          <a:spcPts val="0"/>
                        </a:spcAft>
                      </a:pPr>
                      <a:r>
                        <a:rPr lang="es-ES_tradnl" sz="1400" u="none" strike="noStrike">
                          <a:effectLst/>
                        </a:rPr>
                        <a:t>Cursos matriculados</a:t>
                      </a:r>
                      <a:endParaRPr lang="es-ES_tradnl" sz="3200" b="0" i="0" u="none" strike="noStrike">
                        <a:effectLst/>
                        <a:latin typeface="Arial" panose="020B0604020202020204" pitchFamily="34" charset="0"/>
                      </a:endParaRPr>
                    </a:p>
                  </a:txBody>
                  <a:tcPr marL="68580" marR="68580" marT="9525" marB="0" anchor="ctr"/>
                </a:tc>
                <a:tc>
                  <a:txBody>
                    <a:bodyPr/>
                    <a:lstStyle/>
                    <a:p>
                      <a:pPr algn="ctr" fontAlgn="ctr">
                        <a:spcBef>
                          <a:spcPts val="0"/>
                        </a:spcBef>
                        <a:spcAft>
                          <a:spcPts val="0"/>
                        </a:spcAft>
                      </a:pPr>
                      <a:r>
                        <a:rPr lang="es-ES_tradnl" sz="1400" u="none" strike="noStrike">
                          <a:effectLst/>
                        </a:rPr>
                        <a:t>20.662 </a:t>
                      </a:r>
                      <a:endParaRPr lang="es-ES_tradnl" sz="3200" b="0" i="0" u="none" strike="noStrike">
                        <a:effectLst/>
                        <a:latin typeface="Arial" panose="020B0604020202020204" pitchFamily="34" charset="0"/>
                      </a:endParaRPr>
                    </a:p>
                  </a:txBody>
                  <a:tcPr marL="68580" marR="68580" marT="9525" marB="0" anchor="ctr"/>
                </a:tc>
                <a:tc>
                  <a:txBody>
                    <a:bodyPr/>
                    <a:lstStyle/>
                    <a:p>
                      <a:pPr algn="ctr" fontAlgn="t">
                        <a:spcBef>
                          <a:spcPts val="0"/>
                        </a:spcBef>
                        <a:spcAft>
                          <a:spcPts val="0"/>
                        </a:spcAft>
                      </a:pPr>
                      <a:r>
                        <a:rPr lang="es-ES_tradnl" sz="1400" u="none" strike="noStrike">
                          <a:effectLst/>
                        </a:rPr>
                        <a:t>17.404</a:t>
                      </a:r>
                      <a:endParaRPr lang="es-ES_tradnl" sz="3200" b="0" i="0" u="none" strike="noStrike">
                        <a:effectLst/>
                        <a:latin typeface="Arial" panose="020B0604020202020204" pitchFamily="34" charset="0"/>
                      </a:endParaRPr>
                    </a:p>
                  </a:txBody>
                  <a:tcPr marL="9525" marR="9525" marT="9525" marB="0" anchor="ctr"/>
                </a:tc>
                <a:tc>
                  <a:txBody>
                    <a:bodyPr/>
                    <a:lstStyle/>
                    <a:p>
                      <a:pPr algn="ctr" fontAlgn="t">
                        <a:spcBef>
                          <a:spcPts val="0"/>
                        </a:spcBef>
                        <a:spcAft>
                          <a:spcPts val="0"/>
                        </a:spcAft>
                      </a:pPr>
                      <a:r>
                        <a:rPr lang="es-ES_tradnl" sz="1400" u="none" strike="noStrike" dirty="0">
                          <a:effectLst/>
                        </a:rPr>
                        <a:t>38.066</a:t>
                      </a:r>
                      <a:endParaRPr lang="es-ES_tradnl" sz="3200" u="none" strike="noStrike" dirty="0">
                        <a:effectLst/>
                      </a:endParaRPr>
                    </a:p>
                    <a:p>
                      <a:pPr algn="ctr" fontAlgn="t">
                        <a:spcBef>
                          <a:spcPts val="0"/>
                        </a:spcBef>
                        <a:spcAft>
                          <a:spcPts val="0"/>
                        </a:spcAft>
                      </a:pPr>
                      <a:r>
                        <a:rPr lang="es-ES_tradnl" sz="1400" u="none" strike="noStrike" dirty="0">
                          <a:effectLst/>
                        </a:rPr>
                        <a:t> </a:t>
                      </a:r>
                      <a:endParaRPr lang="es-ES_tradnl" sz="3200" b="0" i="0" u="none" strike="noStrike" dirty="0">
                        <a:effectLst/>
                        <a:latin typeface="Arial" panose="020B0604020202020204" pitchFamily="34" charset="0"/>
                      </a:endParaRPr>
                    </a:p>
                  </a:txBody>
                  <a:tcPr marL="9525" marR="9525" marT="9525" marB="0" anchor="ctr"/>
                </a:tc>
                <a:extLst>
                  <a:ext uri="{0D108BD9-81ED-4DB2-BD59-A6C34878D82A}">
                    <a16:rowId xmlns:a16="http://schemas.microsoft.com/office/drawing/2014/main" val="2054743507"/>
                  </a:ext>
                </a:extLst>
              </a:tr>
              <a:tr h="548183">
                <a:tc>
                  <a:txBody>
                    <a:bodyPr/>
                    <a:lstStyle/>
                    <a:p>
                      <a:pPr algn="l" fontAlgn="ctr">
                        <a:spcBef>
                          <a:spcPts val="0"/>
                        </a:spcBef>
                        <a:spcAft>
                          <a:spcPts val="0"/>
                        </a:spcAft>
                      </a:pPr>
                      <a:r>
                        <a:rPr lang="es-ES_tradnl" sz="1400" u="none" strike="noStrike">
                          <a:effectLst/>
                        </a:rPr>
                        <a:t>Cursos aprobados</a:t>
                      </a:r>
                      <a:endParaRPr lang="es-ES_tradnl" sz="3200" b="0" i="0" u="none" strike="noStrike">
                        <a:effectLst/>
                        <a:latin typeface="Arial" panose="020B0604020202020204" pitchFamily="34" charset="0"/>
                      </a:endParaRPr>
                    </a:p>
                  </a:txBody>
                  <a:tcPr marL="68580" marR="68580" marT="9525" marB="0" anchor="ctr"/>
                </a:tc>
                <a:tc>
                  <a:txBody>
                    <a:bodyPr/>
                    <a:lstStyle/>
                    <a:p>
                      <a:pPr algn="ctr" fontAlgn="ctr">
                        <a:spcBef>
                          <a:spcPts val="0"/>
                        </a:spcBef>
                        <a:spcAft>
                          <a:spcPts val="0"/>
                        </a:spcAft>
                      </a:pPr>
                      <a:r>
                        <a:rPr lang="es-ES_tradnl" sz="1400" u="none" strike="noStrike">
                          <a:effectLst/>
                        </a:rPr>
                        <a:t> 14.319 </a:t>
                      </a:r>
                      <a:endParaRPr lang="es-ES_tradnl" sz="3200" b="0" i="0" u="none" strike="noStrike">
                        <a:effectLst/>
                        <a:latin typeface="Arial" panose="020B0604020202020204" pitchFamily="34" charset="0"/>
                      </a:endParaRPr>
                    </a:p>
                  </a:txBody>
                  <a:tcPr marL="68580" marR="68580" marT="9525" marB="0" anchor="ctr"/>
                </a:tc>
                <a:tc>
                  <a:txBody>
                    <a:bodyPr/>
                    <a:lstStyle/>
                    <a:p>
                      <a:pPr algn="ctr" fontAlgn="t">
                        <a:spcBef>
                          <a:spcPts val="0"/>
                        </a:spcBef>
                        <a:spcAft>
                          <a:spcPts val="0"/>
                        </a:spcAft>
                      </a:pPr>
                      <a:r>
                        <a:rPr lang="es-ES_tradnl" sz="1400" u="none" strike="noStrike">
                          <a:effectLst/>
                        </a:rPr>
                        <a:t>12.121</a:t>
                      </a:r>
                      <a:endParaRPr lang="es-ES_tradnl" sz="3200" b="0" i="0" u="none" strike="noStrike">
                        <a:effectLst/>
                        <a:latin typeface="Arial" panose="020B0604020202020204" pitchFamily="34" charset="0"/>
                      </a:endParaRPr>
                    </a:p>
                  </a:txBody>
                  <a:tcPr marL="9525" marR="9525" marT="9525" marB="0" anchor="ctr"/>
                </a:tc>
                <a:tc>
                  <a:txBody>
                    <a:bodyPr/>
                    <a:lstStyle/>
                    <a:p>
                      <a:pPr algn="ctr" fontAlgn="t">
                        <a:spcBef>
                          <a:spcPts val="0"/>
                        </a:spcBef>
                        <a:spcAft>
                          <a:spcPts val="0"/>
                        </a:spcAft>
                      </a:pPr>
                      <a:r>
                        <a:rPr lang="es-ES_tradnl" sz="1400" u="none" strike="noStrike" dirty="0">
                          <a:effectLst/>
                        </a:rPr>
                        <a:t>26.440</a:t>
                      </a:r>
                      <a:endParaRPr lang="es-ES_tradnl" sz="3200" u="none" strike="noStrike" dirty="0">
                        <a:effectLst/>
                      </a:endParaRPr>
                    </a:p>
                    <a:p>
                      <a:pPr algn="ctr" fontAlgn="t">
                        <a:spcBef>
                          <a:spcPts val="0"/>
                        </a:spcBef>
                        <a:spcAft>
                          <a:spcPts val="0"/>
                        </a:spcAft>
                      </a:pPr>
                      <a:r>
                        <a:rPr lang="es-ES_tradnl" sz="1400" u="none" strike="noStrike" dirty="0">
                          <a:effectLst/>
                        </a:rPr>
                        <a:t> </a:t>
                      </a:r>
                      <a:endParaRPr lang="es-ES_tradnl" sz="3200" b="0" i="0" u="none" strike="noStrike" dirty="0">
                        <a:effectLst/>
                        <a:latin typeface="Arial" panose="020B0604020202020204" pitchFamily="34" charset="0"/>
                      </a:endParaRPr>
                    </a:p>
                  </a:txBody>
                  <a:tcPr marL="9525" marR="9525" marT="9525" marB="0" anchor="ctr"/>
                </a:tc>
                <a:extLst>
                  <a:ext uri="{0D108BD9-81ED-4DB2-BD59-A6C34878D82A}">
                    <a16:rowId xmlns:a16="http://schemas.microsoft.com/office/drawing/2014/main" val="214471288"/>
                  </a:ext>
                </a:extLst>
              </a:tr>
              <a:tr h="400623">
                <a:tc gridSpan="3">
                  <a:txBody>
                    <a:bodyPr/>
                    <a:lstStyle/>
                    <a:p>
                      <a:pPr algn="ctr" fontAlgn="ctr">
                        <a:spcBef>
                          <a:spcPts val="0"/>
                        </a:spcBef>
                        <a:spcAft>
                          <a:spcPts val="0"/>
                        </a:spcAft>
                      </a:pPr>
                      <a:r>
                        <a:rPr lang="es-ES_tradnl" sz="1600" b="1" u="none" strike="noStrike">
                          <a:effectLst/>
                        </a:rPr>
                        <a:t>Tasa neta de aprobación</a:t>
                      </a:r>
                      <a:endParaRPr lang="es-ES_tradnl" sz="3600" b="1" i="0" u="none" strike="noStrike">
                        <a:effectLst/>
                        <a:latin typeface="Arial" panose="020B0604020202020204" pitchFamily="34" charset="0"/>
                      </a:endParaRPr>
                    </a:p>
                  </a:txBody>
                  <a:tcPr marL="68580" marR="68580" marT="9525" marB="0" anchor="ctr"/>
                </a:tc>
                <a:tc hMerge="1">
                  <a:txBody>
                    <a:bodyPr/>
                    <a:lstStyle/>
                    <a:p>
                      <a:endParaRPr lang="es-CR"/>
                    </a:p>
                  </a:txBody>
                  <a:tcPr/>
                </a:tc>
                <a:tc hMerge="1">
                  <a:txBody>
                    <a:bodyPr/>
                    <a:lstStyle/>
                    <a:p>
                      <a:endParaRPr lang="es-CR"/>
                    </a:p>
                  </a:txBody>
                  <a:tcPr/>
                </a:tc>
                <a:tc>
                  <a:txBody>
                    <a:bodyPr/>
                    <a:lstStyle/>
                    <a:p>
                      <a:pPr algn="ctr" fontAlgn="ctr">
                        <a:spcBef>
                          <a:spcPts val="0"/>
                        </a:spcBef>
                        <a:spcAft>
                          <a:spcPts val="0"/>
                        </a:spcAft>
                      </a:pPr>
                      <a:r>
                        <a:rPr lang="es-ES_tradnl" sz="1600" b="1" u="none" strike="noStrike" dirty="0">
                          <a:effectLst/>
                        </a:rPr>
                        <a:t>69.45%</a:t>
                      </a:r>
                      <a:endParaRPr lang="es-ES_tradnl" sz="3600" b="1" i="0" u="none" strike="noStrike" dirty="0">
                        <a:effectLst/>
                        <a:latin typeface="Arial" panose="020B0604020202020204" pitchFamily="34" charset="0"/>
                      </a:endParaRPr>
                    </a:p>
                  </a:txBody>
                  <a:tcPr marL="9525" marR="9525" marT="9525" marB="0" anchor="ctr"/>
                </a:tc>
                <a:extLst>
                  <a:ext uri="{0D108BD9-81ED-4DB2-BD59-A6C34878D82A}">
                    <a16:rowId xmlns:a16="http://schemas.microsoft.com/office/drawing/2014/main" val="926802016"/>
                  </a:ext>
                </a:extLst>
              </a:tr>
              <a:tr h="334448">
                <a:tc gridSpan="3">
                  <a:txBody>
                    <a:bodyPr/>
                    <a:lstStyle/>
                    <a:p>
                      <a:pPr algn="ctr" fontAlgn="ctr">
                        <a:spcBef>
                          <a:spcPts val="0"/>
                        </a:spcBef>
                        <a:spcAft>
                          <a:spcPts val="0"/>
                        </a:spcAft>
                      </a:pPr>
                      <a:r>
                        <a:rPr lang="es-ES_tradnl" sz="1600" b="1" u="none" strike="noStrike">
                          <a:effectLst/>
                        </a:rPr>
                        <a:t>Tasa neta de inconclusos</a:t>
                      </a:r>
                      <a:endParaRPr lang="es-ES_tradnl" sz="3600" b="1" i="0" u="none" strike="noStrike">
                        <a:effectLst/>
                        <a:latin typeface="Arial" panose="020B0604020202020204" pitchFamily="34" charset="0"/>
                      </a:endParaRPr>
                    </a:p>
                  </a:txBody>
                  <a:tcPr marL="68580" marR="68580" marT="9525" marB="0" anchor="ctr"/>
                </a:tc>
                <a:tc hMerge="1">
                  <a:txBody>
                    <a:bodyPr/>
                    <a:lstStyle/>
                    <a:p>
                      <a:endParaRPr lang="es-CR"/>
                    </a:p>
                  </a:txBody>
                  <a:tcPr/>
                </a:tc>
                <a:tc hMerge="1">
                  <a:txBody>
                    <a:bodyPr/>
                    <a:lstStyle/>
                    <a:p>
                      <a:endParaRPr lang="es-CR"/>
                    </a:p>
                  </a:txBody>
                  <a:tcPr/>
                </a:tc>
                <a:tc>
                  <a:txBody>
                    <a:bodyPr/>
                    <a:lstStyle/>
                    <a:p>
                      <a:pPr algn="ctr" fontAlgn="ctr">
                        <a:spcBef>
                          <a:spcPts val="0"/>
                        </a:spcBef>
                        <a:spcAft>
                          <a:spcPts val="0"/>
                        </a:spcAft>
                      </a:pPr>
                      <a:r>
                        <a:rPr lang="es-ES_tradnl" sz="1600" b="1" u="none" strike="noStrike" dirty="0">
                          <a:effectLst/>
                        </a:rPr>
                        <a:t>30.54%</a:t>
                      </a:r>
                      <a:endParaRPr lang="es-ES_tradnl" sz="3600" b="1" i="0" u="none" strike="noStrike" dirty="0">
                        <a:effectLst/>
                        <a:latin typeface="Arial" panose="020B0604020202020204" pitchFamily="34" charset="0"/>
                      </a:endParaRPr>
                    </a:p>
                  </a:txBody>
                  <a:tcPr marL="9525" marR="9525" marT="9525" marB="0" anchor="ctr"/>
                </a:tc>
                <a:extLst>
                  <a:ext uri="{0D108BD9-81ED-4DB2-BD59-A6C34878D82A}">
                    <a16:rowId xmlns:a16="http://schemas.microsoft.com/office/drawing/2014/main" val="439313738"/>
                  </a:ext>
                </a:extLst>
              </a:tr>
            </a:tbl>
          </a:graphicData>
        </a:graphic>
      </p:graphicFrame>
      <p:sp>
        <p:nvSpPr>
          <p:cNvPr id="5" name="CuadroTexto 4">
            <a:extLst>
              <a:ext uri="{FF2B5EF4-FFF2-40B4-BE49-F238E27FC236}">
                <a16:creationId xmlns:a16="http://schemas.microsoft.com/office/drawing/2014/main" id="{7983560B-039A-450C-8963-EC246BC3361C}"/>
              </a:ext>
            </a:extLst>
          </p:cNvPr>
          <p:cNvSpPr txBox="1"/>
          <p:nvPr/>
        </p:nvSpPr>
        <p:spPr>
          <a:xfrm>
            <a:off x="505437" y="5806615"/>
            <a:ext cx="6094602" cy="215444"/>
          </a:xfrm>
          <a:prstGeom prst="rect">
            <a:avLst/>
          </a:prstGeom>
          <a:noFill/>
        </p:spPr>
        <p:txBody>
          <a:bodyPr wrap="square">
            <a:spAutoFit/>
          </a:bodyPr>
          <a:lstStyle/>
          <a:p>
            <a:pPr marL="899160" indent="449580" algn="l">
              <a:spcAft>
                <a:spcPts val="600"/>
              </a:spcAft>
              <a:tabLst>
                <a:tab pos="220980" algn="l"/>
                <a:tab pos="449580" algn="l"/>
              </a:tabLst>
            </a:pPr>
            <a:r>
              <a:rPr lang="es-ES_tradnl" sz="800" kern="0" dirty="0">
                <a:effectLst/>
                <a:latin typeface="Arial" panose="020B0604020202020204" pitchFamily="34" charset="0"/>
                <a:ea typeface="Times New Roman" panose="02020603050405020304" pitchFamily="18" charset="0"/>
                <a:cs typeface="Times New Roman" panose="02020603050405020304" pitchFamily="18" charset="0"/>
              </a:rPr>
              <a:t>Fuente: Subproceso Gestión de la Capacitación, 2020.</a:t>
            </a:r>
            <a:endParaRPr lang="es-CR" sz="800" kern="0" dirty="0">
              <a:effectLst/>
              <a:latin typeface="Monotype Corsiva" panose="03010101010201010101" pitchFamily="66"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2025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72170E-F53C-4CAC-B4C9-4561E26B31EE}"/>
              </a:ext>
            </a:extLst>
          </p:cNvPr>
          <p:cNvSpPr>
            <a:spLocks noGrp="1"/>
          </p:cNvSpPr>
          <p:nvPr>
            <p:ph type="title"/>
          </p:nvPr>
        </p:nvSpPr>
        <p:spPr>
          <a:xfrm>
            <a:off x="1099996" y="1628040"/>
            <a:ext cx="10955470" cy="2511835"/>
          </a:xfrm>
        </p:spPr>
        <p:txBody>
          <a:bodyPr/>
          <a:lstStyle/>
          <a:p>
            <a:br>
              <a:rPr lang="es-ES_tradnl" dirty="0">
                <a:solidFill>
                  <a:schemeClr val="accent2">
                    <a:lumMod val="50000"/>
                  </a:schemeClr>
                </a:solidFill>
              </a:rPr>
            </a:br>
            <a:r>
              <a:rPr lang="es-ES_tradnl" dirty="0">
                <a:solidFill>
                  <a:schemeClr val="accent2">
                    <a:lumMod val="50000"/>
                  </a:schemeClr>
                </a:solidFill>
              </a:rPr>
              <a:t>BECAS INSTITUCIONALES DIVULGADAS</a:t>
            </a:r>
            <a:br>
              <a:rPr lang="es-CR" sz="1800" dirty="0">
                <a:effectLst/>
                <a:latin typeface="Calibri" panose="020F0502020204030204" pitchFamily="34" charset="0"/>
                <a:ea typeface="Calibri" panose="020F0502020204030204" pitchFamily="34" charset="0"/>
                <a:cs typeface="Times New Roman" panose="02020603050405020304" pitchFamily="18" charset="0"/>
              </a:rPr>
            </a:br>
            <a:endParaRPr lang="es-CR" dirty="0">
              <a:solidFill>
                <a:schemeClr val="accent2">
                  <a:lumMod val="50000"/>
                </a:schemeClr>
              </a:solidFill>
            </a:endParaRPr>
          </a:p>
        </p:txBody>
      </p:sp>
    </p:spTree>
    <p:extLst>
      <p:ext uri="{BB962C8B-B14F-4D97-AF65-F5344CB8AC3E}">
        <p14:creationId xmlns:p14="http://schemas.microsoft.com/office/powerpoint/2010/main" val="876692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625A8EC-C3F8-42DB-B1E9-665B244CE60B}"/>
              </a:ext>
            </a:extLst>
          </p:cNvPr>
          <p:cNvSpPr txBox="1"/>
          <p:nvPr/>
        </p:nvSpPr>
        <p:spPr>
          <a:xfrm>
            <a:off x="0" y="3325562"/>
            <a:ext cx="4001549" cy="1426031"/>
          </a:xfrm>
          <a:prstGeom prst="rect">
            <a:avLst/>
          </a:prstGeom>
          <a:noFill/>
        </p:spPr>
        <p:txBody>
          <a:bodyPr wrap="square">
            <a:spAutoFit/>
          </a:bodyPr>
          <a:lstStyle/>
          <a:p>
            <a:pPr algn="ctr"/>
            <a:r>
              <a:rPr lang="es-ES_tradnl" sz="1100" b="1" dirty="0">
                <a:effectLst/>
                <a:latin typeface="Arial" panose="020B0604020202020204" pitchFamily="34" charset="0"/>
                <a:ea typeface="Calibri" panose="020F0502020204030204" pitchFamily="34" charset="0"/>
                <a:cs typeface="Times New Roman" panose="02020603050405020304" pitchFamily="18" charset="0"/>
              </a:rPr>
              <a:t>Cuadro </a:t>
            </a:r>
            <a:r>
              <a:rPr lang="es-ES_tradnl" sz="1100" b="1" dirty="0" err="1">
                <a:effectLst/>
                <a:latin typeface="Arial" panose="020B0604020202020204" pitchFamily="34" charset="0"/>
                <a:ea typeface="Calibri" panose="020F0502020204030204" pitchFamily="34" charset="0"/>
                <a:cs typeface="Times New Roman" panose="02020603050405020304" pitchFamily="18" charset="0"/>
              </a:rPr>
              <a:t>N°</a:t>
            </a:r>
            <a:r>
              <a:rPr lang="es-ES_tradnl" sz="1100" b="1" dirty="0">
                <a:effectLst/>
                <a:latin typeface="Arial" panose="020B0604020202020204" pitchFamily="34" charset="0"/>
                <a:ea typeface="Calibri" panose="020F0502020204030204" pitchFamily="34" charset="0"/>
                <a:cs typeface="Times New Roman" panose="02020603050405020304" pitchFamily="18" charset="0"/>
              </a:rPr>
              <a:t> 5</a:t>
            </a:r>
            <a:endParaRPr lang="es-CR"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ctr">
              <a:spcBef>
                <a:spcPts val="200"/>
              </a:spcBef>
            </a:pPr>
            <a:r>
              <a:rPr lang="es-ES" dirty="0">
                <a:effectLst/>
                <a:latin typeface="Arial" panose="020B0604020202020204" pitchFamily="34" charset="0"/>
                <a:ea typeface="Calibri" panose="020F0502020204030204" pitchFamily="34" charset="0"/>
                <a:cs typeface="Times New Roman" panose="02020603050405020304" pitchFamily="18" charset="0"/>
              </a:rPr>
              <a:t>Programa presupuestario según la subpartida monto aprobado, monto ejecutado y en cada caso, monto cedido.</a:t>
            </a:r>
            <a:r>
              <a:rPr lang="es-CR" sz="2000" dirty="0">
                <a:latin typeface="Calibri Light" panose="020F0302020204030204" pitchFamily="34" charset="0"/>
                <a:ea typeface="Calibri" panose="020F0502020204030204" pitchFamily="34" charset="0"/>
                <a:cs typeface="Times New Roman" panose="02020603050405020304" pitchFamily="18" charset="0"/>
              </a:rPr>
              <a:t> </a:t>
            </a:r>
            <a:r>
              <a:rPr lang="es-ES" dirty="0">
                <a:effectLst/>
                <a:latin typeface="Arial" panose="020B0604020202020204" pitchFamily="34" charset="0"/>
                <a:ea typeface="Calibri" panose="020F0502020204030204" pitchFamily="34" charset="0"/>
                <a:cs typeface="Times New Roman" panose="02020603050405020304" pitchFamily="18" charset="0"/>
              </a:rPr>
              <a:t>Año 2020</a:t>
            </a:r>
            <a:endParaRPr lang="es-CR"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a 2">
            <a:extLst>
              <a:ext uri="{FF2B5EF4-FFF2-40B4-BE49-F238E27FC236}">
                <a16:creationId xmlns:a16="http://schemas.microsoft.com/office/drawing/2014/main" id="{C75C3D79-38DD-4082-AC3C-9129465EE0BB}"/>
              </a:ext>
            </a:extLst>
          </p:cNvPr>
          <p:cNvGraphicFramePr/>
          <p:nvPr>
            <p:extLst>
              <p:ext uri="{D42A27DB-BD31-4B8C-83A1-F6EECF244321}">
                <p14:modId xmlns:p14="http://schemas.microsoft.com/office/powerpoint/2010/main" val="3028277196"/>
              </p:ext>
            </p:extLst>
          </p:nvPr>
        </p:nvGraphicFramePr>
        <p:xfrm>
          <a:off x="4353886" y="872791"/>
          <a:ext cx="7373923" cy="5477675"/>
        </p:xfrm>
        <a:graphic>
          <a:graphicData uri="http://schemas.openxmlformats.org/drawingml/2006/table">
            <a:tbl>
              <a:tblPr firstRow="1" firstCol="1" bandRow="1">
                <a:tableStyleId>{F5AB1C69-6EDB-4FF4-983F-18BD219EF322}</a:tableStyleId>
              </a:tblPr>
              <a:tblGrid>
                <a:gridCol w="1879276">
                  <a:extLst>
                    <a:ext uri="{9D8B030D-6E8A-4147-A177-3AD203B41FA5}">
                      <a16:colId xmlns:a16="http://schemas.microsoft.com/office/drawing/2014/main" val="2600987007"/>
                    </a:ext>
                  </a:extLst>
                </a:gridCol>
                <a:gridCol w="1431830">
                  <a:extLst>
                    <a:ext uri="{9D8B030D-6E8A-4147-A177-3AD203B41FA5}">
                      <a16:colId xmlns:a16="http://schemas.microsoft.com/office/drawing/2014/main" val="4207020546"/>
                    </a:ext>
                  </a:extLst>
                </a:gridCol>
                <a:gridCol w="1431830">
                  <a:extLst>
                    <a:ext uri="{9D8B030D-6E8A-4147-A177-3AD203B41FA5}">
                      <a16:colId xmlns:a16="http://schemas.microsoft.com/office/drawing/2014/main" val="3855319075"/>
                    </a:ext>
                  </a:extLst>
                </a:gridCol>
                <a:gridCol w="1431830">
                  <a:extLst>
                    <a:ext uri="{9D8B030D-6E8A-4147-A177-3AD203B41FA5}">
                      <a16:colId xmlns:a16="http://schemas.microsoft.com/office/drawing/2014/main" val="2812322874"/>
                    </a:ext>
                  </a:extLst>
                </a:gridCol>
                <a:gridCol w="1199157">
                  <a:extLst>
                    <a:ext uri="{9D8B030D-6E8A-4147-A177-3AD203B41FA5}">
                      <a16:colId xmlns:a16="http://schemas.microsoft.com/office/drawing/2014/main" val="2682812415"/>
                    </a:ext>
                  </a:extLst>
                </a:gridCol>
              </a:tblGrid>
              <a:tr h="641550">
                <a:tc>
                  <a:txBody>
                    <a:bodyPr/>
                    <a:lstStyle/>
                    <a:p>
                      <a:pPr algn="l" fontAlgn="ctr">
                        <a:spcBef>
                          <a:spcPts val="0"/>
                        </a:spcBef>
                        <a:spcAft>
                          <a:spcPts val="0"/>
                        </a:spcAft>
                      </a:pPr>
                      <a:r>
                        <a:rPr lang="es-CR" sz="1050" u="none" strike="noStrike" dirty="0">
                          <a:effectLst/>
                        </a:rPr>
                        <a:t>Programa presupuestario </a:t>
                      </a:r>
                      <a:endParaRPr lang="es-CR" sz="2400" b="0" i="0" u="none" strike="noStrike" dirty="0">
                        <a:effectLst/>
                        <a:latin typeface="Arial" panose="020B0604020202020204" pitchFamily="34" charset="0"/>
                      </a:endParaRPr>
                    </a:p>
                  </a:txBody>
                  <a:tcPr marL="35007" marR="35007" marT="7502" marB="0" anchor="ctr"/>
                </a:tc>
                <a:tc>
                  <a:txBody>
                    <a:bodyPr/>
                    <a:lstStyle/>
                    <a:p>
                      <a:pPr algn="ctr" fontAlgn="ctr">
                        <a:spcBef>
                          <a:spcPts val="0"/>
                        </a:spcBef>
                        <a:spcAft>
                          <a:spcPts val="0"/>
                        </a:spcAft>
                      </a:pPr>
                      <a:r>
                        <a:rPr lang="es-CR" sz="1050" u="none" strike="noStrike">
                          <a:effectLst/>
                        </a:rPr>
                        <a:t>Subpartida</a:t>
                      </a:r>
                      <a:endParaRPr lang="es-CR" sz="2400" b="0" i="0" u="none" strike="noStrike">
                        <a:effectLst/>
                        <a:latin typeface="Arial" panose="020B0604020202020204" pitchFamily="34" charset="0"/>
                      </a:endParaRPr>
                    </a:p>
                  </a:txBody>
                  <a:tcPr marL="35007" marR="35007" marT="7502" marB="0" anchor="ctr"/>
                </a:tc>
                <a:tc>
                  <a:txBody>
                    <a:bodyPr/>
                    <a:lstStyle/>
                    <a:p>
                      <a:pPr algn="ctr" fontAlgn="ctr">
                        <a:spcBef>
                          <a:spcPts val="0"/>
                        </a:spcBef>
                        <a:spcAft>
                          <a:spcPts val="0"/>
                        </a:spcAft>
                      </a:pPr>
                      <a:r>
                        <a:rPr lang="es-CR" sz="1050" u="none" strike="noStrike" dirty="0">
                          <a:effectLst/>
                        </a:rPr>
                        <a:t>Monto aprobado </a:t>
                      </a:r>
                      <a:endParaRPr lang="es-CR" sz="2400" b="0" i="0" u="none" strike="noStrike" dirty="0">
                        <a:effectLst/>
                        <a:latin typeface="Arial" panose="020B0604020202020204" pitchFamily="34" charset="0"/>
                      </a:endParaRPr>
                    </a:p>
                  </a:txBody>
                  <a:tcPr marL="35007" marR="35007" marT="7502" marB="0" anchor="ctr"/>
                </a:tc>
                <a:tc>
                  <a:txBody>
                    <a:bodyPr/>
                    <a:lstStyle/>
                    <a:p>
                      <a:pPr algn="ctr" fontAlgn="ctr">
                        <a:spcBef>
                          <a:spcPts val="0"/>
                        </a:spcBef>
                        <a:spcAft>
                          <a:spcPts val="0"/>
                        </a:spcAft>
                      </a:pPr>
                      <a:r>
                        <a:rPr lang="es-CR" sz="1050" u="none" strike="noStrike">
                          <a:effectLst/>
                        </a:rPr>
                        <a:t>Monto ejecutado</a:t>
                      </a:r>
                      <a:endParaRPr lang="es-CR" sz="2400" b="0" i="0" u="none" strike="noStrike">
                        <a:effectLst/>
                        <a:latin typeface="Arial" panose="020B0604020202020204" pitchFamily="34" charset="0"/>
                      </a:endParaRPr>
                    </a:p>
                  </a:txBody>
                  <a:tcPr marL="35007" marR="35007" marT="7502" marB="0" anchor="ctr"/>
                </a:tc>
                <a:tc>
                  <a:txBody>
                    <a:bodyPr/>
                    <a:lstStyle/>
                    <a:p>
                      <a:pPr algn="ctr" fontAlgn="ctr">
                        <a:spcBef>
                          <a:spcPts val="0"/>
                        </a:spcBef>
                        <a:spcAft>
                          <a:spcPts val="0"/>
                        </a:spcAft>
                      </a:pPr>
                      <a:r>
                        <a:rPr lang="es-CR" sz="1050" u="none" strike="noStrike">
                          <a:effectLst/>
                        </a:rPr>
                        <a:t>Monto cedido </a:t>
                      </a:r>
                      <a:endParaRPr lang="es-CR" sz="2400" b="0" i="0" u="none" strike="noStrike">
                        <a:effectLst/>
                        <a:latin typeface="Arial" panose="020B0604020202020204" pitchFamily="34" charset="0"/>
                      </a:endParaRPr>
                    </a:p>
                  </a:txBody>
                  <a:tcPr marL="35007" marR="35007" marT="7502" marB="0" anchor="ctr"/>
                </a:tc>
                <a:extLst>
                  <a:ext uri="{0D108BD9-81ED-4DB2-BD59-A6C34878D82A}">
                    <a16:rowId xmlns:a16="http://schemas.microsoft.com/office/drawing/2014/main" val="3685079692"/>
                  </a:ext>
                </a:extLst>
              </a:tr>
              <a:tr h="223507">
                <a:tc rowSpan="3">
                  <a:txBody>
                    <a:bodyPr/>
                    <a:lstStyle/>
                    <a:p>
                      <a:pPr algn="l" fontAlgn="ctr">
                        <a:spcBef>
                          <a:spcPts val="0"/>
                        </a:spcBef>
                        <a:spcAft>
                          <a:spcPts val="0"/>
                        </a:spcAft>
                      </a:pPr>
                      <a:r>
                        <a:rPr lang="es-CR" sz="1050" u="none" strike="noStrike">
                          <a:effectLst/>
                        </a:rPr>
                        <a:t>926 (Dirección y Administración)</a:t>
                      </a:r>
                      <a:endParaRPr lang="es-CR" sz="2400" b="0" i="0" u="none" strike="noStrike">
                        <a:effectLst/>
                        <a:latin typeface="Arial" panose="020B0604020202020204" pitchFamily="34" charset="0"/>
                      </a:endParaRPr>
                    </a:p>
                  </a:txBody>
                  <a:tcPr marL="35007" marR="35007" marT="7502" marB="0" anchor="ctr"/>
                </a:tc>
                <a:tc>
                  <a:txBody>
                    <a:bodyPr/>
                    <a:lstStyle/>
                    <a:p>
                      <a:pPr algn="ctr" fontAlgn="ctr">
                        <a:spcBef>
                          <a:spcPts val="0"/>
                        </a:spcBef>
                        <a:spcAft>
                          <a:spcPts val="0"/>
                        </a:spcAft>
                      </a:pPr>
                      <a:r>
                        <a:rPr lang="es-CR" sz="1050" u="none" strike="noStrike">
                          <a:effectLst/>
                        </a:rPr>
                        <a:t>00105</a:t>
                      </a:r>
                      <a:endParaRPr lang="es-CR" sz="2400" b="0" i="0" u="none" strike="noStrike">
                        <a:effectLst/>
                        <a:latin typeface="Arial" panose="020B0604020202020204" pitchFamily="34" charset="0"/>
                      </a:endParaRPr>
                    </a:p>
                  </a:txBody>
                  <a:tcPr marL="35007" marR="35007" marT="7502" marB="0" anchor="ctr"/>
                </a:tc>
                <a:tc>
                  <a:txBody>
                    <a:bodyPr/>
                    <a:lstStyle/>
                    <a:p>
                      <a:pPr algn="r" fontAlgn="ctr">
                        <a:spcBef>
                          <a:spcPts val="0"/>
                        </a:spcBef>
                        <a:spcAft>
                          <a:spcPts val="0"/>
                        </a:spcAft>
                      </a:pPr>
                      <a:r>
                        <a:rPr lang="es-CR" sz="1050" u="none" strike="noStrike">
                          <a:effectLst/>
                        </a:rPr>
                        <a:t>81 638 212,29</a:t>
                      </a:r>
                      <a:endParaRPr lang="es-CR" sz="2400" b="0" i="0" u="none" strike="noStrike">
                        <a:effectLst/>
                        <a:latin typeface="Arial" panose="020B0604020202020204" pitchFamily="34" charset="0"/>
                      </a:endParaRPr>
                    </a:p>
                  </a:txBody>
                  <a:tcPr marL="35007" marR="35007" marT="7502" marB="0" anchor="ctr"/>
                </a:tc>
                <a:tc>
                  <a:txBody>
                    <a:bodyPr/>
                    <a:lstStyle/>
                    <a:p>
                      <a:pPr algn="r" fontAlgn="ctr">
                        <a:spcBef>
                          <a:spcPts val="0"/>
                        </a:spcBef>
                        <a:spcAft>
                          <a:spcPts val="0"/>
                        </a:spcAft>
                      </a:pPr>
                      <a:r>
                        <a:rPr lang="es-CR" sz="1050" u="none" strike="noStrike">
                          <a:effectLst/>
                        </a:rPr>
                        <a:t>29 944 025,67</a:t>
                      </a:r>
                      <a:endParaRPr lang="es-CR" sz="2400" b="0" i="0" u="none" strike="noStrike">
                        <a:effectLst/>
                        <a:latin typeface="Arial" panose="020B0604020202020204" pitchFamily="34" charset="0"/>
                      </a:endParaRPr>
                    </a:p>
                  </a:txBody>
                  <a:tcPr marL="35007" marR="35007" marT="7502" marB="0" anchor="ctr"/>
                </a:tc>
                <a:tc>
                  <a:txBody>
                    <a:bodyPr/>
                    <a:lstStyle/>
                    <a:p>
                      <a:pPr algn="r" fontAlgn="ctr">
                        <a:spcBef>
                          <a:spcPts val="0"/>
                        </a:spcBef>
                        <a:spcAft>
                          <a:spcPts val="0"/>
                        </a:spcAft>
                      </a:pPr>
                      <a:r>
                        <a:rPr lang="es-CR" sz="1050" u="none" strike="noStrike">
                          <a:effectLst/>
                        </a:rPr>
                        <a:t>51 694 186,62</a:t>
                      </a:r>
                      <a:endParaRPr lang="es-CR" sz="2400" b="0" i="0" u="none" strike="noStrike">
                        <a:effectLst/>
                        <a:latin typeface="Arial" panose="020B0604020202020204" pitchFamily="34" charset="0"/>
                      </a:endParaRPr>
                    </a:p>
                  </a:txBody>
                  <a:tcPr marL="35007" marR="35007" marT="7502" marB="0" anchor="ctr"/>
                </a:tc>
                <a:extLst>
                  <a:ext uri="{0D108BD9-81ED-4DB2-BD59-A6C34878D82A}">
                    <a16:rowId xmlns:a16="http://schemas.microsoft.com/office/drawing/2014/main" val="3730436453"/>
                  </a:ext>
                </a:extLst>
              </a:tr>
              <a:tr h="223507">
                <a:tc vMerge="1">
                  <a:txBody>
                    <a:bodyPr/>
                    <a:lstStyle/>
                    <a:p>
                      <a:endParaRPr lang="es-CR"/>
                    </a:p>
                  </a:txBody>
                  <a:tcPr/>
                </a:tc>
                <a:tc>
                  <a:txBody>
                    <a:bodyPr/>
                    <a:lstStyle/>
                    <a:p>
                      <a:pPr algn="ctr" fontAlgn="ctr">
                        <a:spcBef>
                          <a:spcPts val="0"/>
                        </a:spcBef>
                        <a:spcAft>
                          <a:spcPts val="0"/>
                        </a:spcAft>
                      </a:pPr>
                      <a:r>
                        <a:rPr lang="es-CR" sz="1050" u="none" strike="noStrike">
                          <a:effectLst/>
                        </a:rPr>
                        <a:t>10701</a:t>
                      </a:r>
                      <a:endParaRPr lang="es-CR" sz="2400" b="0" i="0" u="none" strike="noStrike">
                        <a:effectLst/>
                        <a:latin typeface="Arial" panose="020B0604020202020204" pitchFamily="34" charset="0"/>
                      </a:endParaRPr>
                    </a:p>
                  </a:txBody>
                  <a:tcPr marL="35007" marR="35007" marT="7502" marB="0" anchor="ctr"/>
                </a:tc>
                <a:tc>
                  <a:txBody>
                    <a:bodyPr/>
                    <a:lstStyle/>
                    <a:p>
                      <a:pPr algn="r" fontAlgn="ctr">
                        <a:spcBef>
                          <a:spcPts val="0"/>
                        </a:spcBef>
                        <a:spcAft>
                          <a:spcPts val="0"/>
                        </a:spcAft>
                      </a:pPr>
                      <a:r>
                        <a:rPr lang="es-CR" sz="1050" u="none" strike="noStrike">
                          <a:effectLst/>
                        </a:rPr>
                        <a:t>31 567 965,00</a:t>
                      </a:r>
                      <a:endParaRPr lang="es-CR" sz="2400" b="0" i="0" u="none" strike="noStrike">
                        <a:effectLst/>
                        <a:latin typeface="Arial" panose="020B0604020202020204" pitchFamily="34" charset="0"/>
                      </a:endParaRPr>
                    </a:p>
                  </a:txBody>
                  <a:tcPr marL="35007" marR="35007" marT="7502" marB="0" anchor="ctr"/>
                </a:tc>
                <a:tc>
                  <a:txBody>
                    <a:bodyPr/>
                    <a:lstStyle/>
                    <a:p>
                      <a:pPr algn="r" fontAlgn="ctr">
                        <a:spcBef>
                          <a:spcPts val="0"/>
                        </a:spcBef>
                        <a:spcAft>
                          <a:spcPts val="0"/>
                        </a:spcAft>
                      </a:pPr>
                      <a:r>
                        <a:rPr lang="es-CR" sz="1050" u="none" strike="noStrike">
                          <a:effectLst/>
                        </a:rPr>
                        <a:t>31 567 965,00</a:t>
                      </a:r>
                      <a:endParaRPr lang="es-CR" sz="2400" b="0" i="0" u="none" strike="noStrike">
                        <a:effectLst/>
                        <a:latin typeface="Arial" panose="020B0604020202020204" pitchFamily="34" charset="0"/>
                      </a:endParaRPr>
                    </a:p>
                  </a:txBody>
                  <a:tcPr marL="35007" marR="35007" marT="7502" marB="0" anchor="ctr"/>
                </a:tc>
                <a:tc>
                  <a:txBody>
                    <a:bodyPr/>
                    <a:lstStyle/>
                    <a:p>
                      <a:pPr algn="r" fontAlgn="ctr">
                        <a:spcBef>
                          <a:spcPts val="0"/>
                        </a:spcBef>
                        <a:spcAft>
                          <a:spcPts val="0"/>
                        </a:spcAft>
                      </a:pPr>
                      <a:r>
                        <a:rPr lang="es-CR" sz="1050" u="none" strike="noStrike">
                          <a:effectLst/>
                        </a:rPr>
                        <a:t>0,00</a:t>
                      </a:r>
                      <a:endParaRPr lang="es-CR" sz="2400" b="0" i="0" u="none" strike="noStrike">
                        <a:effectLst/>
                        <a:latin typeface="Arial" panose="020B0604020202020204" pitchFamily="34" charset="0"/>
                      </a:endParaRPr>
                    </a:p>
                  </a:txBody>
                  <a:tcPr marL="35007" marR="35007" marT="7502" marB="0" anchor="ctr"/>
                </a:tc>
                <a:extLst>
                  <a:ext uri="{0D108BD9-81ED-4DB2-BD59-A6C34878D82A}">
                    <a16:rowId xmlns:a16="http://schemas.microsoft.com/office/drawing/2014/main" val="2363952711"/>
                  </a:ext>
                </a:extLst>
              </a:tr>
              <a:tr h="223507">
                <a:tc vMerge="1">
                  <a:txBody>
                    <a:bodyPr/>
                    <a:lstStyle/>
                    <a:p>
                      <a:endParaRPr lang="es-CR"/>
                    </a:p>
                  </a:txBody>
                  <a:tcPr/>
                </a:tc>
                <a:tc>
                  <a:txBody>
                    <a:bodyPr/>
                    <a:lstStyle/>
                    <a:p>
                      <a:pPr algn="ctr" fontAlgn="ctr">
                        <a:spcBef>
                          <a:spcPts val="0"/>
                        </a:spcBef>
                        <a:spcAft>
                          <a:spcPts val="0"/>
                        </a:spcAft>
                      </a:pPr>
                      <a:r>
                        <a:rPr lang="es-CR" sz="1050" u="none" strike="noStrike">
                          <a:effectLst/>
                        </a:rPr>
                        <a:t>60201</a:t>
                      </a:r>
                      <a:endParaRPr lang="es-CR" sz="2400" b="0" i="0" u="none" strike="noStrike">
                        <a:effectLst/>
                        <a:latin typeface="Arial" panose="020B0604020202020204" pitchFamily="34" charset="0"/>
                      </a:endParaRPr>
                    </a:p>
                  </a:txBody>
                  <a:tcPr marL="35007" marR="35007" marT="7502" marB="0" anchor="ctr"/>
                </a:tc>
                <a:tc>
                  <a:txBody>
                    <a:bodyPr/>
                    <a:lstStyle/>
                    <a:p>
                      <a:pPr algn="r" fontAlgn="ctr">
                        <a:spcBef>
                          <a:spcPts val="0"/>
                        </a:spcBef>
                        <a:spcAft>
                          <a:spcPts val="0"/>
                        </a:spcAft>
                      </a:pPr>
                      <a:r>
                        <a:rPr lang="es-CR" sz="1050" u="none" strike="noStrike">
                          <a:effectLst/>
                        </a:rPr>
                        <a:t>15 106 102,50</a:t>
                      </a:r>
                      <a:endParaRPr lang="es-CR" sz="2400" b="0" i="0" u="none" strike="noStrike">
                        <a:effectLst/>
                        <a:latin typeface="Arial" panose="020B0604020202020204" pitchFamily="34" charset="0"/>
                      </a:endParaRPr>
                    </a:p>
                  </a:txBody>
                  <a:tcPr marL="35007" marR="35007" marT="7502" marB="0" anchor="ctr"/>
                </a:tc>
                <a:tc>
                  <a:txBody>
                    <a:bodyPr/>
                    <a:lstStyle/>
                    <a:p>
                      <a:pPr algn="r" fontAlgn="ctr">
                        <a:spcBef>
                          <a:spcPts val="0"/>
                        </a:spcBef>
                        <a:spcAft>
                          <a:spcPts val="0"/>
                        </a:spcAft>
                      </a:pPr>
                      <a:r>
                        <a:rPr lang="es-CR" sz="1050" u="none" strike="noStrike">
                          <a:effectLst/>
                        </a:rPr>
                        <a:t>5 819 700,00</a:t>
                      </a:r>
                      <a:endParaRPr lang="es-CR" sz="2400" b="0" i="0" u="none" strike="noStrike">
                        <a:effectLst/>
                        <a:latin typeface="Arial" panose="020B0604020202020204" pitchFamily="34" charset="0"/>
                      </a:endParaRPr>
                    </a:p>
                  </a:txBody>
                  <a:tcPr marL="35007" marR="35007" marT="7502" marB="0" anchor="ctr"/>
                </a:tc>
                <a:tc>
                  <a:txBody>
                    <a:bodyPr/>
                    <a:lstStyle/>
                    <a:p>
                      <a:pPr algn="r" fontAlgn="ctr">
                        <a:spcBef>
                          <a:spcPts val="0"/>
                        </a:spcBef>
                        <a:spcAft>
                          <a:spcPts val="0"/>
                        </a:spcAft>
                      </a:pPr>
                      <a:r>
                        <a:rPr lang="es-CR" sz="1050" u="none" strike="noStrike">
                          <a:effectLst/>
                        </a:rPr>
                        <a:t>9 286 402,50</a:t>
                      </a:r>
                      <a:endParaRPr lang="es-CR" sz="2400" b="0" i="0" u="none" strike="noStrike">
                        <a:effectLst/>
                        <a:latin typeface="Arial" panose="020B0604020202020204" pitchFamily="34" charset="0"/>
                      </a:endParaRPr>
                    </a:p>
                  </a:txBody>
                  <a:tcPr marL="35007" marR="35007" marT="7502" marB="0" anchor="ctr"/>
                </a:tc>
                <a:extLst>
                  <a:ext uri="{0D108BD9-81ED-4DB2-BD59-A6C34878D82A}">
                    <a16:rowId xmlns:a16="http://schemas.microsoft.com/office/drawing/2014/main" val="3226736872"/>
                  </a:ext>
                </a:extLst>
              </a:tr>
              <a:tr h="115504">
                <a:tc gridSpan="5">
                  <a:txBody>
                    <a:bodyPr/>
                    <a:lstStyle/>
                    <a:p>
                      <a:pPr algn="l" fontAlgn="ctr">
                        <a:spcBef>
                          <a:spcPts val="0"/>
                        </a:spcBef>
                        <a:spcAft>
                          <a:spcPts val="0"/>
                        </a:spcAft>
                      </a:pPr>
                      <a:endParaRPr lang="es-CR" sz="600" b="0" i="0" u="none" strike="noStrike" dirty="0">
                        <a:effectLst/>
                        <a:latin typeface="Arial" panose="020B0604020202020204" pitchFamily="34" charset="0"/>
                      </a:endParaRPr>
                    </a:p>
                  </a:txBody>
                  <a:tcPr marL="35007" marR="35007" marT="7502" marB="0" anchor="ct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3329271995"/>
                  </a:ext>
                </a:extLst>
              </a:tr>
              <a:tr h="370029">
                <a:tc rowSpan="3">
                  <a:txBody>
                    <a:bodyPr/>
                    <a:lstStyle/>
                    <a:p>
                      <a:pPr algn="l" fontAlgn="ctr">
                        <a:spcBef>
                          <a:spcPts val="0"/>
                        </a:spcBef>
                        <a:spcAft>
                          <a:spcPts val="0"/>
                        </a:spcAft>
                      </a:pPr>
                      <a:r>
                        <a:rPr lang="es-CR" sz="1050" u="none" strike="noStrike">
                          <a:effectLst/>
                        </a:rPr>
                        <a:t>927 (Judicatura)</a:t>
                      </a:r>
                      <a:endParaRPr lang="es-CR" sz="2400" b="0" i="0" u="none" strike="noStrike">
                        <a:effectLst/>
                        <a:latin typeface="Arial" panose="020B0604020202020204" pitchFamily="34" charset="0"/>
                      </a:endParaRPr>
                    </a:p>
                  </a:txBody>
                  <a:tcPr marL="35007" marR="35007" marT="7502" marB="0" anchor="ctr"/>
                </a:tc>
                <a:tc>
                  <a:txBody>
                    <a:bodyPr/>
                    <a:lstStyle/>
                    <a:p>
                      <a:pPr algn="ctr" fontAlgn="ctr">
                        <a:spcBef>
                          <a:spcPts val="0"/>
                        </a:spcBef>
                        <a:spcAft>
                          <a:spcPts val="0"/>
                        </a:spcAft>
                      </a:pPr>
                      <a:r>
                        <a:rPr lang="es-CR" sz="1050" u="none" strike="noStrike">
                          <a:effectLst/>
                        </a:rPr>
                        <a:t>00105</a:t>
                      </a:r>
                      <a:endParaRPr lang="es-CR" sz="2400" b="0" i="0" u="none" strike="noStrike">
                        <a:effectLst/>
                        <a:latin typeface="Arial" panose="020B0604020202020204" pitchFamily="34" charset="0"/>
                      </a:endParaRPr>
                    </a:p>
                  </a:txBody>
                  <a:tcPr marL="35007" marR="35007" marT="7502" marB="0" anchor="ctr"/>
                </a:tc>
                <a:tc>
                  <a:txBody>
                    <a:bodyPr/>
                    <a:lstStyle/>
                    <a:p>
                      <a:pPr algn="r" fontAlgn="ctr">
                        <a:spcBef>
                          <a:spcPts val="0"/>
                        </a:spcBef>
                        <a:spcAft>
                          <a:spcPts val="0"/>
                        </a:spcAft>
                      </a:pPr>
                      <a:r>
                        <a:rPr lang="es-CR" sz="1050" u="none" strike="noStrike" dirty="0">
                          <a:effectLst/>
                        </a:rPr>
                        <a:t>501 186 874,93</a:t>
                      </a:r>
                      <a:endParaRPr lang="es-CR" sz="2400" b="0" i="0" u="none" strike="noStrike" dirty="0">
                        <a:effectLst/>
                        <a:latin typeface="Arial" panose="020B0604020202020204" pitchFamily="34" charset="0"/>
                      </a:endParaRPr>
                    </a:p>
                  </a:txBody>
                  <a:tcPr marL="35007" marR="35007" marT="7502" marB="0" anchor="ctr"/>
                </a:tc>
                <a:tc>
                  <a:txBody>
                    <a:bodyPr/>
                    <a:lstStyle/>
                    <a:p>
                      <a:pPr algn="r" fontAlgn="ctr">
                        <a:spcBef>
                          <a:spcPts val="0"/>
                        </a:spcBef>
                        <a:spcAft>
                          <a:spcPts val="0"/>
                        </a:spcAft>
                      </a:pPr>
                      <a:r>
                        <a:rPr lang="es-CR" sz="1050" u="none" strike="noStrike">
                          <a:effectLst/>
                        </a:rPr>
                        <a:t>367 938 220,36</a:t>
                      </a:r>
                      <a:endParaRPr lang="es-CR" sz="2400" b="0" i="0" u="none" strike="noStrike">
                        <a:effectLst/>
                        <a:latin typeface="Arial" panose="020B0604020202020204" pitchFamily="34" charset="0"/>
                      </a:endParaRPr>
                    </a:p>
                  </a:txBody>
                  <a:tcPr marL="35007" marR="35007" marT="7502" marB="0" anchor="ctr"/>
                </a:tc>
                <a:tc>
                  <a:txBody>
                    <a:bodyPr/>
                    <a:lstStyle/>
                    <a:p>
                      <a:pPr algn="r" fontAlgn="ctr">
                        <a:spcBef>
                          <a:spcPts val="0"/>
                        </a:spcBef>
                        <a:spcAft>
                          <a:spcPts val="0"/>
                        </a:spcAft>
                      </a:pPr>
                      <a:r>
                        <a:rPr lang="es-CR" sz="1050" u="none" strike="noStrike">
                          <a:effectLst/>
                        </a:rPr>
                        <a:t>133 248 654,57</a:t>
                      </a:r>
                      <a:endParaRPr lang="es-CR" sz="2400" b="0" i="0" u="none" strike="noStrike">
                        <a:effectLst/>
                        <a:latin typeface="Arial" panose="020B0604020202020204" pitchFamily="34" charset="0"/>
                      </a:endParaRPr>
                    </a:p>
                  </a:txBody>
                  <a:tcPr marL="35007" marR="35007" marT="7502" marB="0" anchor="ctr"/>
                </a:tc>
                <a:extLst>
                  <a:ext uri="{0D108BD9-81ED-4DB2-BD59-A6C34878D82A}">
                    <a16:rowId xmlns:a16="http://schemas.microsoft.com/office/drawing/2014/main" val="3335473355"/>
                  </a:ext>
                </a:extLst>
              </a:tr>
              <a:tr h="223507">
                <a:tc vMerge="1">
                  <a:txBody>
                    <a:bodyPr/>
                    <a:lstStyle/>
                    <a:p>
                      <a:endParaRPr lang="es-CR"/>
                    </a:p>
                  </a:txBody>
                  <a:tcPr/>
                </a:tc>
                <a:tc>
                  <a:txBody>
                    <a:bodyPr/>
                    <a:lstStyle/>
                    <a:p>
                      <a:pPr algn="ctr" fontAlgn="ctr">
                        <a:spcBef>
                          <a:spcPts val="0"/>
                        </a:spcBef>
                        <a:spcAft>
                          <a:spcPts val="0"/>
                        </a:spcAft>
                      </a:pPr>
                      <a:r>
                        <a:rPr lang="es-CR" sz="1050" u="none" strike="noStrike">
                          <a:effectLst/>
                        </a:rPr>
                        <a:t>10701</a:t>
                      </a:r>
                      <a:endParaRPr lang="es-CR" sz="2400" b="0" i="0" u="none" strike="noStrike">
                        <a:effectLst/>
                        <a:latin typeface="Arial" panose="020B0604020202020204" pitchFamily="34" charset="0"/>
                      </a:endParaRPr>
                    </a:p>
                  </a:txBody>
                  <a:tcPr marL="35007" marR="35007" marT="7502" marB="0" anchor="ctr"/>
                </a:tc>
                <a:tc>
                  <a:txBody>
                    <a:bodyPr/>
                    <a:lstStyle/>
                    <a:p>
                      <a:pPr algn="r" fontAlgn="ctr">
                        <a:spcBef>
                          <a:spcPts val="0"/>
                        </a:spcBef>
                        <a:spcAft>
                          <a:spcPts val="0"/>
                        </a:spcAft>
                      </a:pPr>
                      <a:r>
                        <a:rPr lang="es-CR" sz="1050" u="none" strike="noStrike" dirty="0">
                          <a:effectLst/>
                        </a:rPr>
                        <a:t>17 750 430,72</a:t>
                      </a:r>
                      <a:endParaRPr lang="es-CR" sz="2400" b="0" i="0" u="none" strike="noStrike" dirty="0">
                        <a:effectLst/>
                        <a:latin typeface="Arial" panose="020B0604020202020204" pitchFamily="34" charset="0"/>
                      </a:endParaRPr>
                    </a:p>
                  </a:txBody>
                  <a:tcPr marL="35007" marR="35007" marT="7502" marB="0" anchor="ctr"/>
                </a:tc>
                <a:tc>
                  <a:txBody>
                    <a:bodyPr/>
                    <a:lstStyle/>
                    <a:p>
                      <a:pPr algn="r" fontAlgn="ctr">
                        <a:spcBef>
                          <a:spcPts val="0"/>
                        </a:spcBef>
                        <a:spcAft>
                          <a:spcPts val="0"/>
                        </a:spcAft>
                      </a:pPr>
                      <a:r>
                        <a:rPr lang="es-CR" sz="1050" u="none" strike="noStrike">
                          <a:effectLst/>
                        </a:rPr>
                        <a:t>9 903 988,92</a:t>
                      </a:r>
                      <a:endParaRPr lang="es-CR" sz="2400" b="0" i="0" u="none" strike="noStrike">
                        <a:effectLst/>
                        <a:latin typeface="Arial" panose="020B0604020202020204" pitchFamily="34" charset="0"/>
                      </a:endParaRPr>
                    </a:p>
                  </a:txBody>
                  <a:tcPr marL="35007" marR="35007" marT="7502" marB="0" anchor="ctr"/>
                </a:tc>
                <a:tc>
                  <a:txBody>
                    <a:bodyPr/>
                    <a:lstStyle/>
                    <a:p>
                      <a:pPr algn="r" fontAlgn="ctr">
                        <a:spcBef>
                          <a:spcPts val="0"/>
                        </a:spcBef>
                        <a:spcAft>
                          <a:spcPts val="0"/>
                        </a:spcAft>
                      </a:pPr>
                      <a:r>
                        <a:rPr lang="es-CR" sz="1050" u="none" strike="noStrike">
                          <a:effectLst/>
                        </a:rPr>
                        <a:t>7 846 441,80</a:t>
                      </a:r>
                      <a:endParaRPr lang="es-CR" sz="2400" b="0" i="0" u="none" strike="noStrike">
                        <a:effectLst/>
                        <a:latin typeface="Arial" panose="020B0604020202020204" pitchFamily="34" charset="0"/>
                      </a:endParaRPr>
                    </a:p>
                  </a:txBody>
                  <a:tcPr marL="35007" marR="35007" marT="7502" marB="0" anchor="ctr"/>
                </a:tc>
                <a:extLst>
                  <a:ext uri="{0D108BD9-81ED-4DB2-BD59-A6C34878D82A}">
                    <a16:rowId xmlns:a16="http://schemas.microsoft.com/office/drawing/2014/main" val="164132114"/>
                  </a:ext>
                </a:extLst>
              </a:tr>
              <a:tr h="223507">
                <a:tc vMerge="1">
                  <a:txBody>
                    <a:bodyPr/>
                    <a:lstStyle/>
                    <a:p>
                      <a:endParaRPr lang="es-CR"/>
                    </a:p>
                  </a:txBody>
                  <a:tcPr/>
                </a:tc>
                <a:tc>
                  <a:txBody>
                    <a:bodyPr/>
                    <a:lstStyle/>
                    <a:p>
                      <a:pPr algn="ctr" fontAlgn="ctr">
                        <a:spcBef>
                          <a:spcPts val="0"/>
                        </a:spcBef>
                        <a:spcAft>
                          <a:spcPts val="0"/>
                        </a:spcAft>
                      </a:pPr>
                      <a:r>
                        <a:rPr lang="es-CR" sz="1050" u="none" strike="noStrike">
                          <a:effectLst/>
                        </a:rPr>
                        <a:t>60201</a:t>
                      </a:r>
                      <a:endParaRPr lang="es-CR" sz="2400" b="0" i="0" u="none" strike="noStrike">
                        <a:effectLst/>
                        <a:latin typeface="Arial" panose="020B0604020202020204" pitchFamily="34" charset="0"/>
                      </a:endParaRPr>
                    </a:p>
                  </a:txBody>
                  <a:tcPr marL="35007" marR="35007" marT="7502" marB="0" anchor="ctr"/>
                </a:tc>
                <a:tc>
                  <a:txBody>
                    <a:bodyPr/>
                    <a:lstStyle/>
                    <a:p>
                      <a:pPr algn="r" fontAlgn="ctr">
                        <a:spcBef>
                          <a:spcPts val="0"/>
                        </a:spcBef>
                        <a:spcAft>
                          <a:spcPts val="0"/>
                        </a:spcAft>
                      </a:pPr>
                      <a:r>
                        <a:rPr lang="es-CR" sz="1050" u="none" strike="noStrike">
                          <a:effectLst/>
                        </a:rPr>
                        <a:t>16 784 018,06</a:t>
                      </a:r>
                      <a:endParaRPr lang="es-CR" sz="2400" b="0" i="0" u="none" strike="noStrike">
                        <a:effectLst/>
                        <a:latin typeface="Arial" panose="020B0604020202020204" pitchFamily="34" charset="0"/>
                      </a:endParaRPr>
                    </a:p>
                  </a:txBody>
                  <a:tcPr marL="35007" marR="35007" marT="7502" marB="0" anchor="ctr"/>
                </a:tc>
                <a:tc>
                  <a:txBody>
                    <a:bodyPr/>
                    <a:lstStyle/>
                    <a:p>
                      <a:pPr algn="r" fontAlgn="ctr">
                        <a:spcBef>
                          <a:spcPts val="0"/>
                        </a:spcBef>
                        <a:spcAft>
                          <a:spcPts val="0"/>
                        </a:spcAft>
                      </a:pPr>
                      <a:r>
                        <a:rPr lang="es-CR" sz="1050" u="none" strike="noStrike" dirty="0">
                          <a:effectLst/>
                        </a:rPr>
                        <a:t>10 824 590,00</a:t>
                      </a:r>
                      <a:endParaRPr lang="es-CR" sz="2400" b="0" i="0" u="none" strike="noStrike" dirty="0">
                        <a:effectLst/>
                        <a:latin typeface="Arial" panose="020B0604020202020204" pitchFamily="34" charset="0"/>
                      </a:endParaRPr>
                    </a:p>
                  </a:txBody>
                  <a:tcPr marL="35007" marR="35007" marT="7502" marB="0" anchor="ctr"/>
                </a:tc>
                <a:tc>
                  <a:txBody>
                    <a:bodyPr/>
                    <a:lstStyle/>
                    <a:p>
                      <a:pPr algn="r" fontAlgn="ctr">
                        <a:spcBef>
                          <a:spcPts val="0"/>
                        </a:spcBef>
                        <a:spcAft>
                          <a:spcPts val="0"/>
                        </a:spcAft>
                      </a:pPr>
                      <a:r>
                        <a:rPr lang="es-CR" sz="1050" u="none" strike="noStrike">
                          <a:effectLst/>
                        </a:rPr>
                        <a:t>5 959 428,06</a:t>
                      </a:r>
                      <a:endParaRPr lang="es-CR" sz="2400" b="0" i="0" u="none" strike="noStrike">
                        <a:effectLst/>
                        <a:latin typeface="Arial" panose="020B0604020202020204" pitchFamily="34" charset="0"/>
                      </a:endParaRPr>
                    </a:p>
                  </a:txBody>
                  <a:tcPr marL="35007" marR="35007" marT="7502" marB="0" anchor="ctr"/>
                </a:tc>
                <a:extLst>
                  <a:ext uri="{0D108BD9-81ED-4DB2-BD59-A6C34878D82A}">
                    <a16:rowId xmlns:a16="http://schemas.microsoft.com/office/drawing/2014/main" val="2960998930"/>
                  </a:ext>
                </a:extLst>
              </a:tr>
              <a:tr h="115504">
                <a:tc gridSpan="5">
                  <a:txBody>
                    <a:bodyPr/>
                    <a:lstStyle/>
                    <a:p>
                      <a:pPr algn="l" fontAlgn="ctr">
                        <a:spcBef>
                          <a:spcPts val="0"/>
                        </a:spcBef>
                        <a:spcAft>
                          <a:spcPts val="0"/>
                        </a:spcAft>
                      </a:pPr>
                      <a:endParaRPr lang="es-CR" sz="600" b="0" i="0" u="none" strike="noStrike" dirty="0">
                        <a:effectLst/>
                        <a:latin typeface="Arial" panose="020B0604020202020204" pitchFamily="34" charset="0"/>
                      </a:endParaRPr>
                    </a:p>
                  </a:txBody>
                  <a:tcPr marL="35007" marR="35007" marT="7502" marB="0" anchor="ct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2252407755"/>
                  </a:ext>
                </a:extLst>
              </a:tr>
              <a:tr h="223507">
                <a:tc rowSpan="3">
                  <a:txBody>
                    <a:bodyPr/>
                    <a:lstStyle/>
                    <a:p>
                      <a:pPr algn="l" fontAlgn="ctr">
                        <a:spcBef>
                          <a:spcPts val="0"/>
                        </a:spcBef>
                        <a:spcAft>
                          <a:spcPts val="0"/>
                        </a:spcAft>
                      </a:pPr>
                      <a:r>
                        <a:rPr lang="es-ES" sz="1050" u="none" strike="noStrike">
                          <a:effectLst/>
                        </a:rPr>
                        <a:t>928 (Organismo de Investigación Judicial)</a:t>
                      </a:r>
                      <a:endParaRPr lang="es-ES" sz="2400" b="0" i="0" u="none" strike="noStrike">
                        <a:effectLst/>
                        <a:latin typeface="Arial" panose="020B0604020202020204" pitchFamily="34" charset="0"/>
                      </a:endParaRPr>
                    </a:p>
                  </a:txBody>
                  <a:tcPr marL="35007" marR="35007" marT="7502" marB="0" anchor="ctr"/>
                </a:tc>
                <a:tc>
                  <a:txBody>
                    <a:bodyPr/>
                    <a:lstStyle/>
                    <a:p>
                      <a:pPr algn="ctr" fontAlgn="ctr">
                        <a:spcBef>
                          <a:spcPts val="0"/>
                        </a:spcBef>
                        <a:spcAft>
                          <a:spcPts val="0"/>
                        </a:spcAft>
                      </a:pPr>
                      <a:r>
                        <a:rPr lang="es-CR" sz="1050" u="none" strike="noStrike">
                          <a:effectLst/>
                        </a:rPr>
                        <a:t>00105</a:t>
                      </a:r>
                      <a:endParaRPr lang="es-CR" sz="2400" b="0" i="0" u="none" strike="noStrike">
                        <a:effectLst/>
                        <a:latin typeface="Arial" panose="020B0604020202020204" pitchFamily="34" charset="0"/>
                      </a:endParaRPr>
                    </a:p>
                  </a:txBody>
                  <a:tcPr marL="35007" marR="35007" marT="7502" marB="0" anchor="ctr"/>
                </a:tc>
                <a:tc>
                  <a:txBody>
                    <a:bodyPr/>
                    <a:lstStyle/>
                    <a:p>
                      <a:pPr algn="r" fontAlgn="ctr">
                        <a:spcBef>
                          <a:spcPts val="0"/>
                        </a:spcBef>
                        <a:spcAft>
                          <a:spcPts val="0"/>
                        </a:spcAft>
                      </a:pPr>
                      <a:r>
                        <a:rPr lang="es-CR" sz="1050" u="none" strike="noStrike">
                          <a:effectLst/>
                        </a:rPr>
                        <a:t>4 035 664,65</a:t>
                      </a:r>
                      <a:endParaRPr lang="es-CR" sz="2400" b="0" i="0" u="none" strike="noStrike">
                        <a:effectLst/>
                        <a:latin typeface="Arial" panose="020B0604020202020204" pitchFamily="34" charset="0"/>
                      </a:endParaRPr>
                    </a:p>
                  </a:txBody>
                  <a:tcPr marL="35007" marR="35007" marT="7502" marB="0" anchor="ctr"/>
                </a:tc>
                <a:tc>
                  <a:txBody>
                    <a:bodyPr/>
                    <a:lstStyle/>
                    <a:p>
                      <a:pPr algn="r" fontAlgn="ctr">
                        <a:spcBef>
                          <a:spcPts val="0"/>
                        </a:spcBef>
                        <a:spcAft>
                          <a:spcPts val="0"/>
                        </a:spcAft>
                      </a:pPr>
                      <a:r>
                        <a:rPr lang="es-CR" sz="1050" u="none" strike="noStrike" dirty="0">
                          <a:effectLst/>
                        </a:rPr>
                        <a:t>0,00</a:t>
                      </a:r>
                      <a:endParaRPr lang="es-CR" sz="2400" b="0" i="0" u="none" strike="noStrike" dirty="0">
                        <a:effectLst/>
                        <a:latin typeface="Arial" panose="020B0604020202020204" pitchFamily="34" charset="0"/>
                      </a:endParaRPr>
                    </a:p>
                  </a:txBody>
                  <a:tcPr marL="35007" marR="35007" marT="7502" marB="0" anchor="ctr"/>
                </a:tc>
                <a:tc>
                  <a:txBody>
                    <a:bodyPr/>
                    <a:lstStyle/>
                    <a:p>
                      <a:pPr algn="r" fontAlgn="ctr">
                        <a:spcBef>
                          <a:spcPts val="0"/>
                        </a:spcBef>
                        <a:spcAft>
                          <a:spcPts val="0"/>
                        </a:spcAft>
                      </a:pPr>
                      <a:r>
                        <a:rPr lang="es-CR" sz="1050" u="none" strike="noStrike">
                          <a:effectLst/>
                        </a:rPr>
                        <a:t>4 035 664,65</a:t>
                      </a:r>
                      <a:endParaRPr lang="es-CR" sz="2400" b="0" i="0" u="none" strike="noStrike">
                        <a:effectLst/>
                        <a:latin typeface="Arial" panose="020B0604020202020204" pitchFamily="34" charset="0"/>
                      </a:endParaRPr>
                    </a:p>
                  </a:txBody>
                  <a:tcPr marL="35007" marR="35007" marT="7502" marB="0" anchor="ctr"/>
                </a:tc>
                <a:extLst>
                  <a:ext uri="{0D108BD9-81ED-4DB2-BD59-A6C34878D82A}">
                    <a16:rowId xmlns:a16="http://schemas.microsoft.com/office/drawing/2014/main" val="3052667527"/>
                  </a:ext>
                </a:extLst>
              </a:tr>
              <a:tr h="223507">
                <a:tc vMerge="1">
                  <a:txBody>
                    <a:bodyPr/>
                    <a:lstStyle/>
                    <a:p>
                      <a:endParaRPr lang="es-CR"/>
                    </a:p>
                  </a:txBody>
                  <a:tcPr/>
                </a:tc>
                <a:tc>
                  <a:txBody>
                    <a:bodyPr/>
                    <a:lstStyle/>
                    <a:p>
                      <a:pPr algn="ctr" fontAlgn="ctr">
                        <a:spcBef>
                          <a:spcPts val="0"/>
                        </a:spcBef>
                        <a:spcAft>
                          <a:spcPts val="0"/>
                        </a:spcAft>
                      </a:pPr>
                      <a:r>
                        <a:rPr lang="es-CR" sz="1050" u="none" strike="noStrike">
                          <a:effectLst/>
                        </a:rPr>
                        <a:t>10701</a:t>
                      </a:r>
                      <a:endParaRPr lang="es-CR" sz="2400" b="0" i="0" u="none" strike="noStrike">
                        <a:effectLst/>
                        <a:latin typeface="Arial" panose="020B0604020202020204" pitchFamily="34" charset="0"/>
                      </a:endParaRPr>
                    </a:p>
                  </a:txBody>
                  <a:tcPr marL="35007" marR="35007" marT="7502" marB="0" anchor="ctr"/>
                </a:tc>
                <a:tc>
                  <a:txBody>
                    <a:bodyPr/>
                    <a:lstStyle/>
                    <a:p>
                      <a:pPr algn="r" fontAlgn="ctr">
                        <a:spcBef>
                          <a:spcPts val="0"/>
                        </a:spcBef>
                        <a:spcAft>
                          <a:spcPts val="0"/>
                        </a:spcAft>
                      </a:pPr>
                      <a:r>
                        <a:rPr lang="es-CR" sz="1050" u="none" strike="noStrike">
                          <a:effectLst/>
                        </a:rPr>
                        <a:t>1 286 940,00</a:t>
                      </a:r>
                      <a:endParaRPr lang="es-CR" sz="2400" b="0" i="0" u="none" strike="noStrike">
                        <a:effectLst/>
                        <a:latin typeface="Arial" panose="020B0604020202020204" pitchFamily="34" charset="0"/>
                      </a:endParaRPr>
                    </a:p>
                  </a:txBody>
                  <a:tcPr marL="35007" marR="35007" marT="7502" marB="0" anchor="ctr"/>
                </a:tc>
                <a:tc>
                  <a:txBody>
                    <a:bodyPr/>
                    <a:lstStyle/>
                    <a:p>
                      <a:pPr algn="r" fontAlgn="ctr">
                        <a:spcBef>
                          <a:spcPts val="0"/>
                        </a:spcBef>
                        <a:spcAft>
                          <a:spcPts val="0"/>
                        </a:spcAft>
                      </a:pPr>
                      <a:r>
                        <a:rPr lang="es-CR" sz="1050" u="none" strike="noStrike" dirty="0">
                          <a:effectLst/>
                        </a:rPr>
                        <a:t>1 286 940,00</a:t>
                      </a:r>
                      <a:endParaRPr lang="es-CR" sz="2400" b="0" i="0" u="none" strike="noStrike" dirty="0">
                        <a:effectLst/>
                        <a:latin typeface="Arial" panose="020B0604020202020204" pitchFamily="34" charset="0"/>
                      </a:endParaRPr>
                    </a:p>
                  </a:txBody>
                  <a:tcPr marL="35007" marR="35007" marT="7502" marB="0" anchor="ctr"/>
                </a:tc>
                <a:tc>
                  <a:txBody>
                    <a:bodyPr/>
                    <a:lstStyle/>
                    <a:p>
                      <a:pPr algn="r" fontAlgn="ctr">
                        <a:spcBef>
                          <a:spcPts val="0"/>
                        </a:spcBef>
                        <a:spcAft>
                          <a:spcPts val="0"/>
                        </a:spcAft>
                      </a:pPr>
                      <a:r>
                        <a:rPr lang="es-CR" sz="1050" u="none" strike="noStrike">
                          <a:effectLst/>
                        </a:rPr>
                        <a:t>0,00</a:t>
                      </a:r>
                      <a:endParaRPr lang="es-CR" sz="2400" b="0" i="0" u="none" strike="noStrike">
                        <a:effectLst/>
                        <a:latin typeface="Arial" panose="020B0604020202020204" pitchFamily="34" charset="0"/>
                      </a:endParaRPr>
                    </a:p>
                  </a:txBody>
                  <a:tcPr marL="35007" marR="35007" marT="7502" marB="0" anchor="ctr"/>
                </a:tc>
                <a:extLst>
                  <a:ext uri="{0D108BD9-81ED-4DB2-BD59-A6C34878D82A}">
                    <a16:rowId xmlns:a16="http://schemas.microsoft.com/office/drawing/2014/main" val="1096035525"/>
                  </a:ext>
                </a:extLst>
              </a:tr>
              <a:tr h="223507">
                <a:tc vMerge="1">
                  <a:txBody>
                    <a:bodyPr/>
                    <a:lstStyle/>
                    <a:p>
                      <a:endParaRPr lang="es-CR"/>
                    </a:p>
                  </a:txBody>
                  <a:tcPr/>
                </a:tc>
                <a:tc>
                  <a:txBody>
                    <a:bodyPr/>
                    <a:lstStyle/>
                    <a:p>
                      <a:pPr algn="ctr" fontAlgn="ctr">
                        <a:spcBef>
                          <a:spcPts val="0"/>
                        </a:spcBef>
                        <a:spcAft>
                          <a:spcPts val="0"/>
                        </a:spcAft>
                      </a:pPr>
                      <a:r>
                        <a:rPr lang="es-CR" sz="1050" u="none" strike="noStrike">
                          <a:effectLst/>
                        </a:rPr>
                        <a:t>60201</a:t>
                      </a:r>
                      <a:endParaRPr lang="es-CR" sz="2400" b="0" i="0" u="none" strike="noStrike">
                        <a:effectLst/>
                        <a:latin typeface="Arial" panose="020B0604020202020204" pitchFamily="34" charset="0"/>
                      </a:endParaRPr>
                    </a:p>
                  </a:txBody>
                  <a:tcPr marL="35007" marR="35007" marT="7502" marB="0" anchor="ctr"/>
                </a:tc>
                <a:tc>
                  <a:txBody>
                    <a:bodyPr/>
                    <a:lstStyle/>
                    <a:p>
                      <a:pPr algn="r" fontAlgn="ctr">
                        <a:spcBef>
                          <a:spcPts val="0"/>
                        </a:spcBef>
                        <a:spcAft>
                          <a:spcPts val="0"/>
                        </a:spcAft>
                      </a:pPr>
                      <a:r>
                        <a:rPr lang="es-CR" sz="1050" u="none" strike="noStrike">
                          <a:effectLst/>
                        </a:rPr>
                        <a:t>11 519 982,00</a:t>
                      </a:r>
                      <a:endParaRPr lang="es-CR" sz="2400" b="0" i="0" u="none" strike="noStrike">
                        <a:effectLst/>
                        <a:latin typeface="Arial" panose="020B0604020202020204" pitchFamily="34" charset="0"/>
                      </a:endParaRPr>
                    </a:p>
                  </a:txBody>
                  <a:tcPr marL="35007" marR="35007" marT="7502" marB="0" anchor="ctr"/>
                </a:tc>
                <a:tc>
                  <a:txBody>
                    <a:bodyPr/>
                    <a:lstStyle/>
                    <a:p>
                      <a:pPr algn="r" fontAlgn="ctr">
                        <a:spcBef>
                          <a:spcPts val="0"/>
                        </a:spcBef>
                        <a:spcAft>
                          <a:spcPts val="0"/>
                        </a:spcAft>
                      </a:pPr>
                      <a:r>
                        <a:rPr lang="es-CR" sz="1050" u="none" strike="noStrike">
                          <a:effectLst/>
                        </a:rPr>
                        <a:t>4 699 200,00</a:t>
                      </a:r>
                      <a:endParaRPr lang="es-CR" sz="2400" b="0" i="0" u="none" strike="noStrike">
                        <a:effectLst/>
                        <a:latin typeface="Arial" panose="020B0604020202020204" pitchFamily="34" charset="0"/>
                      </a:endParaRPr>
                    </a:p>
                  </a:txBody>
                  <a:tcPr marL="35007" marR="35007" marT="7502" marB="0" anchor="ctr"/>
                </a:tc>
                <a:tc>
                  <a:txBody>
                    <a:bodyPr/>
                    <a:lstStyle/>
                    <a:p>
                      <a:pPr algn="r" fontAlgn="ctr">
                        <a:spcBef>
                          <a:spcPts val="0"/>
                        </a:spcBef>
                        <a:spcAft>
                          <a:spcPts val="0"/>
                        </a:spcAft>
                      </a:pPr>
                      <a:r>
                        <a:rPr lang="es-CR" sz="1050" u="none" strike="noStrike">
                          <a:effectLst/>
                        </a:rPr>
                        <a:t>6 820 782,00</a:t>
                      </a:r>
                      <a:endParaRPr lang="es-CR" sz="2400" b="0" i="0" u="none" strike="noStrike">
                        <a:effectLst/>
                        <a:latin typeface="Arial" panose="020B0604020202020204" pitchFamily="34" charset="0"/>
                      </a:endParaRPr>
                    </a:p>
                  </a:txBody>
                  <a:tcPr marL="35007" marR="35007" marT="7502" marB="0" anchor="ctr"/>
                </a:tc>
                <a:extLst>
                  <a:ext uri="{0D108BD9-81ED-4DB2-BD59-A6C34878D82A}">
                    <a16:rowId xmlns:a16="http://schemas.microsoft.com/office/drawing/2014/main" val="533481135"/>
                  </a:ext>
                </a:extLst>
              </a:tr>
              <a:tr h="133295">
                <a:tc gridSpan="5">
                  <a:txBody>
                    <a:bodyPr/>
                    <a:lstStyle/>
                    <a:p>
                      <a:pPr algn="l" fontAlgn="ctr">
                        <a:spcBef>
                          <a:spcPts val="0"/>
                        </a:spcBef>
                        <a:spcAft>
                          <a:spcPts val="0"/>
                        </a:spcAft>
                      </a:pPr>
                      <a:endParaRPr lang="es-CR" sz="700" b="0" i="0" u="none" strike="noStrike" dirty="0">
                        <a:effectLst/>
                        <a:latin typeface="Arial" panose="020B0604020202020204" pitchFamily="34" charset="0"/>
                      </a:endParaRPr>
                    </a:p>
                  </a:txBody>
                  <a:tcPr marL="35007" marR="35007" marT="7502" marB="0" anchor="ct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3761200176"/>
                  </a:ext>
                </a:extLst>
              </a:tr>
              <a:tr h="223507">
                <a:tc rowSpan="3">
                  <a:txBody>
                    <a:bodyPr/>
                    <a:lstStyle/>
                    <a:p>
                      <a:pPr algn="l" fontAlgn="ctr">
                        <a:spcBef>
                          <a:spcPts val="0"/>
                        </a:spcBef>
                        <a:spcAft>
                          <a:spcPts val="0"/>
                        </a:spcAft>
                      </a:pPr>
                      <a:r>
                        <a:rPr lang="es-CR" sz="1050" u="none" strike="noStrike">
                          <a:effectLst/>
                        </a:rPr>
                        <a:t>929 (Ministerio Público)</a:t>
                      </a:r>
                      <a:endParaRPr lang="es-CR" sz="2400" b="0" i="0" u="none" strike="noStrike">
                        <a:effectLst/>
                        <a:latin typeface="Arial" panose="020B0604020202020204" pitchFamily="34" charset="0"/>
                      </a:endParaRPr>
                    </a:p>
                  </a:txBody>
                  <a:tcPr marL="35007" marR="35007" marT="7502" marB="0" anchor="ctr"/>
                </a:tc>
                <a:tc>
                  <a:txBody>
                    <a:bodyPr/>
                    <a:lstStyle/>
                    <a:p>
                      <a:pPr algn="ctr" fontAlgn="ctr">
                        <a:spcBef>
                          <a:spcPts val="0"/>
                        </a:spcBef>
                        <a:spcAft>
                          <a:spcPts val="0"/>
                        </a:spcAft>
                      </a:pPr>
                      <a:r>
                        <a:rPr lang="es-CR" sz="1050" u="none" strike="noStrike">
                          <a:effectLst/>
                        </a:rPr>
                        <a:t>00105</a:t>
                      </a:r>
                      <a:endParaRPr lang="es-CR" sz="2400" b="0" i="0" u="none" strike="noStrike">
                        <a:effectLst/>
                        <a:latin typeface="Arial" panose="020B0604020202020204" pitchFamily="34" charset="0"/>
                      </a:endParaRPr>
                    </a:p>
                  </a:txBody>
                  <a:tcPr marL="35007" marR="35007" marT="7502" marB="0" anchor="ctr"/>
                </a:tc>
                <a:tc>
                  <a:txBody>
                    <a:bodyPr/>
                    <a:lstStyle/>
                    <a:p>
                      <a:pPr algn="r" fontAlgn="ctr">
                        <a:spcBef>
                          <a:spcPts val="0"/>
                        </a:spcBef>
                        <a:spcAft>
                          <a:spcPts val="0"/>
                        </a:spcAft>
                      </a:pPr>
                      <a:r>
                        <a:rPr lang="es-CR" sz="1050" u="none" strike="noStrike">
                          <a:effectLst/>
                        </a:rPr>
                        <a:t>148 318 338,51</a:t>
                      </a:r>
                      <a:endParaRPr lang="es-CR" sz="2400" b="0" i="0" u="none" strike="noStrike">
                        <a:effectLst/>
                        <a:latin typeface="Arial" panose="020B0604020202020204" pitchFamily="34" charset="0"/>
                      </a:endParaRPr>
                    </a:p>
                  </a:txBody>
                  <a:tcPr marL="35007" marR="35007" marT="7502" marB="0" anchor="ctr"/>
                </a:tc>
                <a:tc>
                  <a:txBody>
                    <a:bodyPr/>
                    <a:lstStyle/>
                    <a:p>
                      <a:pPr algn="r" fontAlgn="ctr">
                        <a:spcBef>
                          <a:spcPts val="0"/>
                        </a:spcBef>
                        <a:spcAft>
                          <a:spcPts val="0"/>
                        </a:spcAft>
                      </a:pPr>
                      <a:r>
                        <a:rPr lang="es-CR" sz="1050" u="none" strike="noStrike" dirty="0">
                          <a:effectLst/>
                        </a:rPr>
                        <a:t>120 936 468,27</a:t>
                      </a:r>
                      <a:endParaRPr lang="es-CR" sz="2400" b="0" i="0" u="none" strike="noStrike" dirty="0">
                        <a:effectLst/>
                        <a:latin typeface="Arial" panose="020B0604020202020204" pitchFamily="34" charset="0"/>
                      </a:endParaRPr>
                    </a:p>
                  </a:txBody>
                  <a:tcPr marL="35007" marR="35007" marT="7502" marB="0" anchor="ctr"/>
                </a:tc>
                <a:tc>
                  <a:txBody>
                    <a:bodyPr/>
                    <a:lstStyle/>
                    <a:p>
                      <a:pPr algn="r" fontAlgn="ctr">
                        <a:spcBef>
                          <a:spcPts val="0"/>
                        </a:spcBef>
                        <a:spcAft>
                          <a:spcPts val="0"/>
                        </a:spcAft>
                      </a:pPr>
                      <a:r>
                        <a:rPr lang="es-CR" sz="1050" u="none" strike="noStrike">
                          <a:effectLst/>
                        </a:rPr>
                        <a:t>27 381 870,24</a:t>
                      </a:r>
                      <a:endParaRPr lang="es-CR" sz="2400" b="0" i="0" u="none" strike="noStrike">
                        <a:effectLst/>
                        <a:latin typeface="Arial" panose="020B0604020202020204" pitchFamily="34" charset="0"/>
                      </a:endParaRPr>
                    </a:p>
                  </a:txBody>
                  <a:tcPr marL="35007" marR="35007" marT="7502" marB="0" anchor="ctr"/>
                </a:tc>
                <a:extLst>
                  <a:ext uri="{0D108BD9-81ED-4DB2-BD59-A6C34878D82A}">
                    <a16:rowId xmlns:a16="http://schemas.microsoft.com/office/drawing/2014/main" val="2814467897"/>
                  </a:ext>
                </a:extLst>
              </a:tr>
              <a:tr h="223507">
                <a:tc vMerge="1">
                  <a:txBody>
                    <a:bodyPr/>
                    <a:lstStyle/>
                    <a:p>
                      <a:endParaRPr lang="es-CR"/>
                    </a:p>
                  </a:txBody>
                  <a:tcPr/>
                </a:tc>
                <a:tc>
                  <a:txBody>
                    <a:bodyPr/>
                    <a:lstStyle/>
                    <a:p>
                      <a:pPr algn="ctr" fontAlgn="ctr">
                        <a:spcBef>
                          <a:spcPts val="0"/>
                        </a:spcBef>
                        <a:spcAft>
                          <a:spcPts val="0"/>
                        </a:spcAft>
                      </a:pPr>
                      <a:r>
                        <a:rPr lang="es-CR" sz="1050" u="none" strike="noStrike">
                          <a:effectLst/>
                        </a:rPr>
                        <a:t>10701</a:t>
                      </a:r>
                      <a:endParaRPr lang="es-CR" sz="2400" b="0" i="0" u="none" strike="noStrike">
                        <a:effectLst/>
                        <a:latin typeface="Arial" panose="020B0604020202020204" pitchFamily="34" charset="0"/>
                      </a:endParaRPr>
                    </a:p>
                  </a:txBody>
                  <a:tcPr marL="35007" marR="35007" marT="7502" marB="0" anchor="ctr"/>
                </a:tc>
                <a:tc>
                  <a:txBody>
                    <a:bodyPr/>
                    <a:lstStyle/>
                    <a:p>
                      <a:pPr algn="r" fontAlgn="ctr">
                        <a:spcBef>
                          <a:spcPts val="0"/>
                        </a:spcBef>
                        <a:spcAft>
                          <a:spcPts val="0"/>
                        </a:spcAft>
                      </a:pPr>
                      <a:r>
                        <a:rPr lang="es-CR" sz="1050" u="none" strike="noStrike">
                          <a:effectLst/>
                        </a:rPr>
                        <a:t>5 916 810,24</a:t>
                      </a:r>
                      <a:endParaRPr lang="es-CR" sz="2400" b="0" i="0" u="none" strike="noStrike">
                        <a:effectLst/>
                        <a:latin typeface="Arial" panose="020B0604020202020204" pitchFamily="34" charset="0"/>
                      </a:endParaRPr>
                    </a:p>
                  </a:txBody>
                  <a:tcPr marL="35007" marR="35007" marT="7502" marB="0" anchor="ctr"/>
                </a:tc>
                <a:tc>
                  <a:txBody>
                    <a:bodyPr/>
                    <a:lstStyle/>
                    <a:p>
                      <a:pPr algn="r" fontAlgn="ctr">
                        <a:spcBef>
                          <a:spcPts val="0"/>
                        </a:spcBef>
                        <a:spcAft>
                          <a:spcPts val="0"/>
                        </a:spcAft>
                      </a:pPr>
                      <a:r>
                        <a:rPr lang="es-CR" sz="1050" u="none" strike="noStrike">
                          <a:effectLst/>
                        </a:rPr>
                        <a:t>2 444 407,56</a:t>
                      </a:r>
                      <a:endParaRPr lang="es-CR" sz="2400" b="0" i="0" u="none" strike="noStrike">
                        <a:effectLst/>
                        <a:latin typeface="Arial" panose="020B0604020202020204" pitchFamily="34" charset="0"/>
                      </a:endParaRPr>
                    </a:p>
                  </a:txBody>
                  <a:tcPr marL="35007" marR="35007" marT="7502" marB="0" anchor="ctr"/>
                </a:tc>
                <a:tc>
                  <a:txBody>
                    <a:bodyPr/>
                    <a:lstStyle/>
                    <a:p>
                      <a:pPr algn="r" fontAlgn="ctr">
                        <a:spcBef>
                          <a:spcPts val="0"/>
                        </a:spcBef>
                        <a:spcAft>
                          <a:spcPts val="0"/>
                        </a:spcAft>
                      </a:pPr>
                      <a:r>
                        <a:rPr lang="es-CR" sz="1050" u="none" strike="noStrike">
                          <a:effectLst/>
                        </a:rPr>
                        <a:t>3 472 402,68</a:t>
                      </a:r>
                      <a:endParaRPr lang="es-CR" sz="2400" b="0" i="0" u="none" strike="noStrike">
                        <a:effectLst/>
                        <a:latin typeface="Arial" panose="020B0604020202020204" pitchFamily="34" charset="0"/>
                      </a:endParaRPr>
                    </a:p>
                  </a:txBody>
                  <a:tcPr marL="35007" marR="35007" marT="7502" marB="0" anchor="ctr"/>
                </a:tc>
                <a:extLst>
                  <a:ext uri="{0D108BD9-81ED-4DB2-BD59-A6C34878D82A}">
                    <a16:rowId xmlns:a16="http://schemas.microsoft.com/office/drawing/2014/main" val="4293839969"/>
                  </a:ext>
                </a:extLst>
              </a:tr>
              <a:tr h="223507">
                <a:tc vMerge="1">
                  <a:txBody>
                    <a:bodyPr/>
                    <a:lstStyle/>
                    <a:p>
                      <a:endParaRPr lang="es-CR"/>
                    </a:p>
                  </a:txBody>
                  <a:tcPr/>
                </a:tc>
                <a:tc>
                  <a:txBody>
                    <a:bodyPr/>
                    <a:lstStyle/>
                    <a:p>
                      <a:pPr algn="ctr" fontAlgn="ctr">
                        <a:spcBef>
                          <a:spcPts val="0"/>
                        </a:spcBef>
                        <a:spcAft>
                          <a:spcPts val="0"/>
                        </a:spcAft>
                      </a:pPr>
                      <a:r>
                        <a:rPr lang="es-CR" sz="1050" u="none" strike="noStrike">
                          <a:effectLst/>
                        </a:rPr>
                        <a:t>60201</a:t>
                      </a:r>
                      <a:endParaRPr lang="es-CR" sz="2400" b="0" i="0" u="none" strike="noStrike">
                        <a:effectLst/>
                        <a:latin typeface="Arial" panose="020B0604020202020204" pitchFamily="34" charset="0"/>
                      </a:endParaRPr>
                    </a:p>
                  </a:txBody>
                  <a:tcPr marL="35007" marR="35007" marT="7502" marB="0" anchor="ctr"/>
                </a:tc>
                <a:tc>
                  <a:txBody>
                    <a:bodyPr/>
                    <a:lstStyle/>
                    <a:p>
                      <a:pPr algn="r" fontAlgn="ctr">
                        <a:spcBef>
                          <a:spcPts val="0"/>
                        </a:spcBef>
                        <a:spcAft>
                          <a:spcPts val="0"/>
                        </a:spcAft>
                      </a:pPr>
                      <a:r>
                        <a:rPr lang="es-CR" sz="1050" u="none" strike="noStrike">
                          <a:effectLst/>
                        </a:rPr>
                        <a:t>11 994 348,06</a:t>
                      </a:r>
                      <a:endParaRPr lang="es-CR" sz="2400" b="0" i="0" u="none" strike="noStrike">
                        <a:effectLst/>
                        <a:latin typeface="Arial" panose="020B0604020202020204" pitchFamily="34" charset="0"/>
                      </a:endParaRPr>
                    </a:p>
                  </a:txBody>
                  <a:tcPr marL="35007" marR="35007" marT="7502" marB="0" anchor="ctr"/>
                </a:tc>
                <a:tc>
                  <a:txBody>
                    <a:bodyPr/>
                    <a:lstStyle/>
                    <a:p>
                      <a:pPr algn="r" fontAlgn="ctr">
                        <a:spcBef>
                          <a:spcPts val="0"/>
                        </a:spcBef>
                        <a:spcAft>
                          <a:spcPts val="0"/>
                        </a:spcAft>
                      </a:pPr>
                      <a:r>
                        <a:rPr lang="es-CR" sz="1050" u="none" strike="noStrike">
                          <a:effectLst/>
                        </a:rPr>
                        <a:t>6 123 649,03</a:t>
                      </a:r>
                      <a:endParaRPr lang="es-CR" sz="2400" b="0" i="0" u="none" strike="noStrike">
                        <a:effectLst/>
                        <a:latin typeface="Arial" panose="020B0604020202020204" pitchFamily="34" charset="0"/>
                      </a:endParaRPr>
                    </a:p>
                  </a:txBody>
                  <a:tcPr marL="35007" marR="35007" marT="7502" marB="0" anchor="ctr"/>
                </a:tc>
                <a:tc>
                  <a:txBody>
                    <a:bodyPr/>
                    <a:lstStyle/>
                    <a:p>
                      <a:pPr algn="r" fontAlgn="ctr">
                        <a:spcBef>
                          <a:spcPts val="0"/>
                        </a:spcBef>
                        <a:spcAft>
                          <a:spcPts val="0"/>
                        </a:spcAft>
                      </a:pPr>
                      <a:r>
                        <a:rPr lang="es-CR" sz="1050" u="none" strike="noStrike" dirty="0">
                          <a:effectLst/>
                        </a:rPr>
                        <a:t>5 870 699,03</a:t>
                      </a:r>
                      <a:endParaRPr lang="es-CR" sz="2400" b="0" i="0" u="none" strike="noStrike" dirty="0">
                        <a:effectLst/>
                        <a:latin typeface="Arial" panose="020B0604020202020204" pitchFamily="34" charset="0"/>
                      </a:endParaRPr>
                    </a:p>
                  </a:txBody>
                  <a:tcPr marL="35007" marR="35007" marT="7502" marB="0" anchor="ctr"/>
                </a:tc>
                <a:extLst>
                  <a:ext uri="{0D108BD9-81ED-4DB2-BD59-A6C34878D82A}">
                    <a16:rowId xmlns:a16="http://schemas.microsoft.com/office/drawing/2014/main" val="2494508691"/>
                  </a:ext>
                </a:extLst>
              </a:tr>
              <a:tr h="151087">
                <a:tc gridSpan="5">
                  <a:txBody>
                    <a:bodyPr/>
                    <a:lstStyle/>
                    <a:p>
                      <a:pPr algn="l" fontAlgn="ctr">
                        <a:spcBef>
                          <a:spcPts val="0"/>
                        </a:spcBef>
                        <a:spcAft>
                          <a:spcPts val="0"/>
                        </a:spcAft>
                      </a:pPr>
                      <a:endParaRPr lang="es-CR" sz="800" b="0" i="0" u="none" strike="noStrike" dirty="0">
                        <a:effectLst/>
                        <a:latin typeface="Arial" panose="020B0604020202020204" pitchFamily="34" charset="0"/>
                      </a:endParaRPr>
                    </a:p>
                  </a:txBody>
                  <a:tcPr marL="35007" marR="35007" marT="7502" marB="0" anchor="ct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1456711341"/>
                  </a:ext>
                </a:extLst>
              </a:tr>
              <a:tr h="223507">
                <a:tc rowSpan="3">
                  <a:txBody>
                    <a:bodyPr/>
                    <a:lstStyle/>
                    <a:p>
                      <a:pPr algn="l" fontAlgn="ctr">
                        <a:spcBef>
                          <a:spcPts val="0"/>
                        </a:spcBef>
                        <a:spcAft>
                          <a:spcPts val="0"/>
                        </a:spcAft>
                      </a:pPr>
                      <a:r>
                        <a:rPr lang="es-CR" sz="1050" u="none" strike="noStrike">
                          <a:effectLst/>
                        </a:rPr>
                        <a:t>930 (Defensa Pública)</a:t>
                      </a:r>
                      <a:endParaRPr lang="es-CR" sz="2400" b="0" i="0" u="none" strike="noStrike">
                        <a:effectLst/>
                        <a:latin typeface="Arial" panose="020B0604020202020204" pitchFamily="34" charset="0"/>
                      </a:endParaRPr>
                    </a:p>
                  </a:txBody>
                  <a:tcPr marL="35007" marR="35007" marT="7502" marB="0" anchor="ctr"/>
                </a:tc>
                <a:tc>
                  <a:txBody>
                    <a:bodyPr/>
                    <a:lstStyle/>
                    <a:p>
                      <a:pPr algn="ctr" fontAlgn="ctr">
                        <a:spcBef>
                          <a:spcPts val="0"/>
                        </a:spcBef>
                        <a:spcAft>
                          <a:spcPts val="0"/>
                        </a:spcAft>
                      </a:pPr>
                      <a:r>
                        <a:rPr lang="es-CR" sz="1050" u="none" strike="noStrike">
                          <a:effectLst/>
                        </a:rPr>
                        <a:t>00105</a:t>
                      </a:r>
                      <a:endParaRPr lang="es-CR" sz="2400" b="0" i="0" u="none" strike="noStrike">
                        <a:effectLst/>
                        <a:latin typeface="Arial" panose="020B0604020202020204" pitchFamily="34" charset="0"/>
                      </a:endParaRPr>
                    </a:p>
                  </a:txBody>
                  <a:tcPr marL="35007" marR="35007" marT="7502" marB="0" anchor="ctr"/>
                </a:tc>
                <a:tc>
                  <a:txBody>
                    <a:bodyPr/>
                    <a:lstStyle/>
                    <a:p>
                      <a:pPr algn="r" fontAlgn="ctr">
                        <a:spcBef>
                          <a:spcPts val="0"/>
                        </a:spcBef>
                        <a:spcAft>
                          <a:spcPts val="0"/>
                        </a:spcAft>
                      </a:pPr>
                      <a:r>
                        <a:rPr lang="es-CR" sz="1050" u="none" strike="noStrike">
                          <a:effectLst/>
                        </a:rPr>
                        <a:t>105 715 714,88</a:t>
                      </a:r>
                      <a:endParaRPr lang="es-CR" sz="2400" b="0" i="0" u="none" strike="noStrike">
                        <a:effectLst/>
                        <a:latin typeface="Arial" panose="020B0604020202020204" pitchFamily="34" charset="0"/>
                      </a:endParaRPr>
                    </a:p>
                  </a:txBody>
                  <a:tcPr marL="35007" marR="35007" marT="7502" marB="0" anchor="ctr"/>
                </a:tc>
                <a:tc>
                  <a:txBody>
                    <a:bodyPr/>
                    <a:lstStyle/>
                    <a:p>
                      <a:pPr algn="r" fontAlgn="ctr">
                        <a:spcBef>
                          <a:spcPts val="0"/>
                        </a:spcBef>
                        <a:spcAft>
                          <a:spcPts val="0"/>
                        </a:spcAft>
                      </a:pPr>
                      <a:r>
                        <a:rPr lang="es-CR" sz="1050" u="none" strike="noStrike">
                          <a:effectLst/>
                        </a:rPr>
                        <a:t>92 220 091,70</a:t>
                      </a:r>
                      <a:endParaRPr lang="es-CR" sz="2400" b="0" i="0" u="none" strike="noStrike">
                        <a:effectLst/>
                        <a:latin typeface="Arial" panose="020B0604020202020204" pitchFamily="34" charset="0"/>
                      </a:endParaRPr>
                    </a:p>
                  </a:txBody>
                  <a:tcPr marL="35007" marR="35007" marT="7502" marB="0" anchor="ctr"/>
                </a:tc>
                <a:tc>
                  <a:txBody>
                    <a:bodyPr/>
                    <a:lstStyle/>
                    <a:p>
                      <a:pPr algn="r" fontAlgn="ctr">
                        <a:spcBef>
                          <a:spcPts val="0"/>
                        </a:spcBef>
                        <a:spcAft>
                          <a:spcPts val="0"/>
                        </a:spcAft>
                      </a:pPr>
                      <a:r>
                        <a:rPr lang="es-CR" sz="1050" u="none" strike="noStrike" dirty="0">
                          <a:effectLst/>
                        </a:rPr>
                        <a:t>13 495 623,18</a:t>
                      </a:r>
                      <a:endParaRPr lang="es-CR" sz="2400" b="0" i="0" u="none" strike="noStrike" dirty="0">
                        <a:effectLst/>
                        <a:latin typeface="Arial" panose="020B0604020202020204" pitchFamily="34" charset="0"/>
                      </a:endParaRPr>
                    </a:p>
                  </a:txBody>
                  <a:tcPr marL="35007" marR="35007" marT="7502" marB="0" anchor="ctr"/>
                </a:tc>
                <a:extLst>
                  <a:ext uri="{0D108BD9-81ED-4DB2-BD59-A6C34878D82A}">
                    <a16:rowId xmlns:a16="http://schemas.microsoft.com/office/drawing/2014/main" val="1183053530"/>
                  </a:ext>
                </a:extLst>
              </a:tr>
              <a:tr h="223507">
                <a:tc vMerge="1">
                  <a:txBody>
                    <a:bodyPr/>
                    <a:lstStyle/>
                    <a:p>
                      <a:endParaRPr lang="es-CR"/>
                    </a:p>
                  </a:txBody>
                  <a:tcPr/>
                </a:tc>
                <a:tc>
                  <a:txBody>
                    <a:bodyPr/>
                    <a:lstStyle/>
                    <a:p>
                      <a:pPr algn="ctr" fontAlgn="ctr">
                        <a:spcBef>
                          <a:spcPts val="0"/>
                        </a:spcBef>
                        <a:spcAft>
                          <a:spcPts val="0"/>
                        </a:spcAft>
                      </a:pPr>
                      <a:r>
                        <a:rPr lang="es-CR" sz="1050" u="none" strike="noStrike">
                          <a:effectLst/>
                        </a:rPr>
                        <a:t>10701</a:t>
                      </a:r>
                      <a:endParaRPr lang="es-CR" sz="2400" b="0" i="0" u="none" strike="noStrike">
                        <a:effectLst/>
                        <a:latin typeface="Arial" panose="020B0604020202020204" pitchFamily="34" charset="0"/>
                      </a:endParaRPr>
                    </a:p>
                  </a:txBody>
                  <a:tcPr marL="35007" marR="35007" marT="7502" marB="0" anchor="ctr"/>
                </a:tc>
                <a:tc>
                  <a:txBody>
                    <a:bodyPr/>
                    <a:lstStyle/>
                    <a:p>
                      <a:pPr algn="r" fontAlgn="ctr">
                        <a:spcBef>
                          <a:spcPts val="0"/>
                        </a:spcBef>
                        <a:spcAft>
                          <a:spcPts val="0"/>
                        </a:spcAft>
                      </a:pPr>
                      <a:r>
                        <a:rPr lang="es-CR" sz="1050" u="none" strike="noStrike">
                          <a:effectLst/>
                        </a:rPr>
                        <a:t>1 286 940,00</a:t>
                      </a:r>
                      <a:endParaRPr lang="es-CR" sz="2400" b="0" i="0" u="none" strike="noStrike">
                        <a:effectLst/>
                        <a:latin typeface="Arial" panose="020B0604020202020204" pitchFamily="34" charset="0"/>
                      </a:endParaRPr>
                    </a:p>
                  </a:txBody>
                  <a:tcPr marL="35007" marR="35007" marT="7502" marB="0" anchor="ctr"/>
                </a:tc>
                <a:tc>
                  <a:txBody>
                    <a:bodyPr/>
                    <a:lstStyle/>
                    <a:p>
                      <a:pPr algn="r" fontAlgn="ctr">
                        <a:spcBef>
                          <a:spcPts val="0"/>
                        </a:spcBef>
                        <a:spcAft>
                          <a:spcPts val="0"/>
                        </a:spcAft>
                      </a:pPr>
                      <a:r>
                        <a:rPr lang="es-CR" sz="1050" u="none" strike="noStrike">
                          <a:effectLst/>
                        </a:rPr>
                        <a:t>1 286 940,00</a:t>
                      </a:r>
                      <a:endParaRPr lang="es-CR" sz="2400" b="0" i="0" u="none" strike="noStrike">
                        <a:effectLst/>
                        <a:latin typeface="Arial" panose="020B0604020202020204" pitchFamily="34" charset="0"/>
                      </a:endParaRPr>
                    </a:p>
                  </a:txBody>
                  <a:tcPr marL="35007" marR="35007" marT="7502" marB="0" anchor="ctr"/>
                </a:tc>
                <a:tc>
                  <a:txBody>
                    <a:bodyPr/>
                    <a:lstStyle/>
                    <a:p>
                      <a:pPr algn="r" fontAlgn="ctr">
                        <a:spcBef>
                          <a:spcPts val="0"/>
                        </a:spcBef>
                        <a:spcAft>
                          <a:spcPts val="0"/>
                        </a:spcAft>
                      </a:pPr>
                      <a:r>
                        <a:rPr lang="es-CR" sz="1050" u="none" strike="noStrike" dirty="0">
                          <a:effectLst/>
                        </a:rPr>
                        <a:t>0,00</a:t>
                      </a:r>
                      <a:endParaRPr lang="es-CR" sz="2400" b="0" i="0" u="none" strike="noStrike" dirty="0">
                        <a:effectLst/>
                        <a:latin typeface="Arial" panose="020B0604020202020204" pitchFamily="34" charset="0"/>
                      </a:endParaRPr>
                    </a:p>
                  </a:txBody>
                  <a:tcPr marL="35007" marR="35007" marT="7502" marB="0" anchor="ctr"/>
                </a:tc>
                <a:extLst>
                  <a:ext uri="{0D108BD9-81ED-4DB2-BD59-A6C34878D82A}">
                    <a16:rowId xmlns:a16="http://schemas.microsoft.com/office/drawing/2014/main" val="4112550308"/>
                  </a:ext>
                </a:extLst>
              </a:tr>
              <a:tr h="223507">
                <a:tc vMerge="1">
                  <a:txBody>
                    <a:bodyPr/>
                    <a:lstStyle/>
                    <a:p>
                      <a:endParaRPr lang="es-CR"/>
                    </a:p>
                  </a:txBody>
                  <a:tcPr/>
                </a:tc>
                <a:tc>
                  <a:txBody>
                    <a:bodyPr/>
                    <a:lstStyle/>
                    <a:p>
                      <a:pPr algn="ctr" fontAlgn="ctr">
                        <a:spcBef>
                          <a:spcPts val="0"/>
                        </a:spcBef>
                        <a:spcAft>
                          <a:spcPts val="0"/>
                        </a:spcAft>
                      </a:pPr>
                      <a:r>
                        <a:rPr lang="es-CR" sz="1050" u="none" strike="noStrike">
                          <a:effectLst/>
                        </a:rPr>
                        <a:t>60201</a:t>
                      </a:r>
                      <a:endParaRPr lang="es-CR" sz="2400" b="0" i="0" u="none" strike="noStrike">
                        <a:effectLst/>
                        <a:latin typeface="Arial" panose="020B0604020202020204" pitchFamily="34" charset="0"/>
                      </a:endParaRPr>
                    </a:p>
                  </a:txBody>
                  <a:tcPr marL="35007" marR="35007" marT="7502" marB="0" anchor="ctr"/>
                </a:tc>
                <a:tc>
                  <a:txBody>
                    <a:bodyPr/>
                    <a:lstStyle/>
                    <a:p>
                      <a:pPr algn="r" fontAlgn="ctr">
                        <a:spcBef>
                          <a:spcPts val="0"/>
                        </a:spcBef>
                        <a:spcAft>
                          <a:spcPts val="0"/>
                        </a:spcAft>
                      </a:pPr>
                      <a:r>
                        <a:rPr lang="es-CR" sz="1050" u="none" strike="noStrike">
                          <a:effectLst/>
                        </a:rPr>
                        <a:t>20 451 240,00</a:t>
                      </a:r>
                      <a:endParaRPr lang="es-CR" sz="2400" b="0" i="0" u="none" strike="noStrike">
                        <a:effectLst/>
                        <a:latin typeface="Arial" panose="020B0604020202020204" pitchFamily="34" charset="0"/>
                      </a:endParaRPr>
                    </a:p>
                  </a:txBody>
                  <a:tcPr marL="35007" marR="35007" marT="7502" marB="0" anchor="ctr"/>
                </a:tc>
                <a:tc>
                  <a:txBody>
                    <a:bodyPr/>
                    <a:lstStyle/>
                    <a:p>
                      <a:pPr algn="r" fontAlgn="ctr">
                        <a:spcBef>
                          <a:spcPts val="0"/>
                        </a:spcBef>
                        <a:spcAft>
                          <a:spcPts val="0"/>
                        </a:spcAft>
                      </a:pPr>
                      <a:r>
                        <a:rPr lang="es-CR" sz="1050" u="none" strike="noStrike">
                          <a:effectLst/>
                        </a:rPr>
                        <a:t>13 225 620,00</a:t>
                      </a:r>
                      <a:endParaRPr lang="es-CR" sz="2400" b="0" i="0" u="none" strike="noStrike">
                        <a:effectLst/>
                        <a:latin typeface="Arial" panose="020B0604020202020204" pitchFamily="34" charset="0"/>
                      </a:endParaRPr>
                    </a:p>
                  </a:txBody>
                  <a:tcPr marL="35007" marR="35007" marT="7502" marB="0" anchor="ctr"/>
                </a:tc>
                <a:tc>
                  <a:txBody>
                    <a:bodyPr/>
                    <a:lstStyle/>
                    <a:p>
                      <a:pPr algn="r" fontAlgn="ctr">
                        <a:spcBef>
                          <a:spcPts val="0"/>
                        </a:spcBef>
                        <a:spcAft>
                          <a:spcPts val="0"/>
                        </a:spcAft>
                      </a:pPr>
                      <a:r>
                        <a:rPr lang="es-CR" sz="1050" u="none" strike="noStrike">
                          <a:effectLst/>
                        </a:rPr>
                        <a:t>6 100 620,00</a:t>
                      </a:r>
                      <a:endParaRPr lang="es-CR" sz="2400" b="0" i="0" u="none" strike="noStrike">
                        <a:effectLst/>
                        <a:latin typeface="Arial" panose="020B0604020202020204" pitchFamily="34" charset="0"/>
                      </a:endParaRPr>
                    </a:p>
                  </a:txBody>
                  <a:tcPr marL="35007" marR="35007" marT="7502" marB="0" anchor="ctr"/>
                </a:tc>
                <a:extLst>
                  <a:ext uri="{0D108BD9-81ED-4DB2-BD59-A6C34878D82A}">
                    <a16:rowId xmlns:a16="http://schemas.microsoft.com/office/drawing/2014/main" val="1847677883"/>
                  </a:ext>
                </a:extLst>
              </a:tr>
              <a:tr h="151087">
                <a:tc gridSpan="5">
                  <a:txBody>
                    <a:bodyPr/>
                    <a:lstStyle/>
                    <a:p>
                      <a:pPr algn="l" fontAlgn="ctr">
                        <a:spcBef>
                          <a:spcPts val="0"/>
                        </a:spcBef>
                        <a:spcAft>
                          <a:spcPts val="0"/>
                        </a:spcAft>
                      </a:pPr>
                      <a:endParaRPr lang="es-CR" sz="800" b="0" i="0" u="none" strike="noStrike" dirty="0">
                        <a:effectLst/>
                        <a:latin typeface="Arial" panose="020B0604020202020204" pitchFamily="34" charset="0"/>
                      </a:endParaRPr>
                    </a:p>
                  </a:txBody>
                  <a:tcPr marL="35007" marR="35007" marT="7502" marB="0" anchor="ct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386911884"/>
                  </a:ext>
                </a:extLst>
              </a:tr>
              <a:tr h="223507">
                <a:tc rowSpan="3">
                  <a:txBody>
                    <a:bodyPr/>
                    <a:lstStyle/>
                    <a:p>
                      <a:pPr algn="l" fontAlgn="ctr">
                        <a:spcBef>
                          <a:spcPts val="0"/>
                        </a:spcBef>
                        <a:spcAft>
                          <a:spcPts val="0"/>
                        </a:spcAft>
                      </a:pPr>
                      <a:r>
                        <a:rPr lang="es-CR" sz="1050" u="none" strike="noStrike">
                          <a:effectLst/>
                        </a:rPr>
                        <a:t>950 (OAPVD)</a:t>
                      </a:r>
                      <a:endParaRPr lang="es-CR" sz="2400" b="0" i="0" u="none" strike="noStrike">
                        <a:effectLst/>
                        <a:latin typeface="Arial" panose="020B0604020202020204" pitchFamily="34" charset="0"/>
                      </a:endParaRPr>
                    </a:p>
                  </a:txBody>
                  <a:tcPr marL="35007" marR="35007" marT="7502" marB="0" anchor="ctr"/>
                </a:tc>
                <a:tc>
                  <a:txBody>
                    <a:bodyPr/>
                    <a:lstStyle/>
                    <a:p>
                      <a:pPr algn="ctr" fontAlgn="ctr">
                        <a:spcBef>
                          <a:spcPts val="0"/>
                        </a:spcBef>
                        <a:spcAft>
                          <a:spcPts val="0"/>
                        </a:spcAft>
                      </a:pPr>
                      <a:r>
                        <a:rPr lang="es-CR" sz="1050" u="none" strike="noStrike">
                          <a:effectLst/>
                        </a:rPr>
                        <a:t>00105</a:t>
                      </a:r>
                      <a:endParaRPr lang="es-CR" sz="2400" b="0" i="0" u="none" strike="noStrike">
                        <a:effectLst/>
                        <a:latin typeface="Arial" panose="020B0604020202020204" pitchFamily="34" charset="0"/>
                      </a:endParaRPr>
                    </a:p>
                  </a:txBody>
                  <a:tcPr marL="35007" marR="35007" marT="7502" marB="0" anchor="ctr"/>
                </a:tc>
                <a:tc>
                  <a:txBody>
                    <a:bodyPr/>
                    <a:lstStyle/>
                    <a:p>
                      <a:pPr algn="r" fontAlgn="ctr">
                        <a:spcBef>
                          <a:spcPts val="0"/>
                        </a:spcBef>
                        <a:spcAft>
                          <a:spcPts val="0"/>
                        </a:spcAft>
                      </a:pPr>
                      <a:r>
                        <a:rPr lang="es-CR" sz="1050" u="none" strike="noStrike">
                          <a:effectLst/>
                        </a:rPr>
                        <a:t>2 529 073,56</a:t>
                      </a:r>
                      <a:endParaRPr lang="es-CR" sz="2400" b="0" i="0" u="none" strike="noStrike">
                        <a:effectLst/>
                        <a:latin typeface="Arial" panose="020B0604020202020204" pitchFamily="34" charset="0"/>
                      </a:endParaRPr>
                    </a:p>
                  </a:txBody>
                  <a:tcPr marL="35007" marR="35007" marT="7502" marB="0" anchor="ctr"/>
                </a:tc>
                <a:tc>
                  <a:txBody>
                    <a:bodyPr/>
                    <a:lstStyle/>
                    <a:p>
                      <a:pPr algn="r" fontAlgn="ctr">
                        <a:spcBef>
                          <a:spcPts val="0"/>
                        </a:spcBef>
                        <a:spcAft>
                          <a:spcPts val="0"/>
                        </a:spcAft>
                      </a:pPr>
                      <a:r>
                        <a:rPr lang="es-CR" sz="1050" u="none" strike="noStrike">
                          <a:effectLst/>
                        </a:rPr>
                        <a:t>0,00</a:t>
                      </a:r>
                      <a:endParaRPr lang="es-CR" sz="2400" b="0" i="0" u="none" strike="noStrike">
                        <a:effectLst/>
                        <a:latin typeface="Arial" panose="020B0604020202020204" pitchFamily="34" charset="0"/>
                      </a:endParaRPr>
                    </a:p>
                  </a:txBody>
                  <a:tcPr marL="35007" marR="35007" marT="7502" marB="0" anchor="ctr"/>
                </a:tc>
                <a:tc>
                  <a:txBody>
                    <a:bodyPr/>
                    <a:lstStyle/>
                    <a:p>
                      <a:pPr algn="r" fontAlgn="ctr">
                        <a:spcBef>
                          <a:spcPts val="0"/>
                        </a:spcBef>
                        <a:spcAft>
                          <a:spcPts val="0"/>
                        </a:spcAft>
                      </a:pPr>
                      <a:r>
                        <a:rPr lang="es-CR" sz="1050" u="none" strike="noStrike" dirty="0">
                          <a:effectLst/>
                        </a:rPr>
                        <a:t>2 529 073,56</a:t>
                      </a:r>
                      <a:endParaRPr lang="es-CR" sz="2400" b="0" i="0" u="none" strike="noStrike" dirty="0">
                        <a:effectLst/>
                        <a:latin typeface="Arial" panose="020B0604020202020204" pitchFamily="34" charset="0"/>
                      </a:endParaRPr>
                    </a:p>
                  </a:txBody>
                  <a:tcPr marL="35007" marR="35007" marT="7502" marB="0" anchor="ctr"/>
                </a:tc>
                <a:extLst>
                  <a:ext uri="{0D108BD9-81ED-4DB2-BD59-A6C34878D82A}">
                    <a16:rowId xmlns:a16="http://schemas.microsoft.com/office/drawing/2014/main" val="1053836322"/>
                  </a:ext>
                </a:extLst>
              </a:tr>
              <a:tr h="223507">
                <a:tc vMerge="1">
                  <a:txBody>
                    <a:bodyPr/>
                    <a:lstStyle/>
                    <a:p>
                      <a:endParaRPr lang="es-CR"/>
                    </a:p>
                  </a:txBody>
                  <a:tcPr/>
                </a:tc>
                <a:tc>
                  <a:txBody>
                    <a:bodyPr/>
                    <a:lstStyle/>
                    <a:p>
                      <a:pPr algn="ctr" fontAlgn="ctr">
                        <a:spcBef>
                          <a:spcPts val="0"/>
                        </a:spcBef>
                        <a:spcAft>
                          <a:spcPts val="0"/>
                        </a:spcAft>
                      </a:pPr>
                      <a:r>
                        <a:rPr lang="es-CR" sz="1050" u="none" strike="noStrike">
                          <a:effectLst/>
                        </a:rPr>
                        <a:t>10701</a:t>
                      </a:r>
                      <a:endParaRPr lang="es-CR" sz="2400" b="0" i="0" u="none" strike="noStrike">
                        <a:effectLst/>
                        <a:latin typeface="Arial" panose="020B0604020202020204" pitchFamily="34" charset="0"/>
                      </a:endParaRPr>
                    </a:p>
                  </a:txBody>
                  <a:tcPr marL="35007" marR="35007" marT="7502" marB="0" anchor="ctr"/>
                </a:tc>
                <a:tc>
                  <a:txBody>
                    <a:bodyPr/>
                    <a:lstStyle/>
                    <a:p>
                      <a:pPr algn="r" fontAlgn="ctr">
                        <a:spcBef>
                          <a:spcPts val="0"/>
                        </a:spcBef>
                        <a:spcAft>
                          <a:spcPts val="0"/>
                        </a:spcAft>
                      </a:pPr>
                      <a:r>
                        <a:rPr lang="es-CR" sz="1050" u="none" strike="noStrike">
                          <a:effectLst/>
                        </a:rPr>
                        <a:t>1 529 552,00</a:t>
                      </a:r>
                      <a:endParaRPr lang="es-CR" sz="2400" b="0" i="0" u="none" strike="noStrike">
                        <a:effectLst/>
                        <a:latin typeface="Arial" panose="020B0604020202020204" pitchFamily="34" charset="0"/>
                      </a:endParaRPr>
                    </a:p>
                  </a:txBody>
                  <a:tcPr marL="35007" marR="35007" marT="7502" marB="0" anchor="ctr"/>
                </a:tc>
                <a:tc>
                  <a:txBody>
                    <a:bodyPr/>
                    <a:lstStyle/>
                    <a:p>
                      <a:pPr algn="r" fontAlgn="ctr">
                        <a:spcBef>
                          <a:spcPts val="0"/>
                        </a:spcBef>
                        <a:spcAft>
                          <a:spcPts val="0"/>
                        </a:spcAft>
                      </a:pPr>
                      <a:r>
                        <a:rPr lang="es-CR" sz="1050" u="none" strike="noStrike">
                          <a:effectLst/>
                        </a:rPr>
                        <a:t>1 529 552,00</a:t>
                      </a:r>
                      <a:endParaRPr lang="es-CR" sz="2400" b="0" i="0" u="none" strike="noStrike">
                        <a:effectLst/>
                        <a:latin typeface="Arial" panose="020B0604020202020204" pitchFamily="34" charset="0"/>
                      </a:endParaRPr>
                    </a:p>
                  </a:txBody>
                  <a:tcPr marL="35007" marR="35007" marT="7502" marB="0" anchor="ctr"/>
                </a:tc>
                <a:tc>
                  <a:txBody>
                    <a:bodyPr/>
                    <a:lstStyle/>
                    <a:p>
                      <a:pPr algn="r" fontAlgn="ctr">
                        <a:spcBef>
                          <a:spcPts val="0"/>
                        </a:spcBef>
                        <a:spcAft>
                          <a:spcPts val="0"/>
                        </a:spcAft>
                      </a:pPr>
                      <a:r>
                        <a:rPr lang="es-CR" sz="1050" u="none" strike="noStrike" dirty="0">
                          <a:effectLst/>
                        </a:rPr>
                        <a:t>0,00</a:t>
                      </a:r>
                      <a:endParaRPr lang="es-CR" sz="2400" b="0" i="0" u="none" strike="noStrike" dirty="0">
                        <a:effectLst/>
                        <a:latin typeface="Arial" panose="020B0604020202020204" pitchFamily="34" charset="0"/>
                      </a:endParaRPr>
                    </a:p>
                  </a:txBody>
                  <a:tcPr marL="35007" marR="35007" marT="7502" marB="0" anchor="ctr"/>
                </a:tc>
                <a:extLst>
                  <a:ext uri="{0D108BD9-81ED-4DB2-BD59-A6C34878D82A}">
                    <a16:rowId xmlns:a16="http://schemas.microsoft.com/office/drawing/2014/main" val="3961110757"/>
                  </a:ext>
                </a:extLst>
              </a:tr>
              <a:tr h="223507">
                <a:tc vMerge="1">
                  <a:txBody>
                    <a:bodyPr/>
                    <a:lstStyle/>
                    <a:p>
                      <a:endParaRPr lang="es-CR"/>
                    </a:p>
                  </a:txBody>
                  <a:tcPr/>
                </a:tc>
                <a:tc>
                  <a:txBody>
                    <a:bodyPr/>
                    <a:lstStyle/>
                    <a:p>
                      <a:pPr algn="ctr" fontAlgn="ctr">
                        <a:spcBef>
                          <a:spcPts val="0"/>
                        </a:spcBef>
                        <a:spcAft>
                          <a:spcPts val="0"/>
                        </a:spcAft>
                      </a:pPr>
                      <a:r>
                        <a:rPr lang="es-CR" sz="1050" u="none" strike="noStrike">
                          <a:effectLst/>
                        </a:rPr>
                        <a:t>60201</a:t>
                      </a:r>
                      <a:endParaRPr lang="es-CR" sz="2400" b="0" i="0" u="none" strike="noStrike">
                        <a:effectLst/>
                        <a:latin typeface="Arial" panose="020B0604020202020204" pitchFamily="34" charset="0"/>
                      </a:endParaRPr>
                    </a:p>
                  </a:txBody>
                  <a:tcPr marL="35007" marR="35007" marT="7502" marB="0" anchor="ctr"/>
                </a:tc>
                <a:tc>
                  <a:txBody>
                    <a:bodyPr/>
                    <a:lstStyle/>
                    <a:p>
                      <a:pPr algn="r" fontAlgn="ctr">
                        <a:spcBef>
                          <a:spcPts val="0"/>
                        </a:spcBef>
                        <a:spcAft>
                          <a:spcPts val="0"/>
                        </a:spcAft>
                      </a:pPr>
                      <a:r>
                        <a:rPr lang="es-CR" sz="1050" u="none" strike="noStrike">
                          <a:effectLst/>
                        </a:rPr>
                        <a:t>6 613 307,32</a:t>
                      </a:r>
                      <a:endParaRPr lang="es-CR" sz="2400" b="0" i="0" u="none" strike="noStrike">
                        <a:effectLst/>
                        <a:latin typeface="Arial" panose="020B0604020202020204" pitchFamily="34" charset="0"/>
                      </a:endParaRPr>
                    </a:p>
                  </a:txBody>
                  <a:tcPr marL="35007" marR="35007" marT="7502" marB="0" anchor="ctr"/>
                </a:tc>
                <a:tc>
                  <a:txBody>
                    <a:bodyPr/>
                    <a:lstStyle/>
                    <a:p>
                      <a:pPr algn="r" fontAlgn="ctr">
                        <a:spcBef>
                          <a:spcPts val="0"/>
                        </a:spcBef>
                        <a:spcAft>
                          <a:spcPts val="0"/>
                        </a:spcAft>
                      </a:pPr>
                      <a:r>
                        <a:rPr lang="es-CR" sz="1050" u="none" strike="noStrike" dirty="0">
                          <a:effectLst/>
                        </a:rPr>
                        <a:t>6 613 307,32</a:t>
                      </a:r>
                      <a:endParaRPr lang="es-CR" sz="2400" b="0" i="0" u="none" strike="noStrike" dirty="0">
                        <a:effectLst/>
                        <a:latin typeface="Arial" panose="020B0604020202020204" pitchFamily="34" charset="0"/>
                      </a:endParaRPr>
                    </a:p>
                  </a:txBody>
                  <a:tcPr marL="35007" marR="35007" marT="7502" marB="0" anchor="ctr"/>
                </a:tc>
                <a:tc>
                  <a:txBody>
                    <a:bodyPr/>
                    <a:lstStyle/>
                    <a:p>
                      <a:pPr algn="r" fontAlgn="ctr">
                        <a:spcBef>
                          <a:spcPts val="0"/>
                        </a:spcBef>
                        <a:spcAft>
                          <a:spcPts val="0"/>
                        </a:spcAft>
                      </a:pPr>
                      <a:r>
                        <a:rPr lang="es-CR" sz="1050" u="none" strike="noStrike" dirty="0">
                          <a:effectLst/>
                        </a:rPr>
                        <a:t>0,00</a:t>
                      </a:r>
                      <a:endParaRPr lang="es-CR" sz="2400" b="0" i="0" u="none" strike="noStrike" dirty="0">
                        <a:effectLst/>
                        <a:latin typeface="Arial" panose="020B0604020202020204" pitchFamily="34" charset="0"/>
                      </a:endParaRPr>
                    </a:p>
                  </a:txBody>
                  <a:tcPr marL="35007" marR="35007" marT="7502" marB="0" anchor="ctr"/>
                </a:tc>
                <a:extLst>
                  <a:ext uri="{0D108BD9-81ED-4DB2-BD59-A6C34878D82A}">
                    <a16:rowId xmlns:a16="http://schemas.microsoft.com/office/drawing/2014/main" val="1488013795"/>
                  </a:ext>
                </a:extLst>
              </a:tr>
            </a:tbl>
          </a:graphicData>
        </a:graphic>
      </p:graphicFrame>
      <p:sp>
        <p:nvSpPr>
          <p:cNvPr id="6" name="CuadroTexto 5">
            <a:extLst>
              <a:ext uri="{FF2B5EF4-FFF2-40B4-BE49-F238E27FC236}">
                <a16:creationId xmlns:a16="http://schemas.microsoft.com/office/drawing/2014/main" id="{B936A440-1A28-4F06-9D9B-9E29153E52E2}"/>
              </a:ext>
            </a:extLst>
          </p:cNvPr>
          <p:cNvSpPr txBox="1"/>
          <p:nvPr/>
        </p:nvSpPr>
        <p:spPr>
          <a:xfrm>
            <a:off x="3416416" y="6413194"/>
            <a:ext cx="6094602" cy="215444"/>
          </a:xfrm>
          <a:prstGeom prst="rect">
            <a:avLst/>
          </a:prstGeom>
          <a:noFill/>
        </p:spPr>
        <p:txBody>
          <a:bodyPr wrap="square">
            <a:spAutoFit/>
          </a:bodyPr>
          <a:lstStyle/>
          <a:p>
            <a:pPr marL="449580" indent="449580"/>
            <a:r>
              <a:rPr lang="es-ES_tradnl" sz="800" dirty="0">
                <a:effectLst/>
                <a:latin typeface="Arial" panose="020B0604020202020204" pitchFamily="34" charset="0"/>
                <a:ea typeface="Calibri" panose="020F0502020204030204" pitchFamily="34" charset="0"/>
                <a:cs typeface="Times New Roman" panose="02020603050405020304" pitchFamily="18" charset="0"/>
              </a:rPr>
              <a:t>Fuente: Subproceso Gestión de la Capacitación, Dirección de Gestión Humana, 2020.</a:t>
            </a:r>
            <a:endParaRPr lang="es-CR"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Marcador de texto 2">
            <a:extLst>
              <a:ext uri="{FF2B5EF4-FFF2-40B4-BE49-F238E27FC236}">
                <a16:creationId xmlns:a16="http://schemas.microsoft.com/office/drawing/2014/main" id="{CAF41D7F-37A4-44C3-A780-B19CD0889A2C}"/>
              </a:ext>
            </a:extLst>
          </p:cNvPr>
          <p:cNvSpPr txBox="1">
            <a:spLocks/>
          </p:cNvSpPr>
          <p:nvPr/>
        </p:nvSpPr>
        <p:spPr>
          <a:xfrm>
            <a:off x="548808" y="2106362"/>
            <a:ext cx="3452741" cy="12192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None/>
            </a:pPr>
            <a:r>
              <a:rPr lang="es-ES_tradnl" sz="1800" b="1" dirty="0">
                <a:latin typeface="Arial" panose="020B0604020202020204" pitchFamily="34" charset="0"/>
                <a:ea typeface="Calibri" panose="020F0502020204030204" pitchFamily="34" charset="0"/>
                <a:cs typeface="Times New Roman" panose="02020603050405020304" pitchFamily="18" charset="0"/>
              </a:rPr>
              <a:t>Ejecución Presupuestaria</a:t>
            </a:r>
          </a:p>
          <a:p>
            <a:pPr marL="0" indent="0" algn="ctr">
              <a:buNone/>
            </a:pPr>
            <a:r>
              <a:rPr lang="es-ES_tradnl" sz="1800" b="1" dirty="0">
                <a:latin typeface="Arial" panose="020B0604020202020204" pitchFamily="34" charset="0"/>
                <a:ea typeface="Calibri" panose="020F0502020204030204" pitchFamily="34" charset="0"/>
                <a:cs typeface="Times New Roman" panose="02020603050405020304" pitchFamily="18" charset="0"/>
              </a:rPr>
              <a:t>Becas 2020</a:t>
            </a:r>
            <a:endParaRPr lang="es-CR" sz="1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3329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DDDC76D-4DE4-4A28-9E95-233BB1771CAD}"/>
              </a:ext>
            </a:extLst>
          </p:cNvPr>
          <p:cNvSpPr txBox="1"/>
          <p:nvPr/>
        </p:nvSpPr>
        <p:spPr>
          <a:xfrm>
            <a:off x="3050725" y="1616382"/>
            <a:ext cx="5939446" cy="923330"/>
          </a:xfrm>
          <a:prstGeom prst="rect">
            <a:avLst/>
          </a:prstGeom>
          <a:noFill/>
        </p:spPr>
        <p:txBody>
          <a:bodyPr wrap="none" rtlCol="0">
            <a:spAutoFit/>
          </a:bodyPr>
          <a:lstStyle/>
          <a:p>
            <a:r>
              <a:rPr lang="es-ES_tradnl" sz="1800" dirty="0">
                <a:solidFill>
                  <a:srgbClr val="000000"/>
                </a:solidFill>
                <a:effectLst/>
                <a:latin typeface="+mj-lt"/>
                <a:ea typeface="Calibri" panose="020F0502020204030204" pitchFamily="34" charset="0"/>
                <a:cs typeface="Times New Roman" panose="02020603050405020304" pitchFamily="18" charset="0"/>
              </a:rPr>
              <a:t>Se realizó la promoción y gestión de 15 actividades</a:t>
            </a:r>
          </a:p>
          <a:p>
            <a:r>
              <a:rPr lang="es-ES_tradnl" sz="1800" dirty="0">
                <a:solidFill>
                  <a:srgbClr val="000000"/>
                </a:solidFill>
                <a:effectLst/>
                <a:latin typeface="+mj-lt"/>
                <a:ea typeface="Calibri" panose="020F0502020204030204" pitchFamily="34" charset="0"/>
                <a:cs typeface="Times New Roman" panose="02020603050405020304" pitchFamily="18" charset="0"/>
              </a:rPr>
              <a:t>formativas distribuidas de la siguiente forma: </a:t>
            </a:r>
            <a:endParaRPr lang="es-CR" sz="1800" dirty="0">
              <a:effectLst/>
              <a:latin typeface="+mj-lt"/>
              <a:ea typeface="Calibri" panose="020F0502020204030204" pitchFamily="34" charset="0"/>
              <a:cs typeface="Times New Roman" panose="02020603050405020304" pitchFamily="18" charset="0"/>
            </a:endParaRPr>
          </a:p>
          <a:p>
            <a:endParaRPr lang="es-CR" dirty="0"/>
          </a:p>
        </p:txBody>
      </p:sp>
      <p:graphicFrame>
        <p:nvGraphicFramePr>
          <p:cNvPr id="6" name="Diagrama 5">
            <a:extLst>
              <a:ext uri="{FF2B5EF4-FFF2-40B4-BE49-F238E27FC236}">
                <a16:creationId xmlns:a16="http://schemas.microsoft.com/office/drawing/2014/main" id="{86F29B72-A057-4EAA-83D6-4F5C65B8E653}"/>
              </a:ext>
            </a:extLst>
          </p:cNvPr>
          <p:cNvGraphicFramePr/>
          <p:nvPr>
            <p:extLst>
              <p:ext uri="{D42A27DB-BD31-4B8C-83A1-F6EECF244321}">
                <p14:modId xmlns:p14="http://schemas.microsoft.com/office/powerpoint/2010/main" val="2192565588"/>
              </p:ext>
            </p:extLst>
          </p:nvPr>
        </p:nvGraphicFramePr>
        <p:xfrm>
          <a:off x="2167782" y="2225982"/>
          <a:ext cx="7856433" cy="21193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uadroTexto 7">
            <a:extLst>
              <a:ext uri="{FF2B5EF4-FFF2-40B4-BE49-F238E27FC236}">
                <a16:creationId xmlns:a16="http://schemas.microsoft.com/office/drawing/2014/main" id="{892945ED-DF1A-4018-B951-B3385D6236FD}"/>
              </a:ext>
            </a:extLst>
          </p:cNvPr>
          <p:cNvSpPr txBox="1"/>
          <p:nvPr/>
        </p:nvSpPr>
        <p:spPr>
          <a:xfrm>
            <a:off x="2971736" y="4410621"/>
            <a:ext cx="6097424" cy="1661993"/>
          </a:xfrm>
          <a:prstGeom prst="rect">
            <a:avLst/>
          </a:prstGeom>
          <a:noFill/>
        </p:spPr>
        <p:txBody>
          <a:bodyPr wrap="square">
            <a:spAutoFit/>
          </a:bodyPr>
          <a:lstStyle/>
          <a:p>
            <a:pPr algn="just"/>
            <a:r>
              <a:rPr lang="es-ES_tradnl" sz="1800" dirty="0">
                <a:solidFill>
                  <a:srgbClr val="000000"/>
                </a:solidFill>
                <a:effectLst/>
                <a:latin typeface="+mj-lt"/>
                <a:ea typeface="Calibri" panose="020F0502020204030204" pitchFamily="34" charset="0"/>
                <a:cs typeface="Times New Roman" panose="02020603050405020304" pitchFamily="18" charset="0"/>
              </a:rPr>
              <a:t>De las actividades promovidas se logró la </a:t>
            </a:r>
            <a:r>
              <a:rPr lang="es-ES_tradnl" sz="1800" b="1" dirty="0">
                <a:solidFill>
                  <a:srgbClr val="000000"/>
                </a:solidFill>
                <a:effectLst/>
                <a:latin typeface="+mj-lt"/>
                <a:ea typeface="Calibri" panose="020F0502020204030204" pitchFamily="34" charset="0"/>
                <a:cs typeface="Times New Roman" panose="02020603050405020304" pitchFamily="18" charset="0"/>
              </a:rPr>
              <a:t>participación de un total de 25 personas</a:t>
            </a:r>
            <a:r>
              <a:rPr lang="es-ES_tradnl" sz="1800" dirty="0">
                <a:solidFill>
                  <a:srgbClr val="000000"/>
                </a:solidFill>
                <a:effectLst/>
                <a:latin typeface="+mj-lt"/>
                <a:ea typeface="Calibri" panose="020F0502020204030204" pitchFamily="34" charset="0"/>
                <a:cs typeface="Times New Roman" panose="02020603050405020304" pitchFamily="18" charset="0"/>
              </a:rPr>
              <a:t>, distribuidas en 2 personas en becas nacionales, así como 10 personas en capacitaciones nacionales y 13 personas en capacitaciones internacionales.</a:t>
            </a:r>
            <a:r>
              <a:rPr lang="es-ES_tradnl" sz="1050" dirty="0">
                <a:effectLst/>
                <a:latin typeface="+mj-lt"/>
                <a:ea typeface="Calibri" panose="020F0502020204030204" pitchFamily="34" charset="0"/>
                <a:cs typeface="Times New Roman" panose="02020603050405020304" pitchFamily="18" charset="0"/>
              </a:rPr>
              <a:t> </a:t>
            </a:r>
            <a:endParaRPr lang="es-CR" sz="1800" dirty="0">
              <a:effectLst/>
              <a:latin typeface="+mj-lt"/>
              <a:ea typeface="Calibri" panose="020F0502020204030204" pitchFamily="34" charset="0"/>
              <a:cs typeface="Times New Roman" panose="02020603050405020304" pitchFamily="18" charset="0"/>
            </a:endParaRPr>
          </a:p>
          <a:p>
            <a:endParaRPr lang="es-CR" sz="1200" dirty="0">
              <a:effectLst/>
              <a:latin typeface="+mj-lt"/>
              <a:ea typeface="Calibri" panose="020F0502020204030204" pitchFamily="34" charset="0"/>
              <a:cs typeface="Times New Roman" panose="02020603050405020304" pitchFamily="18" charset="0"/>
            </a:endParaRPr>
          </a:p>
        </p:txBody>
      </p:sp>
      <p:sp>
        <p:nvSpPr>
          <p:cNvPr id="9" name="Marcador de texto 2">
            <a:extLst>
              <a:ext uri="{FF2B5EF4-FFF2-40B4-BE49-F238E27FC236}">
                <a16:creationId xmlns:a16="http://schemas.microsoft.com/office/drawing/2014/main" id="{49A154A9-0873-41C4-ACE6-E190877C146C}"/>
              </a:ext>
            </a:extLst>
          </p:cNvPr>
          <p:cNvSpPr txBox="1">
            <a:spLocks/>
          </p:cNvSpPr>
          <p:nvPr/>
        </p:nvSpPr>
        <p:spPr>
          <a:xfrm>
            <a:off x="3050725" y="1006782"/>
            <a:ext cx="6090549" cy="12192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s-ES_tradnl" sz="2400" b="1" dirty="0">
                <a:latin typeface="Arial" panose="020B0604020202020204" pitchFamily="34" charset="0"/>
                <a:ea typeface="Calibri" panose="020F0502020204030204" pitchFamily="34" charset="0"/>
              </a:rPr>
              <a:t>Becas y capacitaciones ejecutadas </a:t>
            </a:r>
            <a:endParaRPr lang="es-CR"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7985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625A8EC-C3F8-42DB-B1E9-665B244CE60B}"/>
              </a:ext>
            </a:extLst>
          </p:cNvPr>
          <p:cNvSpPr txBox="1"/>
          <p:nvPr/>
        </p:nvSpPr>
        <p:spPr>
          <a:xfrm>
            <a:off x="356029" y="3291841"/>
            <a:ext cx="3900881" cy="1477328"/>
          </a:xfrm>
          <a:prstGeom prst="rect">
            <a:avLst/>
          </a:prstGeom>
          <a:noFill/>
        </p:spPr>
        <p:txBody>
          <a:bodyPr wrap="square">
            <a:spAutoFit/>
          </a:bodyPr>
          <a:lstStyle/>
          <a:p>
            <a:pPr marL="228600" algn="just"/>
            <a:r>
              <a:rPr lang="es-ES_tradnl"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 ejecutaron ocho maestrías nacionales, en las cuales hay una participación de 15 personas y 10 personas con un aval de participación para un doctorado.</a:t>
            </a:r>
            <a:endParaRPr lang="es-C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uadroTexto 5">
            <a:extLst>
              <a:ext uri="{FF2B5EF4-FFF2-40B4-BE49-F238E27FC236}">
                <a16:creationId xmlns:a16="http://schemas.microsoft.com/office/drawing/2014/main" id="{B936A440-1A28-4F06-9D9B-9E29153E52E2}"/>
              </a:ext>
            </a:extLst>
          </p:cNvPr>
          <p:cNvSpPr txBox="1"/>
          <p:nvPr/>
        </p:nvSpPr>
        <p:spPr>
          <a:xfrm>
            <a:off x="3416416" y="6413194"/>
            <a:ext cx="6094602" cy="215444"/>
          </a:xfrm>
          <a:prstGeom prst="rect">
            <a:avLst/>
          </a:prstGeom>
          <a:noFill/>
        </p:spPr>
        <p:txBody>
          <a:bodyPr wrap="square">
            <a:spAutoFit/>
          </a:bodyPr>
          <a:lstStyle/>
          <a:p>
            <a:pPr marL="449580" indent="449580"/>
            <a:r>
              <a:rPr lang="es-ES_tradnl" sz="800" dirty="0">
                <a:effectLst/>
                <a:latin typeface="Arial" panose="020B0604020202020204" pitchFamily="34" charset="0"/>
                <a:ea typeface="Calibri" panose="020F0502020204030204" pitchFamily="34" charset="0"/>
                <a:cs typeface="Times New Roman" panose="02020603050405020304" pitchFamily="18" charset="0"/>
              </a:rPr>
              <a:t>Fuente: Subproceso Gestión de la Capacitación, Dirección de Gestión Humana, 2020.</a:t>
            </a:r>
            <a:endParaRPr lang="es-CR"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Marcador de texto 2">
            <a:extLst>
              <a:ext uri="{FF2B5EF4-FFF2-40B4-BE49-F238E27FC236}">
                <a16:creationId xmlns:a16="http://schemas.microsoft.com/office/drawing/2014/main" id="{CAF41D7F-37A4-44C3-A780-B19CD0889A2C}"/>
              </a:ext>
            </a:extLst>
          </p:cNvPr>
          <p:cNvSpPr txBox="1">
            <a:spLocks/>
          </p:cNvSpPr>
          <p:nvPr/>
        </p:nvSpPr>
        <p:spPr>
          <a:xfrm>
            <a:off x="8257117" y="6026691"/>
            <a:ext cx="3355764" cy="49422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r">
              <a:buNone/>
            </a:pPr>
            <a:r>
              <a:rPr lang="es-ES_tradnl" sz="1800" b="1" dirty="0">
                <a:solidFill>
                  <a:srgbClr val="000000"/>
                </a:solidFill>
                <a:effectLst/>
                <a:latin typeface="Arial" panose="020B0604020202020204" pitchFamily="34" charset="0"/>
                <a:ea typeface="Calibri" panose="020F0502020204030204" pitchFamily="34" charset="0"/>
              </a:rPr>
              <a:t>TOTAL 25 </a:t>
            </a:r>
            <a:endParaRPr lang="es-CR" sz="18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Tabla 7">
            <a:extLst>
              <a:ext uri="{FF2B5EF4-FFF2-40B4-BE49-F238E27FC236}">
                <a16:creationId xmlns:a16="http://schemas.microsoft.com/office/drawing/2014/main" id="{AFF7C3EB-A2D6-433A-8347-5B6CB72A253E}"/>
              </a:ext>
            </a:extLst>
          </p:cNvPr>
          <p:cNvGraphicFramePr/>
          <p:nvPr>
            <p:extLst>
              <p:ext uri="{D42A27DB-BD31-4B8C-83A1-F6EECF244321}">
                <p14:modId xmlns:p14="http://schemas.microsoft.com/office/powerpoint/2010/main" val="2344593121"/>
              </p:ext>
            </p:extLst>
          </p:nvPr>
        </p:nvGraphicFramePr>
        <p:xfrm>
          <a:off x="4602089" y="713230"/>
          <a:ext cx="7107768" cy="5157222"/>
        </p:xfrm>
        <a:graphic>
          <a:graphicData uri="http://schemas.openxmlformats.org/drawingml/2006/table">
            <a:tbl>
              <a:tblPr firstRow="1" firstCol="1" bandRow="1">
                <a:tableStyleId>{5C22544A-7EE6-4342-B048-85BDC9FD1C3A}</a:tableStyleId>
              </a:tblPr>
              <a:tblGrid>
                <a:gridCol w="2556806">
                  <a:extLst>
                    <a:ext uri="{9D8B030D-6E8A-4147-A177-3AD203B41FA5}">
                      <a16:colId xmlns:a16="http://schemas.microsoft.com/office/drawing/2014/main" val="886283513"/>
                    </a:ext>
                  </a:extLst>
                </a:gridCol>
                <a:gridCol w="1883156">
                  <a:extLst>
                    <a:ext uri="{9D8B030D-6E8A-4147-A177-3AD203B41FA5}">
                      <a16:colId xmlns:a16="http://schemas.microsoft.com/office/drawing/2014/main" val="4041203089"/>
                    </a:ext>
                  </a:extLst>
                </a:gridCol>
                <a:gridCol w="1439161">
                  <a:extLst>
                    <a:ext uri="{9D8B030D-6E8A-4147-A177-3AD203B41FA5}">
                      <a16:colId xmlns:a16="http://schemas.microsoft.com/office/drawing/2014/main" val="1944733706"/>
                    </a:ext>
                  </a:extLst>
                </a:gridCol>
                <a:gridCol w="1228645">
                  <a:extLst>
                    <a:ext uri="{9D8B030D-6E8A-4147-A177-3AD203B41FA5}">
                      <a16:colId xmlns:a16="http://schemas.microsoft.com/office/drawing/2014/main" val="3019850621"/>
                    </a:ext>
                  </a:extLst>
                </a:gridCol>
              </a:tblGrid>
              <a:tr h="564111">
                <a:tc>
                  <a:txBody>
                    <a:bodyPr/>
                    <a:lstStyle/>
                    <a:p>
                      <a:pPr algn="ctr" fontAlgn="ctr">
                        <a:spcBef>
                          <a:spcPts val="0"/>
                        </a:spcBef>
                        <a:spcAft>
                          <a:spcPts val="0"/>
                        </a:spcAft>
                      </a:pPr>
                      <a:r>
                        <a:rPr lang="es-ES_tradnl" sz="1050" u="none" strike="noStrike" dirty="0">
                          <a:effectLst/>
                        </a:rPr>
                        <a:t>Actividad</a:t>
                      </a:r>
                      <a:endParaRPr lang="es-ES_tradnl" sz="1800" b="0" i="0" u="none" strike="noStrike" dirty="0">
                        <a:effectLst/>
                        <a:latin typeface="Arial" panose="020B0604020202020204" pitchFamily="34" charset="0"/>
                      </a:endParaRPr>
                    </a:p>
                  </a:txBody>
                  <a:tcPr marL="35055" marR="35055" marT="7512" marB="0" anchor="ctr"/>
                </a:tc>
                <a:tc>
                  <a:txBody>
                    <a:bodyPr/>
                    <a:lstStyle/>
                    <a:p>
                      <a:pPr algn="ctr" fontAlgn="ctr">
                        <a:spcBef>
                          <a:spcPts val="0"/>
                        </a:spcBef>
                        <a:spcAft>
                          <a:spcPts val="0"/>
                        </a:spcAft>
                      </a:pPr>
                      <a:r>
                        <a:rPr lang="es-ES_tradnl" sz="1050" u="none" strike="noStrike" dirty="0">
                          <a:effectLst/>
                        </a:rPr>
                        <a:t>Ente organizador</a:t>
                      </a:r>
                      <a:endParaRPr lang="es-ES_tradnl" sz="1800" b="0" i="0" u="none" strike="noStrike" dirty="0">
                        <a:effectLst/>
                        <a:latin typeface="Arial" panose="020B0604020202020204" pitchFamily="34" charset="0"/>
                      </a:endParaRPr>
                    </a:p>
                  </a:txBody>
                  <a:tcPr marL="35055" marR="35055" marT="7512" marB="0" anchor="ctr"/>
                </a:tc>
                <a:tc>
                  <a:txBody>
                    <a:bodyPr/>
                    <a:lstStyle/>
                    <a:p>
                      <a:pPr algn="ctr" fontAlgn="ctr">
                        <a:spcBef>
                          <a:spcPts val="0"/>
                        </a:spcBef>
                        <a:spcAft>
                          <a:spcPts val="0"/>
                        </a:spcAft>
                      </a:pPr>
                      <a:r>
                        <a:rPr lang="es-ES_tradnl" sz="1050" u="none" strike="noStrike" dirty="0">
                          <a:effectLst/>
                        </a:rPr>
                        <a:t>Programa presupuestario </a:t>
                      </a:r>
                      <a:endParaRPr lang="es-ES_tradnl" sz="1800" b="0" i="0" u="none" strike="noStrike" dirty="0">
                        <a:effectLst/>
                        <a:latin typeface="Arial" panose="020B0604020202020204" pitchFamily="34" charset="0"/>
                      </a:endParaRPr>
                    </a:p>
                  </a:txBody>
                  <a:tcPr marL="35055" marR="35055" marT="7512" marB="0" anchor="ctr"/>
                </a:tc>
                <a:tc>
                  <a:txBody>
                    <a:bodyPr/>
                    <a:lstStyle/>
                    <a:p>
                      <a:pPr algn="ctr" fontAlgn="ctr">
                        <a:spcBef>
                          <a:spcPts val="0"/>
                        </a:spcBef>
                        <a:spcAft>
                          <a:spcPts val="0"/>
                        </a:spcAft>
                      </a:pPr>
                      <a:r>
                        <a:rPr lang="es-ES_tradnl" sz="1050" u="none" strike="noStrike" dirty="0">
                          <a:effectLst/>
                        </a:rPr>
                        <a:t>Cantidad de personas becadas</a:t>
                      </a:r>
                      <a:endParaRPr lang="es-ES_tradnl" sz="1800" b="0" i="0" u="none" strike="noStrike" dirty="0">
                        <a:effectLst/>
                        <a:latin typeface="Arial" panose="020B0604020202020204" pitchFamily="34" charset="0"/>
                      </a:endParaRPr>
                    </a:p>
                  </a:txBody>
                  <a:tcPr marL="35055" marR="35055" marT="7512" marB="0" anchor="ctr"/>
                </a:tc>
                <a:extLst>
                  <a:ext uri="{0D108BD9-81ED-4DB2-BD59-A6C34878D82A}">
                    <a16:rowId xmlns:a16="http://schemas.microsoft.com/office/drawing/2014/main" val="2693547203"/>
                  </a:ext>
                </a:extLst>
              </a:tr>
              <a:tr h="564111">
                <a:tc>
                  <a:txBody>
                    <a:bodyPr/>
                    <a:lstStyle/>
                    <a:p>
                      <a:pPr algn="l" fontAlgn="ctr">
                        <a:spcBef>
                          <a:spcPts val="0"/>
                        </a:spcBef>
                        <a:spcAft>
                          <a:spcPts val="0"/>
                        </a:spcAft>
                      </a:pPr>
                      <a:r>
                        <a:rPr lang="es-ES" sz="1100" u="none" strike="noStrike" dirty="0">
                          <a:effectLst/>
                        </a:rPr>
                        <a:t>Maestría en Administración de las Tecnologías de la Información</a:t>
                      </a:r>
                      <a:endParaRPr lang="es-ES" sz="2000" b="0" i="0" u="none" strike="noStrike" dirty="0">
                        <a:effectLst/>
                        <a:latin typeface="Arial" panose="020B0604020202020204" pitchFamily="34" charset="0"/>
                      </a:endParaRPr>
                    </a:p>
                  </a:txBody>
                  <a:tcPr marL="35055" marR="35055" marT="7512" marB="0" anchor="ctr"/>
                </a:tc>
                <a:tc>
                  <a:txBody>
                    <a:bodyPr/>
                    <a:lstStyle/>
                    <a:p>
                      <a:pPr algn="l" fontAlgn="ctr">
                        <a:spcBef>
                          <a:spcPts val="0"/>
                        </a:spcBef>
                        <a:spcAft>
                          <a:spcPts val="0"/>
                        </a:spcAft>
                      </a:pPr>
                      <a:r>
                        <a:rPr lang="es-ES_tradnl" sz="1100" u="none" strike="noStrike">
                          <a:effectLst/>
                        </a:rPr>
                        <a:t>Universidad Nacional (UNA)</a:t>
                      </a:r>
                      <a:endParaRPr lang="es-ES_tradnl" sz="2000" b="0" i="0" u="none" strike="noStrike">
                        <a:effectLst/>
                        <a:latin typeface="Arial" panose="020B0604020202020204" pitchFamily="34" charset="0"/>
                      </a:endParaRPr>
                    </a:p>
                  </a:txBody>
                  <a:tcPr marL="35055" marR="35055" marT="7512" marB="0" anchor="ctr"/>
                </a:tc>
                <a:tc>
                  <a:txBody>
                    <a:bodyPr/>
                    <a:lstStyle/>
                    <a:p>
                      <a:pPr algn="ctr" fontAlgn="ctr">
                        <a:spcBef>
                          <a:spcPts val="0"/>
                        </a:spcBef>
                        <a:spcAft>
                          <a:spcPts val="0"/>
                        </a:spcAft>
                      </a:pPr>
                      <a:r>
                        <a:rPr lang="es-ES_tradnl" sz="1100" u="none" strike="noStrike">
                          <a:effectLst/>
                        </a:rPr>
                        <a:t>926</a:t>
                      </a:r>
                      <a:endParaRPr lang="es-ES_tradnl" sz="2000" b="0" i="0" u="none" strike="noStrike">
                        <a:effectLst/>
                        <a:latin typeface="Arial" panose="020B0604020202020204" pitchFamily="34" charset="0"/>
                      </a:endParaRPr>
                    </a:p>
                  </a:txBody>
                  <a:tcPr marL="35055" marR="35055" marT="7512" marB="0" anchor="ctr"/>
                </a:tc>
                <a:tc>
                  <a:txBody>
                    <a:bodyPr/>
                    <a:lstStyle/>
                    <a:p>
                      <a:pPr algn="ctr" fontAlgn="ctr">
                        <a:spcBef>
                          <a:spcPts val="0"/>
                        </a:spcBef>
                        <a:spcAft>
                          <a:spcPts val="0"/>
                        </a:spcAft>
                      </a:pPr>
                      <a:r>
                        <a:rPr lang="es-ES_tradnl" sz="1100" u="none" strike="noStrike">
                          <a:effectLst/>
                        </a:rPr>
                        <a:t>1</a:t>
                      </a:r>
                      <a:endParaRPr lang="es-ES_tradnl" sz="2000" b="0" i="0" u="none" strike="noStrike">
                        <a:effectLst/>
                        <a:latin typeface="Arial" panose="020B0604020202020204" pitchFamily="34" charset="0"/>
                      </a:endParaRPr>
                    </a:p>
                  </a:txBody>
                  <a:tcPr marL="35055" marR="35055" marT="7512" marB="0" anchor="ctr"/>
                </a:tc>
                <a:extLst>
                  <a:ext uri="{0D108BD9-81ED-4DB2-BD59-A6C34878D82A}">
                    <a16:rowId xmlns:a16="http://schemas.microsoft.com/office/drawing/2014/main" val="2715579719"/>
                  </a:ext>
                </a:extLst>
              </a:tr>
              <a:tr h="564111">
                <a:tc>
                  <a:txBody>
                    <a:bodyPr/>
                    <a:lstStyle/>
                    <a:p>
                      <a:pPr algn="l" fontAlgn="ctr">
                        <a:spcBef>
                          <a:spcPts val="0"/>
                        </a:spcBef>
                        <a:spcAft>
                          <a:spcPts val="0"/>
                        </a:spcAft>
                      </a:pPr>
                      <a:r>
                        <a:rPr lang="es-ES" sz="1100" u="none" strike="noStrike" dirty="0">
                          <a:effectLst/>
                        </a:rPr>
                        <a:t>Maestría en Gerencia de Proyectos</a:t>
                      </a:r>
                      <a:endParaRPr lang="es-ES" sz="2000" b="0" i="0" u="none" strike="noStrike" dirty="0">
                        <a:effectLst/>
                        <a:latin typeface="Arial" panose="020B0604020202020204" pitchFamily="34" charset="0"/>
                      </a:endParaRPr>
                    </a:p>
                  </a:txBody>
                  <a:tcPr marL="35055" marR="35055" marT="7512" marB="0" anchor="ctr"/>
                </a:tc>
                <a:tc>
                  <a:txBody>
                    <a:bodyPr/>
                    <a:lstStyle/>
                    <a:p>
                      <a:pPr algn="l" fontAlgn="ctr">
                        <a:spcBef>
                          <a:spcPts val="0"/>
                        </a:spcBef>
                        <a:spcAft>
                          <a:spcPts val="0"/>
                        </a:spcAft>
                      </a:pPr>
                      <a:r>
                        <a:rPr lang="pt-BR" sz="1100" u="none" strike="noStrike" dirty="0">
                          <a:effectLst/>
                        </a:rPr>
                        <a:t>Instituto Tecnológico de Costa Rica (TEC)</a:t>
                      </a:r>
                      <a:endParaRPr lang="pt-BR" sz="2000" b="0" i="0" u="none" strike="noStrike" dirty="0">
                        <a:effectLst/>
                        <a:latin typeface="Arial" panose="020B0604020202020204" pitchFamily="34" charset="0"/>
                      </a:endParaRPr>
                    </a:p>
                  </a:txBody>
                  <a:tcPr marL="35055" marR="35055" marT="7512" marB="0" anchor="ctr"/>
                </a:tc>
                <a:tc>
                  <a:txBody>
                    <a:bodyPr/>
                    <a:lstStyle/>
                    <a:p>
                      <a:pPr algn="ctr" fontAlgn="ctr">
                        <a:spcBef>
                          <a:spcPts val="0"/>
                        </a:spcBef>
                        <a:spcAft>
                          <a:spcPts val="0"/>
                        </a:spcAft>
                      </a:pPr>
                      <a:r>
                        <a:rPr lang="es-ES_tradnl" sz="1100" u="none" strike="noStrike">
                          <a:effectLst/>
                        </a:rPr>
                        <a:t>926</a:t>
                      </a:r>
                      <a:endParaRPr lang="es-ES_tradnl" sz="2000" b="0" i="0" u="none" strike="noStrike">
                        <a:effectLst/>
                        <a:latin typeface="Arial" panose="020B0604020202020204" pitchFamily="34" charset="0"/>
                      </a:endParaRPr>
                    </a:p>
                  </a:txBody>
                  <a:tcPr marL="35055" marR="35055" marT="7512" marB="0" anchor="ctr"/>
                </a:tc>
                <a:tc>
                  <a:txBody>
                    <a:bodyPr/>
                    <a:lstStyle/>
                    <a:p>
                      <a:pPr algn="ctr" fontAlgn="ctr">
                        <a:spcBef>
                          <a:spcPts val="0"/>
                        </a:spcBef>
                        <a:spcAft>
                          <a:spcPts val="0"/>
                        </a:spcAft>
                      </a:pPr>
                      <a:r>
                        <a:rPr lang="es-ES_tradnl" sz="1100" u="none" strike="noStrike">
                          <a:effectLst/>
                        </a:rPr>
                        <a:t>2</a:t>
                      </a:r>
                      <a:endParaRPr lang="es-ES_tradnl" sz="2000" b="0" i="0" u="none" strike="noStrike">
                        <a:effectLst/>
                        <a:latin typeface="Arial" panose="020B0604020202020204" pitchFamily="34" charset="0"/>
                      </a:endParaRPr>
                    </a:p>
                  </a:txBody>
                  <a:tcPr marL="35055" marR="35055" marT="7512" marB="0" anchor="ctr"/>
                </a:tc>
                <a:extLst>
                  <a:ext uri="{0D108BD9-81ED-4DB2-BD59-A6C34878D82A}">
                    <a16:rowId xmlns:a16="http://schemas.microsoft.com/office/drawing/2014/main" val="782454550"/>
                  </a:ext>
                </a:extLst>
              </a:tr>
              <a:tr h="564111">
                <a:tc>
                  <a:txBody>
                    <a:bodyPr/>
                    <a:lstStyle/>
                    <a:p>
                      <a:pPr algn="l" fontAlgn="ctr">
                        <a:spcBef>
                          <a:spcPts val="0"/>
                        </a:spcBef>
                        <a:spcAft>
                          <a:spcPts val="0"/>
                        </a:spcAft>
                      </a:pPr>
                      <a:r>
                        <a:rPr lang="es-ES" sz="1100" u="none" strike="noStrike">
                          <a:effectLst/>
                        </a:rPr>
                        <a:t>Maestría en Dirección de Empresas (MDE)</a:t>
                      </a:r>
                      <a:endParaRPr lang="es-ES" sz="2000" b="0" i="0" u="none" strike="noStrike">
                        <a:effectLst/>
                        <a:latin typeface="Arial" panose="020B0604020202020204" pitchFamily="34" charset="0"/>
                      </a:endParaRPr>
                    </a:p>
                  </a:txBody>
                  <a:tcPr marL="35055" marR="35055" marT="7512" marB="0" anchor="ctr"/>
                </a:tc>
                <a:tc>
                  <a:txBody>
                    <a:bodyPr/>
                    <a:lstStyle/>
                    <a:p>
                      <a:pPr algn="l" fontAlgn="ctr">
                        <a:spcBef>
                          <a:spcPts val="0"/>
                        </a:spcBef>
                        <a:spcAft>
                          <a:spcPts val="0"/>
                        </a:spcAft>
                      </a:pPr>
                      <a:r>
                        <a:rPr lang="pt-BR" sz="1100" u="none" strike="noStrike" dirty="0">
                          <a:effectLst/>
                        </a:rPr>
                        <a:t>Instituto Tecnológico de Costa Rica (TEC)</a:t>
                      </a:r>
                      <a:endParaRPr lang="pt-BR" sz="2000" b="0" i="0" u="none" strike="noStrike" dirty="0">
                        <a:effectLst/>
                        <a:latin typeface="Arial" panose="020B0604020202020204" pitchFamily="34" charset="0"/>
                      </a:endParaRPr>
                    </a:p>
                  </a:txBody>
                  <a:tcPr marL="35055" marR="35055" marT="7512" marB="0" anchor="ctr"/>
                </a:tc>
                <a:tc>
                  <a:txBody>
                    <a:bodyPr/>
                    <a:lstStyle/>
                    <a:p>
                      <a:pPr algn="ctr" fontAlgn="ctr">
                        <a:spcBef>
                          <a:spcPts val="0"/>
                        </a:spcBef>
                        <a:spcAft>
                          <a:spcPts val="0"/>
                        </a:spcAft>
                      </a:pPr>
                      <a:r>
                        <a:rPr lang="es-ES_tradnl" sz="1100" u="none" strike="noStrike">
                          <a:effectLst/>
                        </a:rPr>
                        <a:t>926</a:t>
                      </a:r>
                      <a:endParaRPr lang="es-ES_tradnl" sz="2000" b="0" i="0" u="none" strike="noStrike">
                        <a:effectLst/>
                        <a:latin typeface="Arial" panose="020B0604020202020204" pitchFamily="34" charset="0"/>
                      </a:endParaRPr>
                    </a:p>
                  </a:txBody>
                  <a:tcPr marL="35055" marR="35055" marT="7512" marB="0" anchor="ctr"/>
                </a:tc>
                <a:tc>
                  <a:txBody>
                    <a:bodyPr/>
                    <a:lstStyle/>
                    <a:p>
                      <a:pPr algn="ctr" fontAlgn="ctr">
                        <a:spcBef>
                          <a:spcPts val="0"/>
                        </a:spcBef>
                        <a:spcAft>
                          <a:spcPts val="0"/>
                        </a:spcAft>
                      </a:pPr>
                      <a:r>
                        <a:rPr lang="es-ES_tradnl" sz="1100" u="none" strike="noStrike">
                          <a:effectLst/>
                        </a:rPr>
                        <a:t>1</a:t>
                      </a:r>
                      <a:endParaRPr lang="es-ES_tradnl" sz="2000" b="0" i="0" u="none" strike="noStrike">
                        <a:effectLst/>
                        <a:latin typeface="Arial" panose="020B0604020202020204" pitchFamily="34" charset="0"/>
                      </a:endParaRPr>
                    </a:p>
                  </a:txBody>
                  <a:tcPr marL="35055" marR="35055" marT="7512" marB="0" anchor="ctr"/>
                </a:tc>
                <a:extLst>
                  <a:ext uri="{0D108BD9-81ED-4DB2-BD59-A6C34878D82A}">
                    <a16:rowId xmlns:a16="http://schemas.microsoft.com/office/drawing/2014/main" val="2602226309"/>
                  </a:ext>
                </a:extLst>
              </a:tr>
              <a:tr h="194455">
                <a:tc rowSpan="3">
                  <a:txBody>
                    <a:bodyPr/>
                    <a:lstStyle/>
                    <a:p>
                      <a:pPr algn="l" fontAlgn="ctr">
                        <a:spcBef>
                          <a:spcPts val="0"/>
                        </a:spcBef>
                        <a:spcAft>
                          <a:spcPts val="0"/>
                        </a:spcAft>
                      </a:pPr>
                      <a:r>
                        <a:rPr lang="es-ES" sz="1100" u="none" strike="noStrike">
                          <a:effectLst/>
                        </a:rPr>
                        <a:t>Maestría Profesional en Estudio de la Violencia Social y Familiar</a:t>
                      </a:r>
                      <a:endParaRPr lang="es-ES" sz="2000" b="0" i="0" u="none" strike="noStrike">
                        <a:effectLst/>
                        <a:latin typeface="Arial" panose="020B0604020202020204" pitchFamily="34" charset="0"/>
                      </a:endParaRPr>
                    </a:p>
                  </a:txBody>
                  <a:tcPr marL="35055" marR="35055" marT="7512" marB="0" anchor="ctr"/>
                </a:tc>
                <a:tc rowSpan="3">
                  <a:txBody>
                    <a:bodyPr/>
                    <a:lstStyle/>
                    <a:p>
                      <a:pPr algn="l" fontAlgn="ctr">
                        <a:spcBef>
                          <a:spcPts val="0"/>
                        </a:spcBef>
                        <a:spcAft>
                          <a:spcPts val="0"/>
                        </a:spcAft>
                      </a:pPr>
                      <a:r>
                        <a:rPr lang="es-ES" sz="1100" u="none" strike="noStrike" dirty="0">
                          <a:effectLst/>
                        </a:rPr>
                        <a:t>Universidad Estatal a Distancia (UNED)</a:t>
                      </a:r>
                      <a:endParaRPr lang="es-ES" sz="2000" b="0" i="0" u="none" strike="noStrike" dirty="0">
                        <a:effectLst/>
                        <a:latin typeface="Arial" panose="020B0604020202020204" pitchFamily="34" charset="0"/>
                      </a:endParaRPr>
                    </a:p>
                  </a:txBody>
                  <a:tcPr marL="35055" marR="35055" marT="7512" marB="0" anchor="ctr"/>
                </a:tc>
                <a:tc>
                  <a:txBody>
                    <a:bodyPr/>
                    <a:lstStyle/>
                    <a:p>
                      <a:pPr algn="ctr" fontAlgn="ctr">
                        <a:spcBef>
                          <a:spcPts val="0"/>
                        </a:spcBef>
                        <a:spcAft>
                          <a:spcPts val="0"/>
                        </a:spcAft>
                      </a:pPr>
                      <a:r>
                        <a:rPr lang="es-ES_tradnl" sz="1100" u="none" strike="noStrike">
                          <a:effectLst/>
                        </a:rPr>
                        <a:t>927</a:t>
                      </a:r>
                      <a:endParaRPr lang="es-ES_tradnl" sz="2000" b="0" i="0" u="none" strike="noStrike">
                        <a:effectLst/>
                        <a:latin typeface="Arial" panose="020B0604020202020204" pitchFamily="34" charset="0"/>
                      </a:endParaRPr>
                    </a:p>
                  </a:txBody>
                  <a:tcPr marL="35055" marR="35055" marT="7512" marB="0" anchor="ctr"/>
                </a:tc>
                <a:tc>
                  <a:txBody>
                    <a:bodyPr/>
                    <a:lstStyle/>
                    <a:p>
                      <a:pPr algn="ctr" fontAlgn="ctr">
                        <a:spcBef>
                          <a:spcPts val="0"/>
                        </a:spcBef>
                        <a:spcAft>
                          <a:spcPts val="0"/>
                        </a:spcAft>
                      </a:pPr>
                      <a:r>
                        <a:rPr lang="es-ES_tradnl" sz="1100" u="none" strike="noStrike">
                          <a:effectLst/>
                        </a:rPr>
                        <a:t>2</a:t>
                      </a:r>
                      <a:endParaRPr lang="es-ES_tradnl" sz="2000" b="0" i="0" u="none" strike="noStrike">
                        <a:effectLst/>
                        <a:latin typeface="Arial" panose="020B0604020202020204" pitchFamily="34" charset="0"/>
                      </a:endParaRPr>
                    </a:p>
                  </a:txBody>
                  <a:tcPr marL="35055" marR="35055" marT="7512" marB="0" anchor="ctr"/>
                </a:tc>
                <a:extLst>
                  <a:ext uri="{0D108BD9-81ED-4DB2-BD59-A6C34878D82A}">
                    <a16:rowId xmlns:a16="http://schemas.microsoft.com/office/drawing/2014/main" val="2745932684"/>
                  </a:ext>
                </a:extLst>
              </a:tr>
              <a:tr h="194455">
                <a:tc vMerge="1">
                  <a:txBody>
                    <a:bodyPr/>
                    <a:lstStyle/>
                    <a:p>
                      <a:endParaRPr lang="es-CR"/>
                    </a:p>
                  </a:txBody>
                  <a:tcPr/>
                </a:tc>
                <a:tc vMerge="1">
                  <a:txBody>
                    <a:bodyPr/>
                    <a:lstStyle/>
                    <a:p>
                      <a:endParaRPr lang="es-CR"/>
                    </a:p>
                  </a:txBody>
                  <a:tcPr/>
                </a:tc>
                <a:tc>
                  <a:txBody>
                    <a:bodyPr/>
                    <a:lstStyle/>
                    <a:p>
                      <a:pPr algn="ctr" fontAlgn="ctr">
                        <a:spcBef>
                          <a:spcPts val="0"/>
                        </a:spcBef>
                        <a:spcAft>
                          <a:spcPts val="0"/>
                        </a:spcAft>
                      </a:pPr>
                      <a:r>
                        <a:rPr lang="es-ES_tradnl" sz="1100" u="none" strike="noStrike">
                          <a:effectLst/>
                        </a:rPr>
                        <a:t>930</a:t>
                      </a:r>
                      <a:endParaRPr lang="es-ES_tradnl" sz="2000" b="0" i="0" u="none" strike="noStrike">
                        <a:effectLst/>
                        <a:latin typeface="Arial" panose="020B0604020202020204" pitchFamily="34" charset="0"/>
                      </a:endParaRPr>
                    </a:p>
                  </a:txBody>
                  <a:tcPr marL="35055" marR="35055" marT="7512" marB="0" anchor="ctr"/>
                </a:tc>
                <a:tc>
                  <a:txBody>
                    <a:bodyPr/>
                    <a:lstStyle/>
                    <a:p>
                      <a:pPr algn="ctr" fontAlgn="ctr">
                        <a:spcBef>
                          <a:spcPts val="0"/>
                        </a:spcBef>
                        <a:spcAft>
                          <a:spcPts val="0"/>
                        </a:spcAft>
                      </a:pPr>
                      <a:r>
                        <a:rPr lang="es-ES_tradnl" sz="1100" u="none" strike="noStrike">
                          <a:effectLst/>
                        </a:rPr>
                        <a:t>1</a:t>
                      </a:r>
                      <a:endParaRPr lang="es-ES_tradnl" sz="2000" b="0" i="0" u="none" strike="noStrike">
                        <a:effectLst/>
                        <a:latin typeface="Arial" panose="020B0604020202020204" pitchFamily="34" charset="0"/>
                      </a:endParaRPr>
                    </a:p>
                  </a:txBody>
                  <a:tcPr marL="35055" marR="35055" marT="7512" marB="0" anchor="ctr"/>
                </a:tc>
                <a:extLst>
                  <a:ext uri="{0D108BD9-81ED-4DB2-BD59-A6C34878D82A}">
                    <a16:rowId xmlns:a16="http://schemas.microsoft.com/office/drawing/2014/main" val="717196044"/>
                  </a:ext>
                </a:extLst>
              </a:tr>
              <a:tr h="194455">
                <a:tc vMerge="1">
                  <a:txBody>
                    <a:bodyPr/>
                    <a:lstStyle/>
                    <a:p>
                      <a:endParaRPr lang="es-CR"/>
                    </a:p>
                  </a:txBody>
                  <a:tcPr/>
                </a:tc>
                <a:tc vMerge="1">
                  <a:txBody>
                    <a:bodyPr/>
                    <a:lstStyle/>
                    <a:p>
                      <a:endParaRPr lang="es-CR"/>
                    </a:p>
                  </a:txBody>
                  <a:tcPr/>
                </a:tc>
                <a:tc>
                  <a:txBody>
                    <a:bodyPr/>
                    <a:lstStyle/>
                    <a:p>
                      <a:pPr algn="ctr" fontAlgn="ctr">
                        <a:spcBef>
                          <a:spcPts val="0"/>
                        </a:spcBef>
                        <a:spcAft>
                          <a:spcPts val="0"/>
                        </a:spcAft>
                      </a:pPr>
                      <a:r>
                        <a:rPr lang="es-ES_tradnl" sz="1100" u="none" strike="noStrike">
                          <a:effectLst/>
                        </a:rPr>
                        <a:t>950</a:t>
                      </a:r>
                      <a:endParaRPr lang="es-ES_tradnl" sz="2000" b="0" i="0" u="none" strike="noStrike">
                        <a:effectLst/>
                        <a:latin typeface="Arial" panose="020B0604020202020204" pitchFamily="34" charset="0"/>
                      </a:endParaRPr>
                    </a:p>
                  </a:txBody>
                  <a:tcPr marL="35055" marR="35055" marT="7512" marB="0" anchor="ctr"/>
                </a:tc>
                <a:tc>
                  <a:txBody>
                    <a:bodyPr/>
                    <a:lstStyle/>
                    <a:p>
                      <a:pPr algn="ctr" fontAlgn="ctr">
                        <a:spcBef>
                          <a:spcPts val="0"/>
                        </a:spcBef>
                        <a:spcAft>
                          <a:spcPts val="0"/>
                        </a:spcAft>
                      </a:pPr>
                      <a:r>
                        <a:rPr lang="es-ES_tradnl" sz="1100" u="none" strike="noStrike">
                          <a:effectLst/>
                        </a:rPr>
                        <a:t>1</a:t>
                      </a:r>
                      <a:endParaRPr lang="es-ES_tradnl" sz="2000" b="0" i="0" u="none" strike="noStrike">
                        <a:effectLst/>
                        <a:latin typeface="Arial" panose="020B0604020202020204" pitchFamily="34" charset="0"/>
                      </a:endParaRPr>
                    </a:p>
                  </a:txBody>
                  <a:tcPr marL="35055" marR="35055" marT="7512" marB="0" anchor="ctr"/>
                </a:tc>
                <a:extLst>
                  <a:ext uri="{0D108BD9-81ED-4DB2-BD59-A6C34878D82A}">
                    <a16:rowId xmlns:a16="http://schemas.microsoft.com/office/drawing/2014/main" val="4002040275"/>
                  </a:ext>
                </a:extLst>
              </a:tr>
              <a:tr h="194455">
                <a:tc rowSpan="2">
                  <a:txBody>
                    <a:bodyPr/>
                    <a:lstStyle/>
                    <a:p>
                      <a:pPr algn="l" fontAlgn="ctr">
                        <a:spcBef>
                          <a:spcPts val="0"/>
                        </a:spcBef>
                        <a:spcAft>
                          <a:spcPts val="0"/>
                        </a:spcAft>
                      </a:pPr>
                      <a:r>
                        <a:rPr lang="es-ES_tradnl" sz="1100" u="none" strike="noStrike">
                          <a:effectLst/>
                        </a:rPr>
                        <a:t>Maestría en Ciencias Penales </a:t>
                      </a:r>
                      <a:endParaRPr lang="es-ES_tradnl" sz="2000" b="0" i="0" u="none" strike="noStrike">
                        <a:effectLst/>
                        <a:latin typeface="Arial" panose="020B0604020202020204" pitchFamily="34" charset="0"/>
                      </a:endParaRPr>
                    </a:p>
                  </a:txBody>
                  <a:tcPr marL="35055" marR="35055" marT="7512" marB="0" anchor="ctr"/>
                </a:tc>
                <a:tc rowSpan="2">
                  <a:txBody>
                    <a:bodyPr/>
                    <a:lstStyle/>
                    <a:p>
                      <a:pPr algn="l" fontAlgn="ctr">
                        <a:spcBef>
                          <a:spcPts val="0"/>
                        </a:spcBef>
                        <a:spcAft>
                          <a:spcPts val="0"/>
                        </a:spcAft>
                      </a:pPr>
                      <a:r>
                        <a:rPr lang="es-ES" sz="1100" u="none" strike="noStrike">
                          <a:effectLst/>
                        </a:rPr>
                        <a:t>Universidad de Costa Rica (UCR)</a:t>
                      </a:r>
                      <a:endParaRPr lang="es-ES" sz="2000" b="0" i="0" u="none" strike="noStrike">
                        <a:effectLst/>
                        <a:latin typeface="Arial" panose="020B0604020202020204" pitchFamily="34" charset="0"/>
                      </a:endParaRPr>
                    </a:p>
                  </a:txBody>
                  <a:tcPr marL="35055" marR="35055" marT="7512" marB="0" anchor="ctr"/>
                </a:tc>
                <a:tc>
                  <a:txBody>
                    <a:bodyPr/>
                    <a:lstStyle/>
                    <a:p>
                      <a:pPr algn="ctr" fontAlgn="ctr">
                        <a:spcBef>
                          <a:spcPts val="0"/>
                        </a:spcBef>
                        <a:spcAft>
                          <a:spcPts val="0"/>
                        </a:spcAft>
                      </a:pPr>
                      <a:r>
                        <a:rPr lang="es-ES_tradnl" sz="1100" u="none" strike="noStrike" dirty="0">
                          <a:effectLst/>
                        </a:rPr>
                        <a:t>927</a:t>
                      </a:r>
                      <a:endParaRPr lang="es-ES_tradnl" sz="2000" b="0" i="0" u="none" strike="noStrike" dirty="0">
                        <a:effectLst/>
                        <a:latin typeface="Arial" panose="020B0604020202020204" pitchFamily="34" charset="0"/>
                      </a:endParaRPr>
                    </a:p>
                  </a:txBody>
                  <a:tcPr marL="35055" marR="35055" marT="7512" marB="0" anchor="ctr"/>
                </a:tc>
                <a:tc>
                  <a:txBody>
                    <a:bodyPr/>
                    <a:lstStyle/>
                    <a:p>
                      <a:pPr algn="ctr" fontAlgn="ctr">
                        <a:spcBef>
                          <a:spcPts val="0"/>
                        </a:spcBef>
                        <a:spcAft>
                          <a:spcPts val="0"/>
                        </a:spcAft>
                      </a:pPr>
                      <a:r>
                        <a:rPr lang="es-ES_tradnl" sz="1100" u="none" strike="noStrike">
                          <a:effectLst/>
                        </a:rPr>
                        <a:t>1</a:t>
                      </a:r>
                      <a:endParaRPr lang="es-ES_tradnl" sz="2000" b="0" i="0" u="none" strike="noStrike">
                        <a:effectLst/>
                        <a:latin typeface="Arial" panose="020B0604020202020204" pitchFamily="34" charset="0"/>
                      </a:endParaRPr>
                    </a:p>
                  </a:txBody>
                  <a:tcPr marL="35055" marR="35055" marT="7512" marB="0" anchor="ctr"/>
                </a:tc>
                <a:extLst>
                  <a:ext uri="{0D108BD9-81ED-4DB2-BD59-A6C34878D82A}">
                    <a16:rowId xmlns:a16="http://schemas.microsoft.com/office/drawing/2014/main" val="3072471740"/>
                  </a:ext>
                </a:extLst>
              </a:tr>
              <a:tr h="194455">
                <a:tc vMerge="1">
                  <a:txBody>
                    <a:bodyPr/>
                    <a:lstStyle/>
                    <a:p>
                      <a:endParaRPr lang="es-CR"/>
                    </a:p>
                  </a:txBody>
                  <a:tcPr/>
                </a:tc>
                <a:tc vMerge="1">
                  <a:txBody>
                    <a:bodyPr/>
                    <a:lstStyle/>
                    <a:p>
                      <a:endParaRPr lang="es-CR"/>
                    </a:p>
                  </a:txBody>
                  <a:tcPr/>
                </a:tc>
                <a:tc>
                  <a:txBody>
                    <a:bodyPr/>
                    <a:lstStyle/>
                    <a:p>
                      <a:pPr algn="ctr" fontAlgn="ctr">
                        <a:spcBef>
                          <a:spcPts val="0"/>
                        </a:spcBef>
                        <a:spcAft>
                          <a:spcPts val="0"/>
                        </a:spcAft>
                      </a:pPr>
                      <a:r>
                        <a:rPr lang="es-ES_tradnl" sz="1100" u="none" strike="noStrike" dirty="0">
                          <a:effectLst/>
                        </a:rPr>
                        <a:t>930</a:t>
                      </a:r>
                      <a:endParaRPr lang="es-ES_tradnl" sz="2000" b="0" i="0" u="none" strike="noStrike" dirty="0">
                        <a:effectLst/>
                        <a:latin typeface="Arial" panose="020B0604020202020204" pitchFamily="34" charset="0"/>
                      </a:endParaRPr>
                    </a:p>
                  </a:txBody>
                  <a:tcPr marL="35055" marR="35055" marT="7512" marB="0" anchor="ctr"/>
                </a:tc>
                <a:tc>
                  <a:txBody>
                    <a:bodyPr/>
                    <a:lstStyle/>
                    <a:p>
                      <a:pPr algn="ctr" fontAlgn="ctr">
                        <a:spcBef>
                          <a:spcPts val="0"/>
                        </a:spcBef>
                        <a:spcAft>
                          <a:spcPts val="0"/>
                        </a:spcAft>
                      </a:pPr>
                      <a:r>
                        <a:rPr lang="es-ES_tradnl" sz="1100" u="none" strike="noStrike">
                          <a:effectLst/>
                        </a:rPr>
                        <a:t>1</a:t>
                      </a:r>
                      <a:endParaRPr lang="es-ES_tradnl" sz="2000" b="0" i="0" u="none" strike="noStrike">
                        <a:effectLst/>
                        <a:latin typeface="Arial" panose="020B0604020202020204" pitchFamily="34" charset="0"/>
                      </a:endParaRPr>
                    </a:p>
                  </a:txBody>
                  <a:tcPr marL="35055" marR="35055" marT="7512" marB="0" anchor="ctr"/>
                </a:tc>
                <a:extLst>
                  <a:ext uri="{0D108BD9-81ED-4DB2-BD59-A6C34878D82A}">
                    <a16:rowId xmlns:a16="http://schemas.microsoft.com/office/drawing/2014/main" val="2446967697"/>
                  </a:ext>
                </a:extLst>
              </a:tr>
              <a:tr h="379282">
                <a:tc>
                  <a:txBody>
                    <a:bodyPr/>
                    <a:lstStyle/>
                    <a:p>
                      <a:pPr algn="l" fontAlgn="ctr">
                        <a:spcBef>
                          <a:spcPts val="0"/>
                        </a:spcBef>
                        <a:spcAft>
                          <a:spcPts val="0"/>
                        </a:spcAft>
                      </a:pPr>
                      <a:r>
                        <a:rPr lang="es-ES_tradnl" sz="1100" u="none" strike="noStrike">
                          <a:effectLst/>
                        </a:rPr>
                        <a:t>Magíster en Derecho Público</a:t>
                      </a:r>
                      <a:endParaRPr lang="es-ES_tradnl" sz="2000" b="0" i="0" u="none" strike="noStrike">
                        <a:effectLst/>
                        <a:latin typeface="Arial" panose="020B0604020202020204" pitchFamily="34" charset="0"/>
                      </a:endParaRPr>
                    </a:p>
                  </a:txBody>
                  <a:tcPr marL="35055" marR="35055" marT="7512" marB="0" anchor="ctr"/>
                </a:tc>
                <a:tc>
                  <a:txBody>
                    <a:bodyPr/>
                    <a:lstStyle/>
                    <a:p>
                      <a:pPr algn="l" fontAlgn="ctr">
                        <a:spcBef>
                          <a:spcPts val="0"/>
                        </a:spcBef>
                        <a:spcAft>
                          <a:spcPts val="0"/>
                        </a:spcAft>
                      </a:pPr>
                      <a:r>
                        <a:rPr lang="es-ES" sz="1100" u="none" strike="noStrike">
                          <a:effectLst/>
                        </a:rPr>
                        <a:t>Universidad de Costa Rica (UCR)</a:t>
                      </a:r>
                      <a:endParaRPr lang="es-ES" sz="2000" b="0" i="0" u="none" strike="noStrike">
                        <a:effectLst/>
                        <a:latin typeface="Arial" panose="020B0604020202020204" pitchFamily="34" charset="0"/>
                      </a:endParaRPr>
                    </a:p>
                  </a:txBody>
                  <a:tcPr marL="35055" marR="35055" marT="7512" marB="0" anchor="ctr"/>
                </a:tc>
                <a:tc>
                  <a:txBody>
                    <a:bodyPr/>
                    <a:lstStyle/>
                    <a:p>
                      <a:pPr algn="ctr" fontAlgn="ctr">
                        <a:spcBef>
                          <a:spcPts val="0"/>
                        </a:spcBef>
                        <a:spcAft>
                          <a:spcPts val="0"/>
                        </a:spcAft>
                      </a:pPr>
                      <a:r>
                        <a:rPr lang="es-ES_tradnl" sz="1100" u="none" strike="noStrike" dirty="0">
                          <a:effectLst/>
                        </a:rPr>
                        <a:t>927</a:t>
                      </a:r>
                      <a:endParaRPr lang="es-ES_tradnl" sz="2000" b="0" i="0" u="none" strike="noStrike" dirty="0">
                        <a:effectLst/>
                        <a:latin typeface="Arial" panose="020B0604020202020204" pitchFamily="34" charset="0"/>
                      </a:endParaRPr>
                    </a:p>
                  </a:txBody>
                  <a:tcPr marL="35055" marR="35055" marT="7512" marB="0" anchor="ctr"/>
                </a:tc>
                <a:tc>
                  <a:txBody>
                    <a:bodyPr/>
                    <a:lstStyle/>
                    <a:p>
                      <a:pPr algn="ctr" fontAlgn="ctr">
                        <a:spcBef>
                          <a:spcPts val="0"/>
                        </a:spcBef>
                        <a:spcAft>
                          <a:spcPts val="0"/>
                        </a:spcAft>
                      </a:pPr>
                      <a:r>
                        <a:rPr lang="es-ES_tradnl" sz="1100" u="none" strike="noStrike">
                          <a:effectLst/>
                        </a:rPr>
                        <a:t>1</a:t>
                      </a:r>
                      <a:endParaRPr lang="es-ES_tradnl" sz="2000" b="0" i="0" u="none" strike="noStrike">
                        <a:effectLst/>
                        <a:latin typeface="Arial" panose="020B0604020202020204" pitchFamily="34" charset="0"/>
                      </a:endParaRPr>
                    </a:p>
                  </a:txBody>
                  <a:tcPr marL="35055" marR="35055" marT="7512" marB="0" anchor="ctr"/>
                </a:tc>
                <a:extLst>
                  <a:ext uri="{0D108BD9-81ED-4DB2-BD59-A6C34878D82A}">
                    <a16:rowId xmlns:a16="http://schemas.microsoft.com/office/drawing/2014/main" val="1918922525"/>
                  </a:ext>
                </a:extLst>
              </a:tr>
              <a:tr h="194455">
                <a:tc rowSpan="3">
                  <a:txBody>
                    <a:bodyPr/>
                    <a:lstStyle/>
                    <a:p>
                      <a:pPr algn="l" fontAlgn="ctr">
                        <a:spcBef>
                          <a:spcPts val="0"/>
                        </a:spcBef>
                        <a:spcAft>
                          <a:spcPts val="0"/>
                        </a:spcAft>
                      </a:pPr>
                      <a:r>
                        <a:rPr lang="es-ES_tradnl" sz="1100" u="none" strike="noStrike">
                          <a:effectLst/>
                        </a:rPr>
                        <a:t>Maestría Profesional en Criminología</a:t>
                      </a:r>
                      <a:endParaRPr lang="es-ES_tradnl" sz="2000" b="0" i="0" u="none" strike="noStrike">
                        <a:effectLst/>
                        <a:latin typeface="Arial" panose="020B0604020202020204" pitchFamily="34" charset="0"/>
                      </a:endParaRPr>
                    </a:p>
                  </a:txBody>
                  <a:tcPr marL="35055" marR="35055" marT="7512" marB="0" anchor="ctr"/>
                </a:tc>
                <a:tc rowSpan="3">
                  <a:txBody>
                    <a:bodyPr/>
                    <a:lstStyle/>
                    <a:p>
                      <a:pPr algn="l" fontAlgn="ctr">
                        <a:spcBef>
                          <a:spcPts val="0"/>
                        </a:spcBef>
                        <a:spcAft>
                          <a:spcPts val="0"/>
                        </a:spcAft>
                      </a:pPr>
                      <a:r>
                        <a:rPr lang="es-ES" sz="1100" u="none" strike="noStrike">
                          <a:effectLst/>
                        </a:rPr>
                        <a:t>Universidad Estatal a Distancia (UNED) </a:t>
                      </a:r>
                      <a:endParaRPr lang="es-ES" sz="2000" b="0" i="0" u="none" strike="noStrike">
                        <a:effectLst/>
                        <a:latin typeface="Arial" panose="020B0604020202020204" pitchFamily="34" charset="0"/>
                      </a:endParaRPr>
                    </a:p>
                  </a:txBody>
                  <a:tcPr marL="35055" marR="35055" marT="7512" marB="0" anchor="ctr"/>
                </a:tc>
                <a:tc>
                  <a:txBody>
                    <a:bodyPr/>
                    <a:lstStyle/>
                    <a:p>
                      <a:pPr algn="ctr" fontAlgn="ctr">
                        <a:spcBef>
                          <a:spcPts val="0"/>
                        </a:spcBef>
                        <a:spcAft>
                          <a:spcPts val="0"/>
                        </a:spcAft>
                      </a:pPr>
                      <a:r>
                        <a:rPr lang="es-ES_tradnl" sz="1100" u="none" strike="noStrike">
                          <a:effectLst/>
                        </a:rPr>
                        <a:t>928</a:t>
                      </a:r>
                      <a:endParaRPr lang="es-ES_tradnl" sz="2000" b="0" i="0" u="none" strike="noStrike">
                        <a:effectLst/>
                        <a:latin typeface="Arial" panose="020B0604020202020204" pitchFamily="34" charset="0"/>
                      </a:endParaRPr>
                    </a:p>
                  </a:txBody>
                  <a:tcPr marL="35055" marR="35055" marT="7512" marB="0" anchor="ctr"/>
                </a:tc>
                <a:tc>
                  <a:txBody>
                    <a:bodyPr/>
                    <a:lstStyle/>
                    <a:p>
                      <a:pPr algn="ctr" fontAlgn="ctr">
                        <a:spcBef>
                          <a:spcPts val="0"/>
                        </a:spcBef>
                        <a:spcAft>
                          <a:spcPts val="0"/>
                        </a:spcAft>
                      </a:pPr>
                      <a:r>
                        <a:rPr lang="es-ES_tradnl" sz="1100" u="none" strike="noStrike">
                          <a:effectLst/>
                        </a:rPr>
                        <a:t>1</a:t>
                      </a:r>
                      <a:endParaRPr lang="es-ES_tradnl" sz="2000" b="0" i="0" u="none" strike="noStrike">
                        <a:effectLst/>
                        <a:latin typeface="Arial" panose="020B0604020202020204" pitchFamily="34" charset="0"/>
                      </a:endParaRPr>
                    </a:p>
                  </a:txBody>
                  <a:tcPr marL="35055" marR="35055" marT="7512" marB="0" anchor="ctr"/>
                </a:tc>
                <a:extLst>
                  <a:ext uri="{0D108BD9-81ED-4DB2-BD59-A6C34878D82A}">
                    <a16:rowId xmlns:a16="http://schemas.microsoft.com/office/drawing/2014/main" val="2254513174"/>
                  </a:ext>
                </a:extLst>
              </a:tr>
              <a:tr h="194455">
                <a:tc vMerge="1">
                  <a:txBody>
                    <a:bodyPr/>
                    <a:lstStyle/>
                    <a:p>
                      <a:endParaRPr lang="es-CR"/>
                    </a:p>
                  </a:txBody>
                  <a:tcPr/>
                </a:tc>
                <a:tc vMerge="1">
                  <a:txBody>
                    <a:bodyPr/>
                    <a:lstStyle/>
                    <a:p>
                      <a:endParaRPr lang="es-CR"/>
                    </a:p>
                  </a:txBody>
                  <a:tcPr/>
                </a:tc>
                <a:tc>
                  <a:txBody>
                    <a:bodyPr/>
                    <a:lstStyle/>
                    <a:p>
                      <a:pPr algn="ctr" fontAlgn="ctr">
                        <a:spcBef>
                          <a:spcPts val="0"/>
                        </a:spcBef>
                        <a:spcAft>
                          <a:spcPts val="0"/>
                        </a:spcAft>
                      </a:pPr>
                      <a:r>
                        <a:rPr lang="es-ES_tradnl" sz="1100" u="none" strike="noStrike">
                          <a:effectLst/>
                        </a:rPr>
                        <a:t>930</a:t>
                      </a:r>
                      <a:endParaRPr lang="es-ES_tradnl" sz="2000" b="0" i="0" u="none" strike="noStrike">
                        <a:effectLst/>
                        <a:latin typeface="Arial" panose="020B0604020202020204" pitchFamily="34" charset="0"/>
                      </a:endParaRPr>
                    </a:p>
                  </a:txBody>
                  <a:tcPr marL="35055" marR="35055" marT="7512" marB="0" anchor="ctr"/>
                </a:tc>
                <a:tc>
                  <a:txBody>
                    <a:bodyPr/>
                    <a:lstStyle/>
                    <a:p>
                      <a:pPr algn="ctr" fontAlgn="ctr">
                        <a:spcBef>
                          <a:spcPts val="0"/>
                        </a:spcBef>
                        <a:spcAft>
                          <a:spcPts val="0"/>
                        </a:spcAft>
                      </a:pPr>
                      <a:r>
                        <a:rPr lang="es-ES_tradnl" sz="1100" u="none" strike="noStrike" dirty="0">
                          <a:effectLst/>
                        </a:rPr>
                        <a:t>1</a:t>
                      </a:r>
                      <a:endParaRPr lang="es-ES_tradnl" sz="2000" b="0" i="0" u="none" strike="noStrike" dirty="0">
                        <a:effectLst/>
                        <a:latin typeface="Arial" panose="020B0604020202020204" pitchFamily="34" charset="0"/>
                      </a:endParaRPr>
                    </a:p>
                  </a:txBody>
                  <a:tcPr marL="35055" marR="35055" marT="7512" marB="0" anchor="ctr"/>
                </a:tc>
                <a:extLst>
                  <a:ext uri="{0D108BD9-81ED-4DB2-BD59-A6C34878D82A}">
                    <a16:rowId xmlns:a16="http://schemas.microsoft.com/office/drawing/2014/main" val="1781195402"/>
                  </a:ext>
                </a:extLst>
              </a:tr>
              <a:tr h="194455">
                <a:tc vMerge="1">
                  <a:txBody>
                    <a:bodyPr/>
                    <a:lstStyle/>
                    <a:p>
                      <a:endParaRPr lang="es-CR"/>
                    </a:p>
                  </a:txBody>
                  <a:tcPr/>
                </a:tc>
                <a:tc vMerge="1">
                  <a:txBody>
                    <a:bodyPr/>
                    <a:lstStyle/>
                    <a:p>
                      <a:endParaRPr lang="es-CR"/>
                    </a:p>
                  </a:txBody>
                  <a:tcPr/>
                </a:tc>
                <a:tc>
                  <a:txBody>
                    <a:bodyPr/>
                    <a:lstStyle/>
                    <a:p>
                      <a:pPr algn="ctr" fontAlgn="ctr">
                        <a:spcBef>
                          <a:spcPts val="0"/>
                        </a:spcBef>
                        <a:spcAft>
                          <a:spcPts val="0"/>
                        </a:spcAft>
                      </a:pPr>
                      <a:r>
                        <a:rPr lang="es-ES_tradnl" sz="1100" u="none" strike="noStrike">
                          <a:effectLst/>
                        </a:rPr>
                        <a:t>950</a:t>
                      </a:r>
                      <a:endParaRPr lang="es-ES_tradnl" sz="2000" b="0" i="0" u="none" strike="noStrike">
                        <a:effectLst/>
                        <a:latin typeface="Arial" panose="020B0604020202020204" pitchFamily="34" charset="0"/>
                      </a:endParaRPr>
                    </a:p>
                  </a:txBody>
                  <a:tcPr marL="35055" marR="35055" marT="7512" marB="0" anchor="ctr"/>
                </a:tc>
                <a:tc>
                  <a:txBody>
                    <a:bodyPr/>
                    <a:lstStyle/>
                    <a:p>
                      <a:pPr algn="ctr" fontAlgn="ctr">
                        <a:spcBef>
                          <a:spcPts val="0"/>
                        </a:spcBef>
                        <a:spcAft>
                          <a:spcPts val="0"/>
                        </a:spcAft>
                      </a:pPr>
                      <a:r>
                        <a:rPr lang="es-ES_tradnl" sz="1100" u="none" strike="noStrike" dirty="0">
                          <a:effectLst/>
                        </a:rPr>
                        <a:t>1</a:t>
                      </a:r>
                      <a:endParaRPr lang="es-ES_tradnl" sz="2000" b="0" i="0" u="none" strike="noStrike" dirty="0">
                        <a:effectLst/>
                        <a:latin typeface="Arial" panose="020B0604020202020204" pitchFamily="34" charset="0"/>
                      </a:endParaRPr>
                    </a:p>
                  </a:txBody>
                  <a:tcPr marL="35055" marR="35055" marT="7512" marB="0" anchor="ctr"/>
                </a:tc>
                <a:extLst>
                  <a:ext uri="{0D108BD9-81ED-4DB2-BD59-A6C34878D82A}">
                    <a16:rowId xmlns:a16="http://schemas.microsoft.com/office/drawing/2014/main" val="757075084"/>
                  </a:ext>
                </a:extLst>
              </a:tr>
              <a:tr h="379282">
                <a:tc>
                  <a:txBody>
                    <a:bodyPr/>
                    <a:lstStyle/>
                    <a:p>
                      <a:pPr algn="l" fontAlgn="ctr">
                        <a:spcBef>
                          <a:spcPts val="0"/>
                        </a:spcBef>
                        <a:spcAft>
                          <a:spcPts val="0"/>
                        </a:spcAft>
                      </a:pPr>
                      <a:r>
                        <a:rPr lang="es-ES_tradnl" sz="1100" u="none" strike="noStrike">
                          <a:effectLst/>
                        </a:rPr>
                        <a:t>Maestría en Derechos Humanos</a:t>
                      </a:r>
                      <a:endParaRPr lang="es-ES_tradnl" sz="2000" b="0" i="0" u="none" strike="noStrike">
                        <a:effectLst/>
                        <a:latin typeface="Arial" panose="020B0604020202020204" pitchFamily="34" charset="0"/>
                      </a:endParaRPr>
                    </a:p>
                  </a:txBody>
                  <a:tcPr marL="35055" marR="35055" marT="7512" marB="0" anchor="ctr"/>
                </a:tc>
                <a:tc>
                  <a:txBody>
                    <a:bodyPr/>
                    <a:lstStyle/>
                    <a:p>
                      <a:pPr algn="l" fontAlgn="ctr">
                        <a:spcBef>
                          <a:spcPts val="0"/>
                        </a:spcBef>
                        <a:spcAft>
                          <a:spcPts val="0"/>
                        </a:spcAft>
                      </a:pPr>
                      <a:r>
                        <a:rPr lang="es-ES" sz="1100" u="none" strike="noStrike">
                          <a:effectLst/>
                        </a:rPr>
                        <a:t>Universidad Estatal a Distancia (UNED)</a:t>
                      </a:r>
                      <a:endParaRPr lang="es-ES" sz="2000" b="0" i="0" u="none" strike="noStrike">
                        <a:effectLst/>
                        <a:latin typeface="Arial" panose="020B0604020202020204" pitchFamily="34" charset="0"/>
                      </a:endParaRPr>
                    </a:p>
                  </a:txBody>
                  <a:tcPr marL="35055" marR="35055" marT="7512" marB="0" anchor="ctr"/>
                </a:tc>
                <a:tc>
                  <a:txBody>
                    <a:bodyPr/>
                    <a:lstStyle/>
                    <a:p>
                      <a:pPr algn="ctr" fontAlgn="ctr">
                        <a:spcBef>
                          <a:spcPts val="0"/>
                        </a:spcBef>
                        <a:spcAft>
                          <a:spcPts val="0"/>
                        </a:spcAft>
                      </a:pPr>
                      <a:r>
                        <a:rPr lang="es-ES_tradnl" sz="1100" u="none" strike="noStrike">
                          <a:effectLst/>
                        </a:rPr>
                        <a:t>930</a:t>
                      </a:r>
                      <a:endParaRPr lang="es-ES_tradnl" sz="2000" b="0" i="0" u="none" strike="noStrike">
                        <a:effectLst/>
                        <a:latin typeface="Arial" panose="020B0604020202020204" pitchFamily="34" charset="0"/>
                      </a:endParaRPr>
                    </a:p>
                  </a:txBody>
                  <a:tcPr marL="35055" marR="35055" marT="7512" marB="0" anchor="ctr"/>
                </a:tc>
                <a:tc>
                  <a:txBody>
                    <a:bodyPr/>
                    <a:lstStyle/>
                    <a:p>
                      <a:pPr algn="ctr" fontAlgn="ctr">
                        <a:spcBef>
                          <a:spcPts val="0"/>
                        </a:spcBef>
                        <a:spcAft>
                          <a:spcPts val="0"/>
                        </a:spcAft>
                      </a:pPr>
                      <a:r>
                        <a:rPr lang="es-ES_tradnl" sz="1100" u="none" strike="noStrike" dirty="0">
                          <a:effectLst/>
                        </a:rPr>
                        <a:t>1</a:t>
                      </a:r>
                      <a:endParaRPr lang="es-ES_tradnl" sz="2000" b="0" i="0" u="none" strike="noStrike" dirty="0">
                        <a:effectLst/>
                        <a:latin typeface="Arial" panose="020B0604020202020204" pitchFamily="34" charset="0"/>
                      </a:endParaRPr>
                    </a:p>
                  </a:txBody>
                  <a:tcPr marL="35055" marR="35055" marT="7512" marB="0" anchor="ctr"/>
                </a:tc>
                <a:extLst>
                  <a:ext uri="{0D108BD9-81ED-4DB2-BD59-A6C34878D82A}">
                    <a16:rowId xmlns:a16="http://schemas.microsoft.com/office/drawing/2014/main" val="3876487207"/>
                  </a:ext>
                </a:extLst>
              </a:tr>
              <a:tr h="197664">
                <a:tc rowSpan="3">
                  <a:txBody>
                    <a:bodyPr/>
                    <a:lstStyle/>
                    <a:p>
                      <a:pPr algn="l" fontAlgn="ctr">
                        <a:spcBef>
                          <a:spcPts val="0"/>
                        </a:spcBef>
                        <a:spcAft>
                          <a:spcPts val="0"/>
                        </a:spcAft>
                      </a:pPr>
                      <a:r>
                        <a:rPr lang="es-ES_tradnl" sz="1100" u="none" strike="noStrike">
                          <a:effectLst/>
                        </a:rPr>
                        <a:t>Doctorado Académico en Derecho</a:t>
                      </a:r>
                      <a:endParaRPr lang="es-ES_tradnl" sz="2000" b="0" i="0" u="none" strike="noStrike">
                        <a:effectLst/>
                        <a:latin typeface="Arial" panose="020B0604020202020204" pitchFamily="34" charset="0"/>
                      </a:endParaRPr>
                    </a:p>
                  </a:txBody>
                  <a:tcPr marL="35055" marR="35055" marT="7512" marB="0" anchor="ctr"/>
                </a:tc>
                <a:tc rowSpan="3">
                  <a:txBody>
                    <a:bodyPr/>
                    <a:lstStyle/>
                    <a:p>
                      <a:pPr algn="l" fontAlgn="ctr">
                        <a:spcBef>
                          <a:spcPts val="0"/>
                        </a:spcBef>
                        <a:spcAft>
                          <a:spcPts val="0"/>
                        </a:spcAft>
                      </a:pPr>
                      <a:r>
                        <a:rPr lang="es-ES" sz="1100" u="none" strike="noStrike">
                          <a:effectLst/>
                        </a:rPr>
                        <a:t>Universidad Escuela Libre de Derecho</a:t>
                      </a:r>
                      <a:endParaRPr lang="es-ES" sz="2000" b="0" i="0" u="none" strike="noStrike">
                        <a:effectLst/>
                        <a:latin typeface="Arial" panose="020B0604020202020204" pitchFamily="34" charset="0"/>
                      </a:endParaRPr>
                    </a:p>
                  </a:txBody>
                  <a:tcPr marL="35055" marR="35055" marT="7512" marB="0" anchor="ctr"/>
                </a:tc>
                <a:tc>
                  <a:txBody>
                    <a:bodyPr/>
                    <a:lstStyle/>
                    <a:p>
                      <a:pPr algn="ctr" fontAlgn="ctr">
                        <a:spcBef>
                          <a:spcPts val="0"/>
                        </a:spcBef>
                        <a:spcAft>
                          <a:spcPts val="0"/>
                        </a:spcAft>
                      </a:pPr>
                      <a:r>
                        <a:rPr lang="es-ES_tradnl" sz="1100" u="none" strike="noStrike">
                          <a:effectLst/>
                        </a:rPr>
                        <a:t>927</a:t>
                      </a:r>
                      <a:endParaRPr lang="es-ES_tradnl" sz="2000" b="0" i="0" u="none" strike="noStrike">
                        <a:effectLst/>
                        <a:latin typeface="Arial" panose="020B0604020202020204" pitchFamily="34" charset="0"/>
                      </a:endParaRPr>
                    </a:p>
                  </a:txBody>
                  <a:tcPr marL="35055" marR="35055" marT="7512" marB="0" anchor="ctr"/>
                </a:tc>
                <a:tc>
                  <a:txBody>
                    <a:bodyPr/>
                    <a:lstStyle/>
                    <a:p>
                      <a:pPr algn="ctr" fontAlgn="ctr">
                        <a:spcBef>
                          <a:spcPts val="0"/>
                        </a:spcBef>
                        <a:spcAft>
                          <a:spcPts val="0"/>
                        </a:spcAft>
                      </a:pPr>
                      <a:r>
                        <a:rPr lang="es-ES_tradnl" sz="1100" u="none" strike="noStrike" dirty="0">
                          <a:effectLst/>
                        </a:rPr>
                        <a:t>8</a:t>
                      </a:r>
                      <a:endParaRPr lang="es-ES_tradnl" sz="2000" b="0" i="0" u="none" strike="noStrike" dirty="0">
                        <a:effectLst/>
                        <a:latin typeface="Arial" panose="020B0604020202020204" pitchFamily="34" charset="0"/>
                      </a:endParaRPr>
                    </a:p>
                  </a:txBody>
                  <a:tcPr marL="35055" marR="35055" marT="7512" marB="0" anchor="ctr"/>
                </a:tc>
                <a:extLst>
                  <a:ext uri="{0D108BD9-81ED-4DB2-BD59-A6C34878D82A}">
                    <a16:rowId xmlns:a16="http://schemas.microsoft.com/office/drawing/2014/main" val="2278262402"/>
                  </a:ext>
                </a:extLst>
              </a:tr>
              <a:tr h="194455">
                <a:tc vMerge="1">
                  <a:txBody>
                    <a:bodyPr/>
                    <a:lstStyle/>
                    <a:p>
                      <a:endParaRPr lang="es-CR"/>
                    </a:p>
                  </a:txBody>
                  <a:tcPr/>
                </a:tc>
                <a:tc vMerge="1">
                  <a:txBody>
                    <a:bodyPr/>
                    <a:lstStyle/>
                    <a:p>
                      <a:endParaRPr lang="es-CR"/>
                    </a:p>
                  </a:txBody>
                  <a:tcPr/>
                </a:tc>
                <a:tc>
                  <a:txBody>
                    <a:bodyPr/>
                    <a:lstStyle/>
                    <a:p>
                      <a:pPr algn="ctr" fontAlgn="ctr">
                        <a:spcBef>
                          <a:spcPts val="0"/>
                        </a:spcBef>
                        <a:spcAft>
                          <a:spcPts val="0"/>
                        </a:spcAft>
                      </a:pPr>
                      <a:r>
                        <a:rPr lang="es-ES_tradnl" sz="1100" u="none" strike="noStrike">
                          <a:effectLst/>
                        </a:rPr>
                        <a:t>929</a:t>
                      </a:r>
                      <a:endParaRPr lang="es-ES_tradnl" sz="2000" b="0" i="0" u="none" strike="noStrike">
                        <a:effectLst/>
                        <a:latin typeface="Arial" panose="020B0604020202020204" pitchFamily="34" charset="0"/>
                      </a:endParaRPr>
                    </a:p>
                  </a:txBody>
                  <a:tcPr marL="35055" marR="35055" marT="7512" marB="0" anchor="ctr"/>
                </a:tc>
                <a:tc>
                  <a:txBody>
                    <a:bodyPr/>
                    <a:lstStyle/>
                    <a:p>
                      <a:pPr algn="ctr" fontAlgn="ctr">
                        <a:spcBef>
                          <a:spcPts val="0"/>
                        </a:spcBef>
                        <a:spcAft>
                          <a:spcPts val="0"/>
                        </a:spcAft>
                      </a:pPr>
                      <a:r>
                        <a:rPr lang="es-ES_tradnl" sz="1100" u="none" strike="noStrike" dirty="0">
                          <a:effectLst/>
                        </a:rPr>
                        <a:t>1</a:t>
                      </a:r>
                      <a:endParaRPr lang="es-ES_tradnl" sz="2000" b="0" i="0" u="none" strike="noStrike" dirty="0">
                        <a:effectLst/>
                        <a:latin typeface="Arial" panose="020B0604020202020204" pitchFamily="34" charset="0"/>
                      </a:endParaRPr>
                    </a:p>
                  </a:txBody>
                  <a:tcPr marL="35055" marR="35055" marT="7512" marB="0" anchor="ctr"/>
                </a:tc>
                <a:extLst>
                  <a:ext uri="{0D108BD9-81ED-4DB2-BD59-A6C34878D82A}">
                    <a16:rowId xmlns:a16="http://schemas.microsoft.com/office/drawing/2014/main" val="2666585298"/>
                  </a:ext>
                </a:extLst>
              </a:tr>
              <a:tr h="194455">
                <a:tc vMerge="1">
                  <a:txBody>
                    <a:bodyPr/>
                    <a:lstStyle/>
                    <a:p>
                      <a:endParaRPr lang="es-CR"/>
                    </a:p>
                  </a:txBody>
                  <a:tcPr/>
                </a:tc>
                <a:tc vMerge="1">
                  <a:txBody>
                    <a:bodyPr/>
                    <a:lstStyle/>
                    <a:p>
                      <a:endParaRPr lang="es-CR"/>
                    </a:p>
                  </a:txBody>
                  <a:tcPr/>
                </a:tc>
                <a:tc>
                  <a:txBody>
                    <a:bodyPr/>
                    <a:lstStyle/>
                    <a:p>
                      <a:pPr algn="ctr" fontAlgn="ctr">
                        <a:spcBef>
                          <a:spcPts val="0"/>
                        </a:spcBef>
                        <a:spcAft>
                          <a:spcPts val="0"/>
                        </a:spcAft>
                      </a:pPr>
                      <a:r>
                        <a:rPr lang="es-ES_tradnl" sz="1100" u="none" strike="noStrike">
                          <a:effectLst/>
                        </a:rPr>
                        <a:t>930</a:t>
                      </a:r>
                      <a:endParaRPr lang="es-ES_tradnl" sz="2000" b="0" i="0" u="none" strike="noStrike">
                        <a:effectLst/>
                        <a:latin typeface="Arial" panose="020B0604020202020204" pitchFamily="34" charset="0"/>
                      </a:endParaRPr>
                    </a:p>
                  </a:txBody>
                  <a:tcPr marL="35055" marR="35055" marT="7512" marB="0" anchor="ctr"/>
                </a:tc>
                <a:tc>
                  <a:txBody>
                    <a:bodyPr/>
                    <a:lstStyle/>
                    <a:p>
                      <a:pPr algn="ctr" fontAlgn="ctr">
                        <a:spcBef>
                          <a:spcPts val="0"/>
                        </a:spcBef>
                        <a:spcAft>
                          <a:spcPts val="0"/>
                        </a:spcAft>
                      </a:pPr>
                      <a:r>
                        <a:rPr lang="es-ES_tradnl" sz="1100" u="none" strike="noStrike" dirty="0">
                          <a:effectLst/>
                        </a:rPr>
                        <a:t>1</a:t>
                      </a:r>
                      <a:r>
                        <a:rPr lang="es-ES_tradnl" sz="900" u="none" strike="noStrike" dirty="0">
                          <a:effectLst/>
                        </a:rPr>
                        <a:t> </a:t>
                      </a:r>
                      <a:endParaRPr lang="es-ES_tradnl" sz="2000" b="0" i="0" u="none" strike="noStrike" dirty="0">
                        <a:effectLst/>
                        <a:latin typeface="Arial" panose="020B0604020202020204" pitchFamily="34" charset="0"/>
                      </a:endParaRPr>
                    </a:p>
                  </a:txBody>
                  <a:tcPr marL="35055" marR="35055" marT="7512" marB="0" anchor="ctr"/>
                </a:tc>
                <a:extLst>
                  <a:ext uri="{0D108BD9-81ED-4DB2-BD59-A6C34878D82A}">
                    <a16:rowId xmlns:a16="http://schemas.microsoft.com/office/drawing/2014/main" val="1147768234"/>
                  </a:ext>
                </a:extLst>
              </a:tr>
            </a:tbl>
          </a:graphicData>
        </a:graphic>
      </p:graphicFrame>
      <p:sp>
        <p:nvSpPr>
          <p:cNvPr id="9" name="Marcador de texto 2">
            <a:extLst>
              <a:ext uri="{FF2B5EF4-FFF2-40B4-BE49-F238E27FC236}">
                <a16:creationId xmlns:a16="http://schemas.microsoft.com/office/drawing/2014/main" id="{5BDE96FF-45A1-4779-AE8F-91068BC8271B}"/>
              </a:ext>
            </a:extLst>
          </p:cNvPr>
          <p:cNvSpPr txBox="1">
            <a:spLocks/>
          </p:cNvSpPr>
          <p:nvPr/>
        </p:nvSpPr>
        <p:spPr>
          <a:xfrm>
            <a:off x="580098" y="2604364"/>
            <a:ext cx="3452741" cy="49422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None/>
            </a:pPr>
            <a:r>
              <a:rPr lang="es-ES_tradnl" sz="1800" b="1" dirty="0">
                <a:solidFill>
                  <a:srgbClr val="000000"/>
                </a:solidFill>
                <a:effectLst/>
                <a:latin typeface="Arial" panose="020B0604020202020204" pitchFamily="34" charset="0"/>
                <a:ea typeface="Calibri" panose="020F0502020204030204" pitchFamily="34" charset="0"/>
              </a:rPr>
              <a:t>Becas ejecutadas del periodo</a:t>
            </a:r>
            <a:endParaRPr lang="es-CR" sz="1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22107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ECB5D1-03F5-4AE1-B20D-6F34B516CE97}"/>
              </a:ext>
            </a:extLst>
          </p:cNvPr>
          <p:cNvSpPr>
            <a:spLocks noGrp="1"/>
          </p:cNvSpPr>
          <p:nvPr>
            <p:ph type="title"/>
          </p:nvPr>
        </p:nvSpPr>
        <p:spPr>
          <a:xfrm>
            <a:off x="2148620" y="1624511"/>
            <a:ext cx="4755519" cy="2511835"/>
          </a:xfrm>
        </p:spPr>
        <p:txBody>
          <a:bodyPr/>
          <a:lstStyle/>
          <a:p>
            <a:r>
              <a:rPr lang="es-ES_tradnl" sz="1400" dirty="0">
                <a:effectLst/>
                <a:ea typeface="Calibri" panose="020F0502020204030204" pitchFamily="34" charset="0"/>
                <a:cs typeface="Times New Roman" panose="02020603050405020304" pitchFamily="18" charset="0"/>
              </a:rPr>
              <a:t>MBA Roxana Arrieta Meléndez</a:t>
            </a:r>
            <a:br>
              <a:rPr lang="es-CR" sz="1400" dirty="0">
                <a:effectLst/>
                <a:ea typeface="Calibri" panose="020F0502020204030204" pitchFamily="34" charset="0"/>
                <a:cs typeface="Times New Roman" panose="02020603050405020304" pitchFamily="18" charset="0"/>
              </a:rPr>
            </a:br>
            <a:r>
              <a:rPr lang="es-ES_tradnl" sz="1400" dirty="0">
                <a:effectLst/>
                <a:ea typeface="Calibri" panose="020F0502020204030204" pitchFamily="34" charset="0"/>
                <a:cs typeface="Times New Roman" panose="02020603050405020304" pitchFamily="18" charset="0"/>
              </a:rPr>
              <a:t>Directora </a:t>
            </a:r>
            <a:r>
              <a:rPr lang="es-ES_tradnl" sz="1400" dirty="0" err="1">
                <a:effectLst/>
                <a:ea typeface="Calibri" panose="020F0502020204030204" pitchFamily="34" charset="0"/>
                <a:cs typeface="Times New Roman" panose="02020603050405020304" pitchFamily="18" charset="0"/>
              </a:rPr>
              <a:t>a.i.</a:t>
            </a:r>
            <a:r>
              <a:rPr lang="es-ES_tradnl" sz="1400" dirty="0">
                <a:effectLst/>
                <a:ea typeface="Calibri" panose="020F0502020204030204" pitchFamily="34" charset="0"/>
                <a:cs typeface="Times New Roman" panose="02020603050405020304" pitchFamily="18" charset="0"/>
              </a:rPr>
              <a:t> de Gestión Humana</a:t>
            </a:r>
            <a:br>
              <a:rPr lang="es-CR" sz="1400" dirty="0">
                <a:effectLst/>
                <a:ea typeface="Calibri" panose="020F0502020204030204" pitchFamily="34" charset="0"/>
                <a:cs typeface="Times New Roman" panose="02020603050405020304" pitchFamily="18" charset="0"/>
              </a:rPr>
            </a:br>
            <a:r>
              <a:rPr lang="es-ES_tradnl" sz="1400" dirty="0">
                <a:effectLst/>
                <a:ea typeface="Calibri" panose="020F0502020204030204" pitchFamily="34" charset="0"/>
                <a:cs typeface="Times New Roman" panose="02020603050405020304" pitchFamily="18" charset="0"/>
              </a:rPr>
              <a:t> </a:t>
            </a:r>
            <a:br>
              <a:rPr lang="es-CR" sz="1400" dirty="0">
                <a:effectLst/>
                <a:ea typeface="Calibri" panose="020F0502020204030204" pitchFamily="34" charset="0"/>
                <a:cs typeface="Times New Roman" panose="02020603050405020304" pitchFamily="18" charset="0"/>
              </a:rPr>
            </a:br>
            <a:r>
              <a:rPr lang="es-ES_tradnl" sz="1400" dirty="0">
                <a:effectLst/>
                <a:ea typeface="Calibri" panose="020F0502020204030204" pitchFamily="34" charset="0"/>
                <a:cs typeface="Times New Roman" panose="02020603050405020304" pitchFamily="18" charset="0"/>
              </a:rPr>
              <a:t>Licda. Waiman Hin Herrera</a:t>
            </a:r>
            <a:br>
              <a:rPr lang="es-CR" sz="1400" dirty="0">
                <a:effectLst/>
                <a:ea typeface="Calibri" panose="020F0502020204030204" pitchFamily="34" charset="0"/>
                <a:cs typeface="Times New Roman" panose="02020603050405020304" pitchFamily="18" charset="0"/>
              </a:rPr>
            </a:br>
            <a:r>
              <a:rPr lang="es-ES_tradnl" sz="1400" dirty="0">
                <a:effectLst/>
                <a:ea typeface="Calibri" panose="020F0502020204030204" pitchFamily="34" charset="0"/>
                <a:cs typeface="Times New Roman" panose="02020603050405020304" pitchFamily="18" charset="0"/>
              </a:rPr>
              <a:t>Subdirectora </a:t>
            </a:r>
            <a:r>
              <a:rPr lang="es-ES_tradnl" sz="1400" dirty="0" err="1">
                <a:effectLst/>
                <a:ea typeface="Calibri" panose="020F0502020204030204" pitchFamily="34" charset="0"/>
                <a:cs typeface="Times New Roman" panose="02020603050405020304" pitchFamily="18" charset="0"/>
              </a:rPr>
              <a:t>a.i.</a:t>
            </a:r>
            <a:r>
              <a:rPr lang="es-ES_tradnl" sz="1400" dirty="0">
                <a:effectLst/>
                <a:ea typeface="Calibri" panose="020F0502020204030204" pitchFamily="34" charset="0"/>
                <a:cs typeface="Times New Roman" panose="02020603050405020304" pitchFamily="18" charset="0"/>
              </a:rPr>
              <a:t> de Gestión Humana</a:t>
            </a:r>
            <a:br>
              <a:rPr lang="es-CR" sz="1400" dirty="0">
                <a:effectLst/>
                <a:ea typeface="Calibri" panose="020F0502020204030204" pitchFamily="34" charset="0"/>
                <a:cs typeface="Times New Roman" panose="02020603050405020304" pitchFamily="18" charset="0"/>
              </a:rPr>
            </a:br>
            <a:r>
              <a:rPr lang="es-ES_tradnl" sz="1400" dirty="0">
                <a:effectLst/>
                <a:ea typeface="Calibri" panose="020F0502020204030204" pitchFamily="34" charset="0"/>
                <a:cs typeface="Times New Roman" panose="02020603050405020304" pitchFamily="18" charset="0"/>
              </a:rPr>
              <a:t> </a:t>
            </a:r>
            <a:br>
              <a:rPr lang="es-CR" sz="1400" dirty="0">
                <a:effectLst/>
                <a:ea typeface="Calibri" panose="020F0502020204030204" pitchFamily="34" charset="0"/>
                <a:cs typeface="Times New Roman" panose="02020603050405020304" pitchFamily="18" charset="0"/>
              </a:rPr>
            </a:br>
            <a:r>
              <a:rPr lang="es-ES_tradnl" sz="1400" dirty="0">
                <a:effectLst/>
                <a:ea typeface="Calibri" panose="020F0502020204030204" pitchFamily="34" charset="0"/>
                <a:cs typeface="Times New Roman" panose="02020603050405020304" pitchFamily="18" charset="0"/>
              </a:rPr>
              <a:t>Licda. Cheryl Bolaños Madrigal</a:t>
            </a:r>
            <a:br>
              <a:rPr lang="es-CR" sz="1400" dirty="0">
                <a:effectLst/>
                <a:ea typeface="Calibri" panose="020F0502020204030204" pitchFamily="34" charset="0"/>
                <a:cs typeface="Times New Roman" panose="02020603050405020304" pitchFamily="18" charset="0"/>
              </a:rPr>
            </a:br>
            <a:r>
              <a:rPr lang="es-ES_tradnl" sz="1400" dirty="0">
                <a:effectLst/>
                <a:ea typeface="Calibri" panose="020F0502020204030204" pitchFamily="34" charset="0"/>
                <a:cs typeface="Times New Roman" panose="02020603050405020304" pitchFamily="18" charset="0"/>
              </a:rPr>
              <a:t>Jefa </a:t>
            </a:r>
            <a:r>
              <a:rPr lang="es-ES_tradnl" sz="1400" dirty="0" err="1">
                <a:effectLst/>
                <a:ea typeface="Calibri" panose="020F0502020204030204" pitchFamily="34" charset="0"/>
                <a:cs typeface="Times New Roman" panose="02020603050405020304" pitchFamily="18" charset="0"/>
              </a:rPr>
              <a:t>a.i.</a:t>
            </a:r>
            <a:r>
              <a:rPr lang="es-ES_tradnl" sz="1400" dirty="0">
                <a:effectLst/>
                <a:ea typeface="Calibri" panose="020F0502020204030204" pitchFamily="34" charset="0"/>
                <a:cs typeface="Times New Roman" panose="02020603050405020304" pitchFamily="18" charset="0"/>
              </a:rPr>
              <a:t> Subproceso Gestión de la Capacitación</a:t>
            </a:r>
            <a:br>
              <a:rPr lang="es-CR" sz="1800" dirty="0">
                <a:effectLst/>
                <a:ea typeface="Calibri" panose="020F0502020204030204" pitchFamily="34" charset="0"/>
                <a:cs typeface="Times New Roman" panose="02020603050405020304" pitchFamily="18" charset="0"/>
              </a:rPr>
            </a:br>
            <a:endParaRPr lang="es-CR" dirty="0"/>
          </a:p>
        </p:txBody>
      </p:sp>
      <p:sp>
        <p:nvSpPr>
          <p:cNvPr id="3" name="Marcador de texto 2">
            <a:extLst>
              <a:ext uri="{FF2B5EF4-FFF2-40B4-BE49-F238E27FC236}">
                <a16:creationId xmlns:a16="http://schemas.microsoft.com/office/drawing/2014/main" id="{7A178DBA-2603-41F3-A78B-46188E02DCB9}"/>
              </a:ext>
            </a:extLst>
          </p:cNvPr>
          <p:cNvSpPr>
            <a:spLocks noGrp="1"/>
          </p:cNvSpPr>
          <p:nvPr>
            <p:ph type="body" sz="half" idx="2"/>
          </p:nvPr>
        </p:nvSpPr>
        <p:spPr>
          <a:xfrm>
            <a:off x="2148620" y="1349732"/>
            <a:ext cx="10144654" cy="999885"/>
          </a:xfrm>
        </p:spPr>
        <p:txBody>
          <a:bodyPr/>
          <a:lstStyle/>
          <a:p>
            <a:r>
              <a:rPr lang="es-ES" sz="2000" b="1" dirty="0"/>
              <a:t>RESPONSABLES</a:t>
            </a:r>
            <a:endParaRPr lang="es-CR" b="1" dirty="0"/>
          </a:p>
        </p:txBody>
      </p:sp>
      <p:sp>
        <p:nvSpPr>
          <p:cNvPr id="4" name="CuadroTexto 3">
            <a:extLst>
              <a:ext uri="{FF2B5EF4-FFF2-40B4-BE49-F238E27FC236}">
                <a16:creationId xmlns:a16="http://schemas.microsoft.com/office/drawing/2014/main" id="{A3C94AB9-4387-4807-BB5D-65D146624EEF}"/>
              </a:ext>
            </a:extLst>
          </p:cNvPr>
          <p:cNvSpPr txBox="1"/>
          <p:nvPr/>
        </p:nvSpPr>
        <p:spPr>
          <a:xfrm>
            <a:off x="3398580" y="5508268"/>
            <a:ext cx="1365438" cy="646331"/>
          </a:xfrm>
          <a:prstGeom prst="rect">
            <a:avLst/>
          </a:prstGeom>
          <a:noFill/>
        </p:spPr>
        <p:txBody>
          <a:bodyPr wrap="none" rtlCol="0">
            <a:spAutoFit/>
          </a:bodyPr>
          <a:lstStyle/>
          <a:p>
            <a:r>
              <a:rPr lang="es-ES_tradnl"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ENERO 2021</a:t>
            </a:r>
            <a:endParaRPr lang="es-C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CR" dirty="0"/>
          </a:p>
        </p:txBody>
      </p:sp>
    </p:spTree>
    <p:extLst>
      <p:ext uri="{BB962C8B-B14F-4D97-AF65-F5344CB8AC3E}">
        <p14:creationId xmlns:p14="http://schemas.microsoft.com/office/powerpoint/2010/main" val="2845433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625A8EC-C3F8-42DB-B1E9-665B244CE60B}"/>
              </a:ext>
            </a:extLst>
          </p:cNvPr>
          <p:cNvSpPr txBox="1"/>
          <p:nvPr/>
        </p:nvSpPr>
        <p:spPr>
          <a:xfrm>
            <a:off x="741022" y="3429000"/>
            <a:ext cx="3175736" cy="1815882"/>
          </a:xfrm>
          <a:prstGeom prst="rect">
            <a:avLst/>
          </a:prstGeom>
          <a:noFill/>
        </p:spPr>
        <p:txBody>
          <a:bodyPr wrap="square">
            <a:spAutoFit/>
          </a:bodyPr>
          <a:lstStyle/>
          <a:p>
            <a:r>
              <a:rPr lang="es-ES" sz="28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5 becas</a:t>
            </a:r>
            <a:r>
              <a:rPr lang="es-ES" sz="28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se vieron afectadas y no pudieron ser finalizadas </a:t>
            </a:r>
            <a:endParaRPr lang="es-CR"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uadroTexto 5">
            <a:extLst>
              <a:ext uri="{FF2B5EF4-FFF2-40B4-BE49-F238E27FC236}">
                <a16:creationId xmlns:a16="http://schemas.microsoft.com/office/drawing/2014/main" id="{B936A440-1A28-4F06-9D9B-9E29153E52E2}"/>
              </a:ext>
            </a:extLst>
          </p:cNvPr>
          <p:cNvSpPr txBox="1"/>
          <p:nvPr/>
        </p:nvSpPr>
        <p:spPr>
          <a:xfrm>
            <a:off x="4850933" y="6270581"/>
            <a:ext cx="6094602" cy="215444"/>
          </a:xfrm>
          <a:prstGeom prst="rect">
            <a:avLst/>
          </a:prstGeom>
          <a:noFill/>
        </p:spPr>
        <p:txBody>
          <a:bodyPr wrap="square">
            <a:spAutoFit/>
          </a:bodyPr>
          <a:lstStyle/>
          <a:p>
            <a:pPr marL="449580" indent="449580"/>
            <a:r>
              <a:rPr lang="es-ES_tradnl" sz="800" dirty="0">
                <a:effectLst/>
                <a:latin typeface="Arial" panose="020B0604020202020204" pitchFamily="34" charset="0"/>
                <a:ea typeface="Calibri" panose="020F0502020204030204" pitchFamily="34" charset="0"/>
                <a:cs typeface="Times New Roman" panose="02020603050405020304" pitchFamily="18" charset="0"/>
              </a:rPr>
              <a:t>Fuente: Subproceso Gestión de la Capacitación, Dirección de Gestión Humana, 2020.</a:t>
            </a:r>
            <a:endParaRPr lang="es-CR"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Marcador de texto 2">
            <a:extLst>
              <a:ext uri="{FF2B5EF4-FFF2-40B4-BE49-F238E27FC236}">
                <a16:creationId xmlns:a16="http://schemas.microsoft.com/office/drawing/2014/main" id="{5BDE96FF-45A1-4779-AE8F-91068BC8271B}"/>
              </a:ext>
            </a:extLst>
          </p:cNvPr>
          <p:cNvSpPr txBox="1">
            <a:spLocks/>
          </p:cNvSpPr>
          <p:nvPr/>
        </p:nvSpPr>
        <p:spPr>
          <a:xfrm>
            <a:off x="282154" y="2275096"/>
            <a:ext cx="4000290" cy="115390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lnSpc>
                <a:spcPct val="100000"/>
              </a:lnSpc>
              <a:buNone/>
            </a:pPr>
            <a:r>
              <a:rPr lang="es-ES_tradnl" sz="2000" b="1" dirty="0">
                <a:solidFill>
                  <a:srgbClr val="000000"/>
                </a:solidFill>
                <a:effectLst/>
                <a:latin typeface="Arial" panose="020B0604020202020204" pitchFamily="34" charset="0"/>
                <a:ea typeface="Calibri" panose="020F0502020204030204" pitchFamily="34" charset="0"/>
              </a:rPr>
              <a:t>Becas en ejecución afectadas</a:t>
            </a:r>
            <a:br>
              <a:rPr lang="es-ES_tradnl" sz="2000" b="1" dirty="0">
                <a:solidFill>
                  <a:srgbClr val="000000"/>
                </a:solidFill>
                <a:effectLst/>
                <a:latin typeface="Arial" panose="020B0604020202020204" pitchFamily="34" charset="0"/>
                <a:ea typeface="Calibri" panose="020F0502020204030204" pitchFamily="34" charset="0"/>
              </a:rPr>
            </a:br>
            <a:r>
              <a:rPr lang="es-ES_tradnl" sz="2000" b="1" dirty="0">
                <a:solidFill>
                  <a:srgbClr val="000000"/>
                </a:solidFill>
                <a:effectLst/>
                <a:latin typeface="Arial" panose="020B0604020202020204" pitchFamily="34" charset="0"/>
                <a:ea typeface="Calibri" panose="020F0502020204030204" pitchFamily="34" charset="0"/>
              </a:rPr>
              <a:t>por la pandemia del COVID-19</a:t>
            </a:r>
            <a:endParaRPr lang="es-CR" sz="20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Diagrama 2">
            <a:extLst>
              <a:ext uri="{FF2B5EF4-FFF2-40B4-BE49-F238E27FC236}">
                <a16:creationId xmlns:a16="http://schemas.microsoft.com/office/drawing/2014/main" id="{734744F9-B375-4E63-942C-AA26FC0F2FE8}"/>
              </a:ext>
            </a:extLst>
          </p:cNvPr>
          <p:cNvGraphicFramePr/>
          <p:nvPr>
            <p:extLst>
              <p:ext uri="{D42A27DB-BD31-4B8C-83A1-F6EECF244321}">
                <p14:modId xmlns:p14="http://schemas.microsoft.com/office/powerpoint/2010/main" val="3117600652"/>
              </p:ext>
            </p:extLst>
          </p:nvPr>
        </p:nvGraphicFramePr>
        <p:xfrm>
          <a:off x="4648130" y="1190320"/>
          <a:ext cx="6191075" cy="4942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7305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625A8EC-C3F8-42DB-B1E9-665B244CE60B}"/>
              </a:ext>
            </a:extLst>
          </p:cNvPr>
          <p:cNvSpPr txBox="1"/>
          <p:nvPr/>
        </p:nvSpPr>
        <p:spPr>
          <a:xfrm>
            <a:off x="771876" y="2049026"/>
            <a:ext cx="3000468" cy="2246769"/>
          </a:xfrm>
          <a:prstGeom prst="rect">
            <a:avLst/>
          </a:prstGeom>
          <a:noFill/>
        </p:spPr>
        <p:txBody>
          <a:bodyPr wrap="square">
            <a:spAutoFit/>
          </a:bodyPr>
          <a:lstStyle/>
          <a:p>
            <a:r>
              <a:rPr lang="es-ES_tradnl" sz="1600" dirty="0">
                <a:effectLst/>
                <a:latin typeface="+mj-lt"/>
                <a:ea typeface="Calibri" panose="020F0502020204030204" pitchFamily="34" charset="0"/>
                <a:cs typeface="Times New Roman" panose="02020603050405020304" pitchFamily="18" charset="0"/>
              </a:rPr>
              <a:t>No se pudo divulgar </a:t>
            </a:r>
            <a:r>
              <a:rPr lang="es-ES_tradnl" sz="1600" b="1" dirty="0">
                <a:effectLst/>
                <a:latin typeface="+mj-lt"/>
                <a:ea typeface="Calibri" panose="020F0502020204030204" pitchFamily="34" charset="0"/>
                <a:cs typeface="Times New Roman" panose="02020603050405020304" pitchFamily="18" charset="0"/>
              </a:rPr>
              <a:t>14 actividades</a:t>
            </a:r>
            <a:r>
              <a:rPr lang="es-ES_tradnl" sz="1600" dirty="0">
                <a:effectLst/>
                <a:latin typeface="+mj-lt"/>
                <a:ea typeface="Calibri" panose="020F0502020204030204" pitchFamily="34" charset="0"/>
                <a:cs typeface="Times New Roman" panose="02020603050405020304" pitchFamily="18" charset="0"/>
              </a:rPr>
              <a:t> dado que el presupuesto fue cedido debido a los recortes aplicados y a las restricciones a causa de la pandemia COVID-19. </a:t>
            </a:r>
            <a:endParaRPr lang="es-CR" sz="1600" dirty="0">
              <a:effectLst/>
              <a:latin typeface="+mj-lt"/>
              <a:ea typeface="Calibri" panose="020F0502020204030204" pitchFamily="34" charset="0"/>
              <a:cs typeface="Times New Roman" panose="02020603050405020304" pitchFamily="18" charset="0"/>
            </a:endParaRPr>
          </a:p>
          <a:p>
            <a:endParaRPr lang="es-CR"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uadroTexto 5">
            <a:extLst>
              <a:ext uri="{FF2B5EF4-FFF2-40B4-BE49-F238E27FC236}">
                <a16:creationId xmlns:a16="http://schemas.microsoft.com/office/drawing/2014/main" id="{B936A440-1A28-4F06-9D9B-9E29153E52E2}"/>
              </a:ext>
            </a:extLst>
          </p:cNvPr>
          <p:cNvSpPr txBox="1"/>
          <p:nvPr/>
        </p:nvSpPr>
        <p:spPr>
          <a:xfrm>
            <a:off x="6419674" y="5557517"/>
            <a:ext cx="6094602" cy="215444"/>
          </a:xfrm>
          <a:prstGeom prst="rect">
            <a:avLst/>
          </a:prstGeom>
          <a:noFill/>
        </p:spPr>
        <p:txBody>
          <a:bodyPr wrap="square">
            <a:spAutoFit/>
          </a:bodyPr>
          <a:lstStyle/>
          <a:p>
            <a:pPr marL="449580" indent="449580"/>
            <a:r>
              <a:rPr lang="es-ES_tradnl" sz="800" dirty="0">
                <a:effectLst/>
                <a:latin typeface="Arial" panose="020B0604020202020204" pitchFamily="34" charset="0"/>
                <a:ea typeface="Calibri" panose="020F0502020204030204" pitchFamily="34" charset="0"/>
                <a:cs typeface="Times New Roman" panose="02020603050405020304" pitchFamily="18" charset="0"/>
              </a:rPr>
              <a:t>Fuente: Subproceso Gestión de la Capacitación, Dirección de Gestión Humana, 2020.</a:t>
            </a:r>
            <a:endParaRPr lang="es-CR"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Marcador de texto 2">
            <a:extLst>
              <a:ext uri="{FF2B5EF4-FFF2-40B4-BE49-F238E27FC236}">
                <a16:creationId xmlns:a16="http://schemas.microsoft.com/office/drawing/2014/main" id="{5BDE96FF-45A1-4779-AE8F-91068BC8271B}"/>
              </a:ext>
            </a:extLst>
          </p:cNvPr>
          <p:cNvSpPr txBox="1">
            <a:spLocks/>
          </p:cNvSpPr>
          <p:nvPr/>
        </p:nvSpPr>
        <p:spPr>
          <a:xfrm>
            <a:off x="2528305" y="814067"/>
            <a:ext cx="8417230" cy="115390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914400" lvl="2" indent="0" algn="ctr">
              <a:spcBef>
                <a:spcPts val="200"/>
              </a:spcBef>
              <a:buNone/>
            </a:pPr>
            <a:r>
              <a:rPr lang="es-ES_tradnl"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Actividades formativas no divulgadas a causa de recortes presupuestarios y restricciones a causa de la pandemia COVID-19 </a:t>
            </a:r>
            <a:endParaRPr lang="es-CR"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2A3280F2-74B2-42C1-B98F-3FAC725E2479}"/>
              </a:ext>
            </a:extLst>
          </p:cNvPr>
          <p:cNvSpPr>
            <a:spLocks noChangeArrowheads="1"/>
          </p:cNvSpPr>
          <p:nvPr/>
        </p:nvSpPr>
        <p:spPr bwMode="auto">
          <a:xfrm>
            <a:off x="1312292" y="-119631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R"/>
          </a:p>
        </p:txBody>
      </p:sp>
      <p:graphicFrame>
        <p:nvGraphicFramePr>
          <p:cNvPr id="4" name="Tabla 3">
            <a:extLst>
              <a:ext uri="{FF2B5EF4-FFF2-40B4-BE49-F238E27FC236}">
                <a16:creationId xmlns:a16="http://schemas.microsoft.com/office/drawing/2014/main" id="{F57DF3D1-E4FA-4638-9792-AC310E9B328E}"/>
              </a:ext>
            </a:extLst>
          </p:cNvPr>
          <p:cNvGraphicFramePr/>
          <p:nvPr>
            <p:extLst>
              <p:ext uri="{D42A27DB-BD31-4B8C-83A1-F6EECF244321}">
                <p14:modId xmlns:p14="http://schemas.microsoft.com/office/powerpoint/2010/main" val="1145864341"/>
              </p:ext>
            </p:extLst>
          </p:nvPr>
        </p:nvGraphicFramePr>
        <p:xfrm>
          <a:off x="470748" y="4376850"/>
          <a:ext cx="3683000" cy="769620"/>
        </p:xfrm>
        <a:graphic>
          <a:graphicData uri="http://schemas.openxmlformats.org/drawingml/2006/table">
            <a:tbl>
              <a:tblPr firstRow="1" firstCol="1" bandRow="1">
                <a:tableStyleId>{00A15C55-8517-42AA-B614-E9B94910E393}</a:tableStyleId>
              </a:tblPr>
              <a:tblGrid>
                <a:gridCol w="1862084">
                  <a:extLst>
                    <a:ext uri="{9D8B030D-6E8A-4147-A177-3AD203B41FA5}">
                      <a16:colId xmlns:a16="http://schemas.microsoft.com/office/drawing/2014/main" val="3578064302"/>
                    </a:ext>
                  </a:extLst>
                </a:gridCol>
                <a:gridCol w="921542">
                  <a:extLst>
                    <a:ext uri="{9D8B030D-6E8A-4147-A177-3AD203B41FA5}">
                      <a16:colId xmlns:a16="http://schemas.microsoft.com/office/drawing/2014/main" val="81594203"/>
                    </a:ext>
                  </a:extLst>
                </a:gridCol>
                <a:gridCol w="899374">
                  <a:extLst>
                    <a:ext uri="{9D8B030D-6E8A-4147-A177-3AD203B41FA5}">
                      <a16:colId xmlns:a16="http://schemas.microsoft.com/office/drawing/2014/main" val="475925204"/>
                    </a:ext>
                  </a:extLst>
                </a:gridCol>
              </a:tblGrid>
              <a:tr h="0">
                <a:tc>
                  <a:txBody>
                    <a:bodyPr/>
                    <a:lstStyle/>
                    <a:p>
                      <a:pPr algn="just" fontAlgn="t">
                        <a:spcBef>
                          <a:spcPts val="0"/>
                        </a:spcBef>
                        <a:spcAft>
                          <a:spcPts val="0"/>
                        </a:spcAft>
                      </a:pPr>
                      <a:r>
                        <a:rPr lang="es-ES_tradnl" sz="1200" u="none" strike="noStrike" dirty="0">
                          <a:effectLst/>
                        </a:rPr>
                        <a:t>Tipo de actividad</a:t>
                      </a:r>
                      <a:endParaRPr lang="es-ES_tradnl" sz="1800" b="0" i="0" u="none" strike="noStrike" dirty="0">
                        <a:effectLst/>
                        <a:latin typeface="Arial" panose="020B0604020202020204" pitchFamily="34" charset="0"/>
                      </a:endParaRPr>
                    </a:p>
                  </a:txBody>
                  <a:tcPr marL="68580" marR="68580" marT="9525" marB="0"/>
                </a:tc>
                <a:tc>
                  <a:txBody>
                    <a:bodyPr/>
                    <a:lstStyle/>
                    <a:p>
                      <a:pPr algn="just" fontAlgn="t">
                        <a:spcBef>
                          <a:spcPts val="0"/>
                        </a:spcBef>
                        <a:spcAft>
                          <a:spcPts val="0"/>
                        </a:spcAft>
                      </a:pPr>
                      <a:r>
                        <a:rPr lang="es-ES_tradnl" sz="1200" u="none" strike="noStrike">
                          <a:effectLst/>
                        </a:rPr>
                        <a:t>Mujeres</a:t>
                      </a:r>
                      <a:endParaRPr lang="es-ES_tradnl" sz="1800" b="0" i="0" u="none" strike="noStrike">
                        <a:effectLst/>
                        <a:latin typeface="Arial" panose="020B0604020202020204" pitchFamily="34" charset="0"/>
                      </a:endParaRPr>
                    </a:p>
                  </a:txBody>
                  <a:tcPr marL="68580" marR="68580" marT="9525" marB="0"/>
                </a:tc>
                <a:tc>
                  <a:txBody>
                    <a:bodyPr/>
                    <a:lstStyle/>
                    <a:p>
                      <a:pPr algn="just" fontAlgn="t">
                        <a:spcBef>
                          <a:spcPts val="0"/>
                        </a:spcBef>
                        <a:spcAft>
                          <a:spcPts val="0"/>
                        </a:spcAft>
                      </a:pPr>
                      <a:r>
                        <a:rPr lang="es-ES_tradnl" sz="1200" u="none" strike="noStrike">
                          <a:effectLst/>
                        </a:rPr>
                        <a:t>Hombres</a:t>
                      </a:r>
                      <a:endParaRPr lang="es-ES_tradnl" sz="1800" b="0" i="0" u="none" strike="noStrike">
                        <a:effectLst/>
                        <a:latin typeface="Arial" panose="020B0604020202020204" pitchFamily="34" charset="0"/>
                      </a:endParaRPr>
                    </a:p>
                  </a:txBody>
                  <a:tcPr marL="68580" marR="68580" marT="9525" marB="0"/>
                </a:tc>
                <a:extLst>
                  <a:ext uri="{0D108BD9-81ED-4DB2-BD59-A6C34878D82A}">
                    <a16:rowId xmlns:a16="http://schemas.microsoft.com/office/drawing/2014/main" val="1980141095"/>
                  </a:ext>
                </a:extLst>
              </a:tr>
              <a:tr h="0">
                <a:tc>
                  <a:txBody>
                    <a:bodyPr/>
                    <a:lstStyle/>
                    <a:p>
                      <a:pPr algn="just" fontAlgn="t">
                        <a:spcBef>
                          <a:spcPts val="0"/>
                        </a:spcBef>
                        <a:spcAft>
                          <a:spcPts val="0"/>
                        </a:spcAft>
                      </a:pPr>
                      <a:r>
                        <a:rPr lang="es-ES_tradnl" sz="1200" u="none" strike="noStrike">
                          <a:effectLst/>
                        </a:rPr>
                        <a:t>05 becas</a:t>
                      </a:r>
                      <a:endParaRPr lang="es-ES_tradnl" sz="1800" b="0" i="0" u="none" strike="noStrike">
                        <a:effectLst/>
                        <a:latin typeface="Arial" panose="020B0604020202020204" pitchFamily="34" charset="0"/>
                      </a:endParaRPr>
                    </a:p>
                  </a:txBody>
                  <a:tcPr marL="68580" marR="68580" marT="9525" marB="0"/>
                </a:tc>
                <a:tc>
                  <a:txBody>
                    <a:bodyPr/>
                    <a:lstStyle/>
                    <a:p>
                      <a:pPr algn="r" fontAlgn="t">
                        <a:spcBef>
                          <a:spcPts val="0"/>
                        </a:spcBef>
                        <a:spcAft>
                          <a:spcPts val="0"/>
                        </a:spcAft>
                      </a:pPr>
                      <a:r>
                        <a:rPr lang="es-ES_tradnl" sz="1200" u="none" strike="noStrike">
                          <a:effectLst/>
                        </a:rPr>
                        <a:t>0</a:t>
                      </a:r>
                      <a:endParaRPr lang="es-ES_tradnl" sz="1800" b="0" i="0" u="none" strike="noStrike">
                        <a:effectLst/>
                        <a:latin typeface="Arial" panose="020B0604020202020204" pitchFamily="34" charset="0"/>
                      </a:endParaRPr>
                    </a:p>
                  </a:txBody>
                  <a:tcPr marL="68580" marR="68580" marT="9525" marB="0"/>
                </a:tc>
                <a:tc>
                  <a:txBody>
                    <a:bodyPr/>
                    <a:lstStyle/>
                    <a:p>
                      <a:pPr algn="r" fontAlgn="t">
                        <a:spcBef>
                          <a:spcPts val="0"/>
                        </a:spcBef>
                        <a:spcAft>
                          <a:spcPts val="0"/>
                        </a:spcAft>
                      </a:pPr>
                      <a:r>
                        <a:rPr lang="es-ES_tradnl" sz="1200" u="none" strike="noStrike">
                          <a:effectLst/>
                        </a:rPr>
                        <a:t>2</a:t>
                      </a:r>
                      <a:endParaRPr lang="es-ES_tradnl" sz="1800" b="0" i="0" u="none" strike="noStrike">
                        <a:effectLst/>
                        <a:latin typeface="Arial" panose="020B0604020202020204" pitchFamily="34" charset="0"/>
                      </a:endParaRPr>
                    </a:p>
                  </a:txBody>
                  <a:tcPr marL="68580" marR="68580" marT="9525" marB="0"/>
                </a:tc>
                <a:extLst>
                  <a:ext uri="{0D108BD9-81ED-4DB2-BD59-A6C34878D82A}">
                    <a16:rowId xmlns:a16="http://schemas.microsoft.com/office/drawing/2014/main" val="3696214111"/>
                  </a:ext>
                </a:extLst>
              </a:tr>
              <a:tr h="0">
                <a:tc>
                  <a:txBody>
                    <a:bodyPr/>
                    <a:lstStyle/>
                    <a:p>
                      <a:pPr algn="just" fontAlgn="t">
                        <a:spcBef>
                          <a:spcPts val="0"/>
                        </a:spcBef>
                        <a:spcAft>
                          <a:spcPts val="0"/>
                        </a:spcAft>
                      </a:pPr>
                      <a:r>
                        <a:rPr lang="es-ES_tradnl" sz="1200" u="none" strike="noStrike">
                          <a:effectLst/>
                        </a:rPr>
                        <a:t>10 capacitaciones</a:t>
                      </a:r>
                      <a:endParaRPr lang="es-ES_tradnl" sz="1800" b="0" i="0" u="none" strike="noStrike">
                        <a:effectLst/>
                        <a:latin typeface="Arial" panose="020B0604020202020204" pitchFamily="34" charset="0"/>
                      </a:endParaRPr>
                    </a:p>
                  </a:txBody>
                  <a:tcPr marL="68580" marR="68580" marT="9525" marB="0"/>
                </a:tc>
                <a:tc>
                  <a:txBody>
                    <a:bodyPr/>
                    <a:lstStyle/>
                    <a:p>
                      <a:pPr algn="r" fontAlgn="t">
                        <a:spcBef>
                          <a:spcPts val="0"/>
                        </a:spcBef>
                        <a:spcAft>
                          <a:spcPts val="0"/>
                        </a:spcAft>
                      </a:pPr>
                      <a:r>
                        <a:rPr lang="es-ES_tradnl" sz="1200" u="none" strike="noStrike">
                          <a:effectLst/>
                        </a:rPr>
                        <a:t>13</a:t>
                      </a:r>
                      <a:endParaRPr lang="es-ES_tradnl" sz="1800" b="0" i="0" u="none" strike="noStrike">
                        <a:effectLst/>
                        <a:latin typeface="Arial" panose="020B0604020202020204" pitchFamily="34" charset="0"/>
                      </a:endParaRPr>
                    </a:p>
                  </a:txBody>
                  <a:tcPr marL="68580" marR="68580" marT="9525" marB="0"/>
                </a:tc>
                <a:tc>
                  <a:txBody>
                    <a:bodyPr/>
                    <a:lstStyle/>
                    <a:p>
                      <a:pPr algn="r" fontAlgn="t">
                        <a:spcBef>
                          <a:spcPts val="0"/>
                        </a:spcBef>
                        <a:spcAft>
                          <a:spcPts val="0"/>
                        </a:spcAft>
                      </a:pPr>
                      <a:r>
                        <a:rPr lang="es-ES_tradnl" sz="1200" u="none" strike="noStrike">
                          <a:effectLst/>
                        </a:rPr>
                        <a:t>7</a:t>
                      </a:r>
                      <a:endParaRPr lang="es-ES_tradnl" sz="1800" b="0" i="0" u="none" strike="noStrike">
                        <a:effectLst/>
                        <a:latin typeface="Arial" panose="020B0604020202020204" pitchFamily="34" charset="0"/>
                      </a:endParaRPr>
                    </a:p>
                  </a:txBody>
                  <a:tcPr marL="68580" marR="68580" marT="9525" marB="0"/>
                </a:tc>
                <a:extLst>
                  <a:ext uri="{0D108BD9-81ED-4DB2-BD59-A6C34878D82A}">
                    <a16:rowId xmlns:a16="http://schemas.microsoft.com/office/drawing/2014/main" val="2546762595"/>
                  </a:ext>
                </a:extLst>
              </a:tr>
              <a:tr h="0">
                <a:tc>
                  <a:txBody>
                    <a:bodyPr/>
                    <a:lstStyle/>
                    <a:p>
                      <a:pPr algn="r" fontAlgn="t">
                        <a:spcBef>
                          <a:spcPts val="0"/>
                        </a:spcBef>
                        <a:spcAft>
                          <a:spcPts val="0"/>
                        </a:spcAft>
                      </a:pPr>
                      <a:r>
                        <a:rPr lang="es-ES_tradnl" sz="1200" u="none" strike="noStrike">
                          <a:effectLst/>
                        </a:rPr>
                        <a:t>TOTAL</a:t>
                      </a:r>
                      <a:endParaRPr lang="es-ES_tradnl" sz="1800" b="0" i="0" u="none" strike="noStrike">
                        <a:effectLst/>
                        <a:latin typeface="Arial" panose="020B0604020202020204" pitchFamily="34" charset="0"/>
                      </a:endParaRPr>
                    </a:p>
                  </a:txBody>
                  <a:tcPr marL="68580" marR="68580" marT="9525" marB="0"/>
                </a:tc>
                <a:tc>
                  <a:txBody>
                    <a:bodyPr/>
                    <a:lstStyle/>
                    <a:p>
                      <a:pPr algn="r" fontAlgn="t">
                        <a:spcBef>
                          <a:spcPts val="0"/>
                        </a:spcBef>
                        <a:spcAft>
                          <a:spcPts val="0"/>
                        </a:spcAft>
                      </a:pPr>
                      <a:r>
                        <a:rPr lang="es-ES_tradnl" sz="1200" u="none" strike="noStrike">
                          <a:effectLst/>
                        </a:rPr>
                        <a:t>13</a:t>
                      </a:r>
                      <a:endParaRPr lang="es-ES_tradnl" sz="1800" b="0" i="0" u="none" strike="noStrike">
                        <a:effectLst/>
                        <a:latin typeface="Arial" panose="020B0604020202020204" pitchFamily="34" charset="0"/>
                      </a:endParaRPr>
                    </a:p>
                  </a:txBody>
                  <a:tcPr marL="68580" marR="68580" marT="9525" marB="0"/>
                </a:tc>
                <a:tc>
                  <a:txBody>
                    <a:bodyPr/>
                    <a:lstStyle/>
                    <a:p>
                      <a:pPr algn="r" fontAlgn="t">
                        <a:spcBef>
                          <a:spcPts val="0"/>
                        </a:spcBef>
                        <a:spcAft>
                          <a:spcPts val="0"/>
                        </a:spcAft>
                      </a:pPr>
                      <a:r>
                        <a:rPr lang="es-ES_tradnl" sz="1200" u="none" strike="noStrike" dirty="0">
                          <a:effectLst/>
                        </a:rPr>
                        <a:t>9</a:t>
                      </a:r>
                      <a:endParaRPr lang="es-ES_tradnl" sz="1800" b="0" i="0" u="none" strike="noStrike" dirty="0">
                        <a:effectLst/>
                        <a:latin typeface="Arial" panose="020B0604020202020204" pitchFamily="34" charset="0"/>
                      </a:endParaRPr>
                    </a:p>
                  </a:txBody>
                  <a:tcPr marL="68580" marR="68580" marT="9525" marB="0"/>
                </a:tc>
                <a:extLst>
                  <a:ext uri="{0D108BD9-81ED-4DB2-BD59-A6C34878D82A}">
                    <a16:rowId xmlns:a16="http://schemas.microsoft.com/office/drawing/2014/main" val="413203570"/>
                  </a:ext>
                </a:extLst>
              </a:tr>
            </a:tbl>
          </a:graphicData>
        </a:graphic>
      </p:graphicFrame>
      <p:sp>
        <p:nvSpPr>
          <p:cNvPr id="3" name="Rectangle 1">
            <a:extLst>
              <a:ext uri="{FF2B5EF4-FFF2-40B4-BE49-F238E27FC236}">
                <a16:creationId xmlns:a16="http://schemas.microsoft.com/office/drawing/2014/main" id="{004F5630-34EA-4930-BB7C-2607F9B1F498}"/>
              </a:ext>
            </a:extLst>
          </p:cNvPr>
          <p:cNvSpPr>
            <a:spLocks noChangeArrowheads="1"/>
          </p:cNvSpPr>
          <p:nvPr/>
        </p:nvSpPr>
        <p:spPr bwMode="auto">
          <a:xfrm>
            <a:off x="1246465" y="-1231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R"/>
          </a:p>
        </p:txBody>
      </p:sp>
      <p:graphicFrame>
        <p:nvGraphicFramePr>
          <p:cNvPr id="8" name="Tabla 7">
            <a:extLst>
              <a:ext uri="{FF2B5EF4-FFF2-40B4-BE49-F238E27FC236}">
                <a16:creationId xmlns:a16="http://schemas.microsoft.com/office/drawing/2014/main" id="{2E35F934-665C-47FB-9967-D4BB7FFA737C}"/>
              </a:ext>
            </a:extLst>
          </p:cNvPr>
          <p:cNvGraphicFramePr/>
          <p:nvPr>
            <p:extLst>
              <p:ext uri="{D42A27DB-BD31-4B8C-83A1-F6EECF244321}">
                <p14:modId xmlns:p14="http://schemas.microsoft.com/office/powerpoint/2010/main" val="1091639139"/>
              </p:ext>
            </p:extLst>
          </p:nvPr>
        </p:nvGraphicFramePr>
        <p:xfrm>
          <a:off x="5016382" y="1822401"/>
          <a:ext cx="6298251" cy="3595633"/>
        </p:xfrm>
        <a:graphic>
          <a:graphicData uri="http://schemas.openxmlformats.org/drawingml/2006/table">
            <a:tbl>
              <a:tblPr firstRow="1" firstCol="1" bandRow="1">
                <a:tableStyleId>{F5AB1C69-6EDB-4FF4-983F-18BD219EF322}</a:tableStyleId>
              </a:tblPr>
              <a:tblGrid>
                <a:gridCol w="1662802">
                  <a:extLst>
                    <a:ext uri="{9D8B030D-6E8A-4147-A177-3AD203B41FA5}">
                      <a16:colId xmlns:a16="http://schemas.microsoft.com/office/drawing/2014/main" val="1466859900"/>
                    </a:ext>
                  </a:extLst>
                </a:gridCol>
                <a:gridCol w="1541228">
                  <a:extLst>
                    <a:ext uri="{9D8B030D-6E8A-4147-A177-3AD203B41FA5}">
                      <a16:colId xmlns:a16="http://schemas.microsoft.com/office/drawing/2014/main" val="3326185973"/>
                    </a:ext>
                  </a:extLst>
                </a:gridCol>
                <a:gridCol w="1541228">
                  <a:extLst>
                    <a:ext uri="{9D8B030D-6E8A-4147-A177-3AD203B41FA5}">
                      <a16:colId xmlns:a16="http://schemas.microsoft.com/office/drawing/2014/main" val="2380303514"/>
                    </a:ext>
                  </a:extLst>
                </a:gridCol>
                <a:gridCol w="1552993">
                  <a:extLst>
                    <a:ext uri="{9D8B030D-6E8A-4147-A177-3AD203B41FA5}">
                      <a16:colId xmlns:a16="http://schemas.microsoft.com/office/drawing/2014/main" val="964547629"/>
                    </a:ext>
                  </a:extLst>
                </a:gridCol>
              </a:tblGrid>
              <a:tr h="475586">
                <a:tc gridSpan="4">
                  <a:txBody>
                    <a:bodyPr/>
                    <a:lstStyle/>
                    <a:p>
                      <a:pPr algn="ctr" fontAlgn="ctr">
                        <a:lnSpc>
                          <a:spcPct val="105000"/>
                        </a:lnSpc>
                        <a:spcBef>
                          <a:spcPts val="0"/>
                        </a:spcBef>
                        <a:spcAft>
                          <a:spcPts val="0"/>
                        </a:spcAft>
                      </a:pPr>
                      <a:r>
                        <a:rPr lang="es-CR" sz="1100" u="none" strike="noStrike" dirty="0">
                          <a:effectLst/>
                        </a:rPr>
                        <a:t>SUBPARTIDA 60201 – BECAS A FUNCIONARIOS</a:t>
                      </a:r>
                      <a:endParaRPr lang="es-CR" sz="2400" b="0" i="0" u="none" strike="noStrike" dirty="0">
                        <a:effectLst/>
                        <a:latin typeface="Arial" panose="020B0604020202020204" pitchFamily="34" charset="0"/>
                      </a:endParaRPr>
                    </a:p>
                  </a:txBody>
                  <a:tcPr marL="44450" marR="44450" marT="9525" marB="0" anchor="ct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3386998668"/>
                  </a:ext>
                </a:extLst>
              </a:tr>
              <a:tr h="592575">
                <a:tc>
                  <a:txBody>
                    <a:bodyPr/>
                    <a:lstStyle/>
                    <a:p>
                      <a:pPr algn="l" fontAlgn="ctr">
                        <a:lnSpc>
                          <a:spcPct val="105000"/>
                        </a:lnSpc>
                        <a:spcBef>
                          <a:spcPts val="0"/>
                        </a:spcBef>
                        <a:spcAft>
                          <a:spcPts val="0"/>
                        </a:spcAft>
                      </a:pPr>
                      <a:r>
                        <a:rPr lang="es-CR" sz="1100" u="none" strike="noStrike">
                          <a:effectLst/>
                        </a:rPr>
                        <a:t>Programa presupuestario </a:t>
                      </a:r>
                      <a:endParaRPr lang="es-CR" sz="2400" b="0" i="0" u="none" strike="noStrike">
                        <a:effectLst/>
                        <a:latin typeface="Arial" panose="020B0604020202020204" pitchFamily="34" charset="0"/>
                      </a:endParaRPr>
                    </a:p>
                  </a:txBody>
                  <a:tcPr marL="44450" marR="44450" marT="9525" marB="0" anchor="ctr"/>
                </a:tc>
                <a:tc>
                  <a:txBody>
                    <a:bodyPr/>
                    <a:lstStyle/>
                    <a:p>
                      <a:pPr algn="ctr" fontAlgn="ctr">
                        <a:lnSpc>
                          <a:spcPct val="105000"/>
                        </a:lnSpc>
                        <a:spcBef>
                          <a:spcPts val="0"/>
                        </a:spcBef>
                        <a:spcAft>
                          <a:spcPts val="0"/>
                        </a:spcAft>
                      </a:pPr>
                      <a:r>
                        <a:rPr lang="es-CR" sz="1100" u="none" strike="noStrike">
                          <a:effectLst/>
                        </a:rPr>
                        <a:t>Monto aprobado </a:t>
                      </a:r>
                      <a:endParaRPr lang="es-CR" sz="2400" b="0" i="0" u="none" strike="noStrike">
                        <a:effectLst/>
                        <a:latin typeface="Arial" panose="020B0604020202020204" pitchFamily="34" charset="0"/>
                      </a:endParaRPr>
                    </a:p>
                  </a:txBody>
                  <a:tcPr marL="44450" marR="44450" marT="9525" marB="0" anchor="ctr"/>
                </a:tc>
                <a:tc>
                  <a:txBody>
                    <a:bodyPr/>
                    <a:lstStyle/>
                    <a:p>
                      <a:pPr algn="ctr" fontAlgn="ctr">
                        <a:lnSpc>
                          <a:spcPct val="105000"/>
                        </a:lnSpc>
                        <a:spcBef>
                          <a:spcPts val="0"/>
                        </a:spcBef>
                        <a:spcAft>
                          <a:spcPts val="0"/>
                        </a:spcAft>
                      </a:pPr>
                      <a:r>
                        <a:rPr lang="es-CR" sz="1100" u="none" strike="noStrike">
                          <a:effectLst/>
                        </a:rPr>
                        <a:t>Monto ejecutado</a:t>
                      </a:r>
                      <a:endParaRPr lang="es-CR" sz="2400" b="0" i="0" u="none" strike="noStrike">
                        <a:effectLst/>
                        <a:latin typeface="Arial" panose="020B0604020202020204" pitchFamily="34" charset="0"/>
                      </a:endParaRPr>
                    </a:p>
                  </a:txBody>
                  <a:tcPr marL="44450" marR="44450" marT="9525" marB="0" anchor="ctr"/>
                </a:tc>
                <a:tc>
                  <a:txBody>
                    <a:bodyPr/>
                    <a:lstStyle/>
                    <a:p>
                      <a:pPr algn="ctr" fontAlgn="ctr">
                        <a:lnSpc>
                          <a:spcPct val="105000"/>
                        </a:lnSpc>
                        <a:spcBef>
                          <a:spcPts val="0"/>
                        </a:spcBef>
                        <a:spcAft>
                          <a:spcPts val="0"/>
                        </a:spcAft>
                      </a:pPr>
                      <a:r>
                        <a:rPr lang="es-CR" sz="1100" u="none" strike="noStrike">
                          <a:effectLst/>
                        </a:rPr>
                        <a:t>Monto cedido </a:t>
                      </a:r>
                      <a:endParaRPr lang="es-CR" sz="2400" b="0" i="0" u="none" strike="noStrike">
                        <a:effectLst/>
                        <a:latin typeface="Arial" panose="020B0604020202020204" pitchFamily="34" charset="0"/>
                      </a:endParaRPr>
                    </a:p>
                  </a:txBody>
                  <a:tcPr marL="44450" marR="44450" marT="9525" marB="0" anchor="ctr"/>
                </a:tc>
                <a:extLst>
                  <a:ext uri="{0D108BD9-81ED-4DB2-BD59-A6C34878D82A}">
                    <a16:rowId xmlns:a16="http://schemas.microsoft.com/office/drawing/2014/main" val="3676740146"/>
                  </a:ext>
                </a:extLst>
              </a:tr>
              <a:tr h="482707">
                <a:tc>
                  <a:txBody>
                    <a:bodyPr/>
                    <a:lstStyle/>
                    <a:p>
                      <a:pPr algn="l" fontAlgn="ctr">
                        <a:lnSpc>
                          <a:spcPct val="105000"/>
                        </a:lnSpc>
                        <a:spcBef>
                          <a:spcPts val="0"/>
                        </a:spcBef>
                        <a:spcAft>
                          <a:spcPts val="0"/>
                        </a:spcAft>
                      </a:pPr>
                      <a:r>
                        <a:rPr lang="es-CR" sz="1100" u="none" strike="noStrike">
                          <a:effectLst/>
                        </a:rPr>
                        <a:t>926 (Dirección y Administración)</a:t>
                      </a:r>
                      <a:endParaRPr lang="es-CR" sz="2400" b="0" i="0" u="none" strike="noStrike">
                        <a:effectLst/>
                        <a:latin typeface="Arial" panose="020B0604020202020204" pitchFamily="34" charset="0"/>
                      </a:endParaRPr>
                    </a:p>
                  </a:txBody>
                  <a:tcPr marL="44450" marR="44450" marT="9525" marB="0" anchor="ctr"/>
                </a:tc>
                <a:tc>
                  <a:txBody>
                    <a:bodyPr/>
                    <a:lstStyle/>
                    <a:p>
                      <a:pPr algn="r" fontAlgn="ctr">
                        <a:lnSpc>
                          <a:spcPct val="105000"/>
                        </a:lnSpc>
                        <a:spcBef>
                          <a:spcPts val="0"/>
                        </a:spcBef>
                        <a:spcAft>
                          <a:spcPts val="0"/>
                        </a:spcAft>
                      </a:pPr>
                      <a:r>
                        <a:rPr lang="es-CR" sz="1100" u="none" strike="noStrike">
                          <a:effectLst/>
                        </a:rPr>
                        <a:t>15 106 102,50</a:t>
                      </a:r>
                      <a:endParaRPr lang="es-CR" sz="2400" b="0" i="0" u="none" strike="noStrike">
                        <a:effectLst/>
                        <a:latin typeface="Arial" panose="020B0604020202020204" pitchFamily="34" charset="0"/>
                      </a:endParaRPr>
                    </a:p>
                  </a:txBody>
                  <a:tcPr marL="44450" marR="44450" marT="9525" marB="0" anchor="ctr"/>
                </a:tc>
                <a:tc>
                  <a:txBody>
                    <a:bodyPr/>
                    <a:lstStyle/>
                    <a:p>
                      <a:pPr algn="r" fontAlgn="ctr">
                        <a:lnSpc>
                          <a:spcPct val="105000"/>
                        </a:lnSpc>
                        <a:spcBef>
                          <a:spcPts val="0"/>
                        </a:spcBef>
                        <a:spcAft>
                          <a:spcPts val="0"/>
                        </a:spcAft>
                      </a:pPr>
                      <a:r>
                        <a:rPr lang="es-CR" sz="1100" u="none" strike="noStrike">
                          <a:effectLst/>
                        </a:rPr>
                        <a:t>5 819 700,00</a:t>
                      </a:r>
                      <a:endParaRPr lang="es-CR" sz="2400" b="0" i="0" u="none" strike="noStrike">
                        <a:effectLst/>
                        <a:latin typeface="Arial" panose="020B0604020202020204" pitchFamily="34" charset="0"/>
                      </a:endParaRPr>
                    </a:p>
                  </a:txBody>
                  <a:tcPr marL="44450" marR="44450" marT="9525" marB="0" anchor="ctr"/>
                </a:tc>
                <a:tc>
                  <a:txBody>
                    <a:bodyPr/>
                    <a:lstStyle/>
                    <a:p>
                      <a:pPr algn="r" fontAlgn="ctr">
                        <a:lnSpc>
                          <a:spcPct val="105000"/>
                        </a:lnSpc>
                        <a:spcBef>
                          <a:spcPts val="0"/>
                        </a:spcBef>
                        <a:spcAft>
                          <a:spcPts val="0"/>
                        </a:spcAft>
                      </a:pPr>
                      <a:r>
                        <a:rPr lang="es-CR" sz="1100" u="none" strike="noStrike">
                          <a:effectLst/>
                        </a:rPr>
                        <a:t>9 286 402,50</a:t>
                      </a:r>
                      <a:endParaRPr lang="es-CR" sz="2400" b="0" i="0" u="none" strike="noStrike">
                        <a:effectLst/>
                        <a:latin typeface="Arial" panose="020B0604020202020204" pitchFamily="34" charset="0"/>
                      </a:endParaRPr>
                    </a:p>
                  </a:txBody>
                  <a:tcPr marL="44450" marR="44450" marT="9525" marB="0" anchor="ctr"/>
                </a:tc>
                <a:extLst>
                  <a:ext uri="{0D108BD9-81ED-4DB2-BD59-A6C34878D82A}">
                    <a16:rowId xmlns:a16="http://schemas.microsoft.com/office/drawing/2014/main" val="1477967723"/>
                  </a:ext>
                </a:extLst>
              </a:tr>
              <a:tr h="281452">
                <a:tc>
                  <a:txBody>
                    <a:bodyPr/>
                    <a:lstStyle/>
                    <a:p>
                      <a:pPr algn="l" fontAlgn="ctr">
                        <a:lnSpc>
                          <a:spcPct val="105000"/>
                        </a:lnSpc>
                        <a:spcBef>
                          <a:spcPts val="0"/>
                        </a:spcBef>
                        <a:spcAft>
                          <a:spcPts val="0"/>
                        </a:spcAft>
                      </a:pPr>
                      <a:r>
                        <a:rPr lang="es-CR" sz="1100" u="none" strike="noStrike">
                          <a:effectLst/>
                        </a:rPr>
                        <a:t>927 (Judicatura)</a:t>
                      </a:r>
                      <a:endParaRPr lang="es-CR" sz="2400" b="0" i="0" u="none" strike="noStrike">
                        <a:effectLst/>
                        <a:latin typeface="Arial" panose="020B0604020202020204" pitchFamily="34" charset="0"/>
                      </a:endParaRPr>
                    </a:p>
                  </a:txBody>
                  <a:tcPr marL="44450" marR="44450" marT="9525" marB="0" anchor="ctr"/>
                </a:tc>
                <a:tc>
                  <a:txBody>
                    <a:bodyPr/>
                    <a:lstStyle/>
                    <a:p>
                      <a:pPr algn="r" fontAlgn="ctr">
                        <a:lnSpc>
                          <a:spcPct val="105000"/>
                        </a:lnSpc>
                        <a:spcBef>
                          <a:spcPts val="0"/>
                        </a:spcBef>
                        <a:spcAft>
                          <a:spcPts val="0"/>
                        </a:spcAft>
                      </a:pPr>
                      <a:r>
                        <a:rPr lang="es-CR" sz="1100" u="none" strike="noStrike">
                          <a:effectLst/>
                        </a:rPr>
                        <a:t>16 784 018,06</a:t>
                      </a:r>
                      <a:endParaRPr lang="es-CR" sz="2400" b="0" i="0" u="none" strike="noStrike">
                        <a:effectLst/>
                        <a:latin typeface="Arial" panose="020B0604020202020204" pitchFamily="34" charset="0"/>
                      </a:endParaRPr>
                    </a:p>
                  </a:txBody>
                  <a:tcPr marL="44450" marR="44450" marT="9525" marB="0" anchor="ctr"/>
                </a:tc>
                <a:tc>
                  <a:txBody>
                    <a:bodyPr/>
                    <a:lstStyle/>
                    <a:p>
                      <a:pPr algn="r" fontAlgn="ctr">
                        <a:lnSpc>
                          <a:spcPct val="105000"/>
                        </a:lnSpc>
                        <a:spcBef>
                          <a:spcPts val="0"/>
                        </a:spcBef>
                        <a:spcAft>
                          <a:spcPts val="0"/>
                        </a:spcAft>
                      </a:pPr>
                      <a:r>
                        <a:rPr lang="es-CR" sz="1100" u="none" strike="noStrike">
                          <a:effectLst/>
                        </a:rPr>
                        <a:t>10 824 590,00</a:t>
                      </a:r>
                      <a:endParaRPr lang="es-CR" sz="2400" b="0" i="0" u="none" strike="noStrike">
                        <a:effectLst/>
                        <a:latin typeface="Arial" panose="020B0604020202020204" pitchFamily="34" charset="0"/>
                      </a:endParaRPr>
                    </a:p>
                  </a:txBody>
                  <a:tcPr marL="44450" marR="44450" marT="9525" marB="0" anchor="ctr"/>
                </a:tc>
                <a:tc>
                  <a:txBody>
                    <a:bodyPr/>
                    <a:lstStyle/>
                    <a:p>
                      <a:pPr algn="r" fontAlgn="ctr">
                        <a:lnSpc>
                          <a:spcPct val="105000"/>
                        </a:lnSpc>
                        <a:spcBef>
                          <a:spcPts val="0"/>
                        </a:spcBef>
                        <a:spcAft>
                          <a:spcPts val="0"/>
                        </a:spcAft>
                      </a:pPr>
                      <a:r>
                        <a:rPr lang="es-CR" sz="1100" u="none" strike="noStrike">
                          <a:effectLst/>
                        </a:rPr>
                        <a:t>5 959 428,06</a:t>
                      </a:r>
                      <a:endParaRPr lang="es-CR" sz="2400" b="0" i="0" u="none" strike="noStrike">
                        <a:effectLst/>
                        <a:latin typeface="Arial" panose="020B0604020202020204" pitchFamily="34" charset="0"/>
                      </a:endParaRPr>
                    </a:p>
                  </a:txBody>
                  <a:tcPr marL="44450" marR="44450" marT="9525" marB="0" anchor="ctr"/>
                </a:tc>
                <a:extLst>
                  <a:ext uri="{0D108BD9-81ED-4DB2-BD59-A6C34878D82A}">
                    <a16:rowId xmlns:a16="http://schemas.microsoft.com/office/drawing/2014/main" val="93115336"/>
                  </a:ext>
                </a:extLst>
              </a:tr>
              <a:tr h="717702">
                <a:tc>
                  <a:txBody>
                    <a:bodyPr/>
                    <a:lstStyle/>
                    <a:p>
                      <a:pPr algn="l" fontAlgn="ctr">
                        <a:lnSpc>
                          <a:spcPct val="105000"/>
                        </a:lnSpc>
                        <a:spcBef>
                          <a:spcPts val="0"/>
                        </a:spcBef>
                        <a:spcAft>
                          <a:spcPts val="0"/>
                        </a:spcAft>
                      </a:pPr>
                      <a:r>
                        <a:rPr lang="es-ES" sz="1100" u="none" strike="noStrike">
                          <a:effectLst/>
                        </a:rPr>
                        <a:t>928 (Organismo de Investigación Judicial)</a:t>
                      </a:r>
                      <a:endParaRPr lang="es-ES" sz="2400" b="0" i="0" u="none" strike="noStrike">
                        <a:effectLst/>
                        <a:latin typeface="Arial" panose="020B0604020202020204" pitchFamily="34" charset="0"/>
                      </a:endParaRPr>
                    </a:p>
                  </a:txBody>
                  <a:tcPr marL="44450" marR="44450" marT="9525" marB="0" anchor="ctr"/>
                </a:tc>
                <a:tc>
                  <a:txBody>
                    <a:bodyPr/>
                    <a:lstStyle/>
                    <a:p>
                      <a:pPr algn="r" fontAlgn="ctr">
                        <a:lnSpc>
                          <a:spcPct val="105000"/>
                        </a:lnSpc>
                        <a:spcBef>
                          <a:spcPts val="0"/>
                        </a:spcBef>
                        <a:spcAft>
                          <a:spcPts val="0"/>
                        </a:spcAft>
                      </a:pPr>
                      <a:r>
                        <a:rPr lang="es-CR" sz="1100" u="none" strike="noStrike">
                          <a:effectLst/>
                        </a:rPr>
                        <a:t>11 519 982,00</a:t>
                      </a:r>
                      <a:endParaRPr lang="es-CR" sz="2400" b="0" i="0" u="none" strike="noStrike">
                        <a:effectLst/>
                        <a:latin typeface="Arial" panose="020B0604020202020204" pitchFamily="34" charset="0"/>
                      </a:endParaRPr>
                    </a:p>
                  </a:txBody>
                  <a:tcPr marL="44450" marR="44450" marT="9525" marB="0" anchor="ctr"/>
                </a:tc>
                <a:tc>
                  <a:txBody>
                    <a:bodyPr/>
                    <a:lstStyle/>
                    <a:p>
                      <a:pPr algn="r" fontAlgn="ctr">
                        <a:lnSpc>
                          <a:spcPct val="105000"/>
                        </a:lnSpc>
                        <a:spcBef>
                          <a:spcPts val="0"/>
                        </a:spcBef>
                        <a:spcAft>
                          <a:spcPts val="0"/>
                        </a:spcAft>
                      </a:pPr>
                      <a:r>
                        <a:rPr lang="es-CR" sz="1100" u="none" strike="noStrike">
                          <a:effectLst/>
                        </a:rPr>
                        <a:t>4 699 200,00</a:t>
                      </a:r>
                      <a:endParaRPr lang="es-CR" sz="2400" b="0" i="0" u="none" strike="noStrike">
                        <a:effectLst/>
                        <a:latin typeface="Arial" panose="020B0604020202020204" pitchFamily="34" charset="0"/>
                      </a:endParaRPr>
                    </a:p>
                  </a:txBody>
                  <a:tcPr marL="44450" marR="44450" marT="9525" marB="0" anchor="ctr"/>
                </a:tc>
                <a:tc>
                  <a:txBody>
                    <a:bodyPr/>
                    <a:lstStyle/>
                    <a:p>
                      <a:pPr algn="r" fontAlgn="ctr">
                        <a:lnSpc>
                          <a:spcPct val="105000"/>
                        </a:lnSpc>
                        <a:spcBef>
                          <a:spcPts val="0"/>
                        </a:spcBef>
                        <a:spcAft>
                          <a:spcPts val="0"/>
                        </a:spcAft>
                      </a:pPr>
                      <a:r>
                        <a:rPr lang="es-CR" sz="1100" u="none" strike="noStrike">
                          <a:effectLst/>
                        </a:rPr>
                        <a:t>6 820 782,00</a:t>
                      </a:r>
                      <a:endParaRPr lang="es-CR" sz="2400" b="0" i="0" u="none" strike="noStrike">
                        <a:effectLst/>
                        <a:latin typeface="Arial" panose="020B0604020202020204" pitchFamily="34" charset="0"/>
                      </a:endParaRPr>
                    </a:p>
                  </a:txBody>
                  <a:tcPr marL="44450" marR="44450" marT="9525" marB="0" anchor="ctr"/>
                </a:tc>
                <a:extLst>
                  <a:ext uri="{0D108BD9-81ED-4DB2-BD59-A6C34878D82A}">
                    <a16:rowId xmlns:a16="http://schemas.microsoft.com/office/drawing/2014/main" val="3856336821"/>
                  </a:ext>
                </a:extLst>
              </a:tr>
              <a:tr h="482707">
                <a:tc>
                  <a:txBody>
                    <a:bodyPr/>
                    <a:lstStyle/>
                    <a:p>
                      <a:pPr algn="l" fontAlgn="ctr">
                        <a:lnSpc>
                          <a:spcPct val="105000"/>
                        </a:lnSpc>
                        <a:spcBef>
                          <a:spcPts val="0"/>
                        </a:spcBef>
                        <a:spcAft>
                          <a:spcPts val="0"/>
                        </a:spcAft>
                      </a:pPr>
                      <a:r>
                        <a:rPr lang="es-CR" sz="1100" u="none" strike="noStrike">
                          <a:effectLst/>
                        </a:rPr>
                        <a:t>929 (Ministerio Público)</a:t>
                      </a:r>
                      <a:endParaRPr lang="es-CR" sz="2400" b="0" i="0" u="none" strike="noStrike">
                        <a:effectLst/>
                        <a:latin typeface="Arial" panose="020B0604020202020204" pitchFamily="34" charset="0"/>
                      </a:endParaRPr>
                    </a:p>
                  </a:txBody>
                  <a:tcPr marL="44450" marR="44450" marT="9525" marB="0" anchor="ctr"/>
                </a:tc>
                <a:tc>
                  <a:txBody>
                    <a:bodyPr/>
                    <a:lstStyle/>
                    <a:p>
                      <a:pPr algn="r" fontAlgn="ctr">
                        <a:lnSpc>
                          <a:spcPct val="105000"/>
                        </a:lnSpc>
                        <a:spcBef>
                          <a:spcPts val="0"/>
                        </a:spcBef>
                        <a:spcAft>
                          <a:spcPts val="0"/>
                        </a:spcAft>
                      </a:pPr>
                      <a:r>
                        <a:rPr lang="es-CR" sz="1100" u="none" strike="noStrike">
                          <a:effectLst/>
                        </a:rPr>
                        <a:t>11 994 348,06</a:t>
                      </a:r>
                      <a:endParaRPr lang="es-CR" sz="2400" b="0" i="0" u="none" strike="noStrike">
                        <a:effectLst/>
                        <a:latin typeface="Arial" panose="020B0604020202020204" pitchFamily="34" charset="0"/>
                      </a:endParaRPr>
                    </a:p>
                  </a:txBody>
                  <a:tcPr marL="44450" marR="44450" marT="9525" marB="0" anchor="ctr"/>
                </a:tc>
                <a:tc>
                  <a:txBody>
                    <a:bodyPr/>
                    <a:lstStyle/>
                    <a:p>
                      <a:pPr algn="r" fontAlgn="ctr">
                        <a:lnSpc>
                          <a:spcPct val="105000"/>
                        </a:lnSpc>
                        <a:spcBef>
                          <a:spcPts val="0"/>
                        </a:spcBef>
                        <a:spcAft>
                          <a:spcPts val="0"/>
                        </a:spcAft>
                      </a:pPr>
                      <a:r>
                        <a:rPr lang="es-CR" sz="1100" u="none" strike="noStrike">
                          <a:effectLst/>
                        </a:rPr>
                        <a:t>6 123 649,03</a:t>
                      </a:r>
                      <a:endParaRPr lang="es-CR" sz="2400" b="0" i="0" u="none" strike="noStrike">
                        <a:effectLst/>
                        <a:latin typeface="Arial" panose="020B0604020202020204" pitchFamily="34" charset="0"/>
                      </a:endParaRPr>
                    </a:p>
                  </a:txBody>
                  <a:tcPr marL="44450" marR="44450" marT="9525" marB="0" anchor="ctr"/>
                </a:tc>
                <a:tc>
                  <a:txBody>
                    <a:bodyPr/>
                    <a:lstStyle/>
                    <a:p>
                      <a:pPr algn="r" fontAlgn="ctr">
                        <a:lnSpc>
                          <a:spcPct val="105000"/>
                        </a:lnSpc>
                        <a:spcBef>
                          <a:spcPts val="0"/>
                        </a:spcBef>
                        <a:spcAft>
                          <a:spcPts val="0"/>
                        </a:spcAft>
                      </a:pPr>
                      <a:r>
                        <a:rPr lang="es-CR" sz="1100" u="none" strike="noStrike">
                          <a:effectLst/>
                        </a:rPr>
                        <a:t>5 870 699,03</a:t>
                      </a:r>
                      <a:endParaRPr lang="es-CR" sz="2400" b="0" i="0" u="none" strike="noStrike">
                        <a:effectLst/>
                        <a:latin typeface="Arial" panose="020B0604020202020204" pitchFamily="34" charset="0"/>
                      </a:endParaRPr>
                    </a:p>
                  </a:txBody>
                  <a:tcPr marL="44450" marR="44450" marT="9525" marB="0" anchor="ctr"/>
                </a:tc>
                <a:extLst>
                  <a:ext uri="{0D108BD9-81ED-4DB2-BD59-A6C34878D82A}">
                    <a16:rowId xmlns:a16="http://schemas.microsoft.com/office/drawing/2014/main" val="4026718662"/>
                  </a:ext>
                </a:extLst>
              </a:tr>
              <a:tr h="281452">
                <a:tc>
                  <a:txBody>
                    <a:bodyPr/>
                    <a:lstStyle/>
                    <a:p>
                      <a:pPr algn="l" fontAlgn="ctr">
                        <a:lnSpc>
                          <a:spcPct val="105000"/>
                        </a:lnSpc>
                        <a:spcBef>
                          <a:spcPts val="0"/>
                        </a:spcBef>
                        <a:spcAft>
                          <a:spcPts val="0"/>
                        </a:spcAft>
                      </a:pPr>
                      <a:r>
                        <a:rPr lang="es-CR" sz="1100" u="none" strike="noStrike">
                          <a:effectLst/>
                        </a:rPr>
                        <a:t>930 (Defensa Pública)</a:t>
                      </a:r>
                      <a:endParaRPr lang="es-CR" sz="2400" b="0" i="0" u="none" strike="noStrike">
                        <a:effectLst/>
                        <a:latin typeface="Arial" panose="020B0604020202020204" pitchFamily="34" charset="0"/>
                      </a:endParaRPr>
                    </a:p>
                  </a:txBody>
                  <a:tcPr marL="44450" marR="44450" marT="9525" marB="0" anchor="ctr"/>
                </a:tc>
                <a:tc>
                  <a:txBody>
                    <a:bodyPr/>
                    <a:lstStyle/>
                    <a:p>
                      <a:pPr algn="r" fontAlgn="ctr">
                        <a:lnSpc>
                          <a:spcPct val="105000"/>
                        </a:lnSpc>
                        <a:spcBef>
                          <a:spcPts val="0"/>
                        </a:spcBef>
                        <a:spcAft>
                          <a:spcPts val="0"/>
                        </a:spcAft>
                      </a:pPr>
                      <a:r>
                        <a:rPr lang="es-CR" sz="1100" u="none" strike="noStrike">
                          <a:effectLst/>
                        </a:rPr>
                        <a:t>20 451 240,00</a:t>
                      </a:r>
                      <a:endParaRPr lang="es-CR" sz="2400" b="0" i="0" u="none" strike="noStrike">
                        <a:effectLst/>
                        <a:latin typeface="Arial" panose="020B0604020202020204" pitchFamily="34" charset="0"/>
                      </a:endParaRPr>
                    </a:p>
                  </a:txBody>
                  <a:tcPr marL="44450" marR="44450" marT="9525" marB="0" anchor="ctr"/>
                </a:tc>
                <a:tc>
                  <a:txBody>
                    <a:bodyPr/>
                    <a:lstStyle/>
                    <a:p>
                      <a:pPr algn="r" fontAlgn="ctr">
                        <a:lnSpc>
                          <a:spcPct val="105000"/>
                        </a:lnSpc>
                        <a:spcBef>
                          <a:spcPts val="0"/>
                        </a:spcBef>
                        <a:spcAft>
                          <a:spcPts val="0"/>
                        </a:spcAft>
                      </a:pPr>
                      <a:r>
                        <a:rPr lang="es-CR" sz="1100" u="none" strike="noStrike">
                          <a:effectLst/>
                        </a:rPr>
                        <a:t>13 225 620,00</a:t>
                      </a:r>
                      <a:endParaRPr lang="es-CR" sz="2400" b="0" i="0" u="none" strike="noStrike">
                        <a:effectLst/>
                        <a:latin typeface="Arial" panose="020B0604020202020204" pitchFamily="34" charset="0"/>
                      </a:endParaRPr>
                    </a:p>
                  </a:txBody>
                  <a:tcPr marL="44450" marR="44450" marT="9525" marB="0" anchor="ctr"/>
                </a:tc>
                <a:tc>
                  <a:txBody>
                    <a:bodyPr/>
                    <a:lstStyle/>
                    <a:p>
                      <a:pPr algn="r" fontAlgn="ctr">
                        <a:lnSpc>
                          <a:spcPct val="105000"/>
                        </a:lnSpc>
                        <a:spcBef>
                          <a:spcPts val="0"/>
                        </a:spcBef>
                        <a:spcAft>
                          <a:spcPts val="0"/>
                        </a:spcAft>
                      </a:pPr>
                      <a:r>
                        <a:rPr lang="es-CR" sz="1100" u="none" strike="noStrike">
                          <a:effectLst/>
                        </a:rPr>
                        <a:t>6 100 620,00</a:t>
                      </a:r>
                      <a:endParaRPr lang="es-CR" sz="2400" b="0" i="0" u="none" strike="noStrike">
                        <a:effectLst/>
                        <a:latin typeface="Arial" panose="020B0604020202020204" pitchFamily="34" charset="0"/>
                      </a:endParaRPr>
                    </a:p>
                  </a:txBody>
                  <a:tcPr marL="44450" marR="44450" marT="9525" marB="0" anchor="ctr"/>
                </a:tc>
                <a:extLst>
                  <a:ext uri="{0D108BD9-81ED-4DB2-BD59-A6C34878D82A}">
                    <a16:rowId xmlns:a16="http://schemas.microsoft.com/office/drawing/2014/main" val="2053733372"/>
                  </a:ext>
                </a:extLst>
              </a:tr>
              <a:tr h="281452">
                <a:tc>
                  <a:txBody>
                    <a:bodyPr/>
                    <a:lstStyle/>
                    <a:p>
                      <a:pPr algn="l" fontAlgn="ctr">
                        <a:lnSpc>
                          <a:spcPct val="105000"/>
                        </a:lnSpc>
                        <a:spcBef>
                          <a:spcPts val="0"/>
                        </a:spcBef>
                        <a:spcAft>
                          <a:spcPts val="0"/>
                        </a:spcAft>
                      </a:pPr>
                      <a:r>
                        <a:rPr lang="es-CR" sz="1100" u="none" strike="noStrike">
                          <a:effectLst/>
                        </a:rPr>
                        <a:t>950 (OAPVD)</a:t>
                      </a:r>
                      <a:endParaRPr lang="es-CR" sz="2400" b="0" i="0" u="none" strike="noStrike">
                        <a:effectLst/>
                        <a:latin typeface="Arial" panose="020B0604020202020204" pitchFamily="34" charset="0"/>
                      </a:endParaRPr>
                    </a:p>
                  </a:txBody>
                  <a:tcPr marL="44450" marR="44450" marT="9525" marB="0" anchor="ctr"/>
                </a:tc>
                <a:tc>
                  <a:txBody>
                    <a:bodyPr/>
                    <a:lstStyle/>
                    <a:p>
                      <a:pPr algn="r" fontAlgn="ctr">
                        <a:lnSpc>
                          <a:spcPct val="105000"/>
                        </a:lnSpc>
                        <a:spcBef>
                          <a:spcPts val="0"/>
                        </a:spcBef>
                        <a:spcAft>
                          <a:spcPts val="0"/>
                        </a:spcAft>
                      </a:pPr>
                      <a:r>
                        <a:rPr lang="es-CR" sz="1100" u="none" strike="noStrike">
                          <a:effectLst/>
                        </a:rPr>
                        <a:t>6 613 307,32</a:t>
                      </a:r>
                      <a:endParaRPr lang="es-CR" sz="2400" b="0" i="0" u="none" strike="noStrike">
                        <a:effectLst/>
                        <a:latin typeface="Arial" panose="020B0604020202020204" pitchFamily="34" charset="0"/>
                      </a:endParaRPr>
                    </a:p>
                  </a:txBody>
                  <a:tcPr marL="44450" marR="44450" marT="9525" marB="0" anchor="ctr"/>
                </a:tc>
                <a:tc>
                  <a:txBody>
                    <a:bodyPr/>
                    <a:lstStyle/>
                    <a:p>
                      <a:pPr algn="r" fontAlgn="ctr">
                        <a:lnSpc>
                          <a:spcPct val="105000"/>
                        </a:lnSpc>
                        <a:spcBef>
                          <a:spcPts val="0"/>
                        </a:spcBef>
                        <a:spcAft>
                          <a:spcPts val="0"/>
                        </a:spcAft>
                      </a:pPr>
                      <a:r>
                        <a:rPr lang="es-CR" sz="1100" u="none" strike="noStrike" dirty="0">
                          <a:effectLst/>
                        </a:rPr>
                        <a:t>6 613 307,32</a:t>
                      </a:r>
                      <a:endParaRPr lang="es-CR" sz="2400" b="0" i="0" u="none" strike="noStrike" dirty="0">
                        <a:effectLst/>
                        <a:latin typeface="Arial" panose="020B0604020202020204" pitchFamily="34" charset="0"/>
                      </a:endParaRPr>
                    </a:p>
                  </a:txBody>
                  <a:tcPr marL="44450" marR="44450" marT="9525" marB="0" anchor="ctr"/>
                </a:tc>
                <a:tc>
                  <a:txBody>
                    <a:bodyPr/>
                    <a:lstStyle/>
                    <a:p>
                      <a:pPr algn="r" fontAlgn="ctr">
                        <a:lnSpc>
                          <a:spcPct val="105000"/>
                        </a:lnSpc>
                        <a:spcBef>
                          <a:spcPts val="0"/>
                        </a:spcBef>
                        <a:spcAft>
                          <a:spcPts val="0"/>
                        </a:spcAft>
                      </a:pPr>
                      <a:r>
                        <a:rPr lang="es-CR" sz="1100" u="none" strike="noStrike" dirty="0">
                          <a:effectLst/>
                        </a:rPr>
                        <a:t>0,00</a:t>
                      </a:r>
                      <a:endParaRPr lang="es-CR" sz="2400" b="0" i="0" u="none" strike="noStrike" dirty="0">
                        <a:effectLst/>
                        <a:latin typeface="Arial" panose="020B0604020202020204" pitchFamily="34" charset="0"/>
                      </a:endParaRPr>
                    </a:p>
                  </a:txBody>
                  <a:tcPr marL="44450" marR="44450" marT="9525" marB="0" anchor="ctr"/>
                </a:tc>
                <a:extLst>
                  <a:ext uri="{0D108BD9-81ED-4DB2-BD59-A6C34878D82A}">
                    <a16:rowId xmlns:a16="http://schemas.microsoft.com/office/drawing/2014/main" val="807744168"/>
                  </a:ext>
                </a:extLst>
              </a:tr>
            </a:tbl>
          </a:graphicData>
        </a:graphic>
      </p:graphicFrame>
    </p:spTree>
    <p:extLst>
      <p:ext uri="{BB962C8B-B14F-4D97-AF65-F5344CB8AC3E}">
        <p14:creationId xmlns:p14="http://schemas.microsoft.com/office/powerpoint/2010/main" val="1503742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ipse 4">
            <a:extLst>
              <a:ext uri="{FF2B5EF4-FFF2-40B4-BE49-F238E27FC236}">
                <a16:creationId xmlns:a16="http://schemas.microsoft.com/office/drawing/2014/main" id="{C372208D-8D1E-455E-8B0D-BDC00134223D}"/>
              </a:ext>
            </a:extLst>
          </p:cNvPr>
          <p:cNvSpPr/>
          <p:nvPr/>
        </p:nvSpPr>
        <p:spPr>
          <a:xfrm>
            <a:off x="859536" y="2852928"/>
            <a:ext cx="1627632" cy="16276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9" name="CuadroTexto 8">
            <a:extLst>
              <a:ext uri="{FF2B5EF4-FFF2-40B4-BE49-F238E27FC236}">
                <a16:creationId xmlns:a16="http://schemas.microsoft.com/office/drawing/2014/main" id="{4B4CB002-A127-4E75-9120-2DAFAAD239FE}"/>
              </a:ext>
            </a:extLst>
          </p:cNvPr>
          <p:cNvSpPr txBox="1"/>
          <p:nvPr/>
        </p:nvSpPr>
        <p:spPr>
          <a:xfrm>
            <a:off x="3028425" y="2550303"/>
            <a:ext cx="8186687" cy="3693319"/>
          </a:xfrm>
          <a:prstGeom prst="rect">
            <a:avLst/>
          </a:prstGeom>
          <a:noFill/>
        </p:spPr>
        <p:txBody>
          <a:bodyPr wrap="square" rtlCol="0">
            <a:spAutoFit/>
          </a:bodyPr>
          <a:lstStyle/>
          <a:p>
            <a:pPr algn="just"/>
            <a:r>
              <a:rPr lang="es-ES_tradnl" sz="1800" dirty="0">
                <a:solidFill>
                  <a:srgbClr val="000000"/>
                </a:solidFill>
                <a:effectLst/>
                <a:latin typeface="+mj-lt"/>
                <a:ea typeface="Calibri" panose="020F0502020204030204" pitchFamily="34" charset="0"/>
                <a:cs typeface="Times New Roman" panose="02020603050405020304" pitchFamily="18" charset="0"/>
              </a:rPr>
              <a:t>El día 03 de noviembre de 2020, se recibió por parte de la Dirección Jurídica el oficio </a:t>
            </a:r>
            <a:r>
              <a:rPr lang="es-ES_tradnl" sz="1800" dirty="0" err="1">
                <a:solidFill>
                  <a:srgbClr val="000000"/>
                </a:solidFill>
                <a:effectLst/>
                <a:latin typeface="+mj-lt"/>
                <a:ea typeface="Calibri" panose="020F0502020204030204" pitchFamily="34" charset="0"/>
                <a:cs typeface="Times New Roman" panose="02020603050405020304" pitchFamily="18" charset="0"/>
              </a:rPr>
              <a:t>N°</a:t>
            </a:r>
            <a:r>
              <a:rPr lang="es-ES_tradnl" sz="1800" dirty="0">
                <a:solidFill>
                  <a:srgbClr val="000000"/>
                </a:solidFill>
                <a:effectLst/>
                <a:latin typeface="+mj-lt"/>
                <a:ea typeface="Calibri" panose="020F0502020204030204" pitchFamily="34" charset="0"/>
                <a:cs typeface="Times New Roman" panose="02020603050405020304" pitchFamily="18" charset="0"/>
              </a:rPr>
              <a:t> DJ-AJ-3659-2020, mediante el cual se remite para su conocimiento el avance de la “Propuesta al Proyecto de Reglamento de Becas – Capacitación” que se encuentra trabajando esta Dirección Jurídica, ello con el fin poder establecer una reunión con el Consejo Directivo de la Escuela Judicial y la Dirección de Gestión Humana, para intercambiar observaciones que permitan enriquecerlo.</a:t>
            </a:r>
            <a:endParaRPr lang="es-CR" sz="1800" dirty="0">
              <a:effectLst/>
              <a:latin typeface="+mj-lt"/>
              <a:ea typeface="Calibri" panose="020F0502020204030204" pitchFamily="34" charset="0"/>
              <a:cs typeface="Times New Roman" panose="02020603050405020304" pitchFamily="18" charset="0"/>
            </a:endParaRPr>
          </a:p>
          <a:p>
            <a:pPr algn="just"/>
            <a:r>
              <a:rPr lang="es-ES_tradnl" sz="1800" dirty="0">
                <a:solidFill>
                  <a:srgbClr val="000000"/>
                </a:solidFill>
                <a:effectLst/>
                <a:latin typeface="+mj-lt"/>
                <a:ea typeface="Calibri" panose="020F0502020204030204" pitchFamily="34" charset="0"/>
                <a:cs typeface="Times New Roman" panose="02020603050405020304" pitchFamily="18" charset="0"/>
              </a:rPr>
              <a:t> </a:t>
            </a:r>
            <a:endParaRPr lang="es-CR" sz="1800" dirty="0">
              <a:effectLst/>
              <a:latin typeface="+mj-lt"/>
              <a:ea typeface="Calibri" panose="020F0502020204030204" pitchFamily="34" charset="0"/>
              <a:cs typeface="Times New Roman" panose="02020603050405020304" pitchFamily="18" charset="0"/>
            </a:endParaRPr>
          </a:p>
          <a:p>
            <a:pPr algn="just"/>
            <a:r>
              <a:rPr lang="es-ES_tradnl" sz="1800" dirty="0">
                <a:solidFill>
                  <a:srgbClr val="000000"/>
                </a:solidFill>
                <a:effectLst/>
                <a:latin typeface="+mj-lt"/>
                <a:ea typeface="Calibri" panose="020F0502020204030204" pitchFamily="34" charset="0"/>
                <a:cs typeface="Times New Roman" panose="02020603050405020304" pitchFamily="18" charset="0"/>
              </a:rPr>
              <a:t>En sesión de Consejo Directivo del 17 de noviembre de 2020, se acordó que sería el Subproceso Gestión de la Capacitación el encargado de la redacción del nuevo Reglamento de Becas con apoyo legal de la Dirección Jurídica. </a:t>
            </a:r>
            <a:endParaRPr lang="es-CR" sz="1800" dirty="0">
              <a:effectLst/>
              <a:latin typeface="+mj-lt"/>
              <a:ea typeface="Calibri" panose="020F0502020204030204" pitchFamily="34" charset="0"/>
              <a:cs typeface="Times New Roman" panose="02020603050405020304" pitchFamily="18" charset="0"/>
            </a:endParaRPr>
          </a:p>
          <a:p>
            <a:pPr marL="742950" lvl="1" indent="-285750">
              <a:buFont typeface="Arial" charset="0"/>
              <a:buChar char="•"/>
            </a:pPr>
            <a:endParaRPr lang="es-CR" dirty="0"/>
          </a:p>
        </p:txBody>
      </p:sp>
      <p:pic>
        <p:nvPicPr>
          <p:cNvPr id="3" name="Gráfico 2" descr="Libro abierto contorno">
            <a:extLst>
              <a:ext uri="{FF2B5EF4-FFF2-40B4-BE49-F238E27FC236}">
                <a16:creationId xmlns:a16="http://schemas.microsoft.com/office/drawing/2014/main" id="{0D3F8384-BE82-4888-AC1D-7D1FC985D27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1967" y="3114413"/>
            <a:ext cx="1080782" cy="1080782"/>
          </a:xfrm>
          <a:prstGeom prst="rect">
            <a:avLst/>
          </a:prstGeom>
        </p:spPr>
      </p:pic>
      <p:sp>
        <p:nvSpPr>
          <p:cNvPr id="8" name="CuadroTexto 7">
            <a:extLst>
              <a:ext uri="{FF2B5EF4-FFF2-40B4-BE49-F238E27FC236}">
                <a16:creationId xmlns:a16="http://schemas.microsoft.com/office/drawing/2014/main" id="{6378DDC4-C0F3-402E-9139-222FDFBC1B27}"/>
              </a:ext>
            </a:extLst>
          </p:cNvPr>
          <p:cNvSpPr txBox="1"/>
          <p:nvPr/>
        </p:nvSpPr>
        <p:spPr>
          <a:xfrm>
            <a:off x="3048699" y="1686079"/>
            <a:ext cx="6094602" cy="461665"/>
          </a:xfrm>
          <a:prstGeom prst="rect">
            <a:avLst/>
          </a:prstGeom>
          <a:noFill/>
        </p:spPr>
        <p:txBody>
          <a:bodyPr wrap="square">
            <a:spAutoFit/>
          </a:bodyPr>
          <a:lstStyle/>
          <a:p>
            <a:r>
              <a:rPr lang="es-ES_tradnl" sz="2400" b="1" dirty="0">
                <a:solidFill>
                  <a:srgbClr val="000000"/>
                </a:solidFill>
                <a:effectLst/>
                <a:latin typeface="+mj-lt"/>
                <a:ea typeface="Calibri" panose="020F0502020204030204" pitchFamily="34" charset="0"/>
              </a:rPr>
              <a:t>Actualización Reglamento de Becas</a:t>
            </a:r>
            <a:endParaRPr lang="es-CR" sz="2400" dirty="0">
              <a:latin typeface="+mj-lt"/>
            </a:endParaRPr>
          </a:p>
        </p:txBody>
      </p:sp>
    </p:spTree>
    <p:extLst>
      <p:ext uri="{BB962C8B-B14F-4D97-AF65-F5344CB8AC3E}">
        <p14:creationId xmlns:p14="http://schemas.microsoft.com/office/powerpoint/2010/main" val="547058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ipse 4">
            <a:extLst>
              <a:ext uri="{FF2B5EF4-FFF2-40B4-BE49-F238E27FC236}">
                <a16:creationId xmlns:a16="http://schemas.microsoft.com/office/drawing/2014/main" id="{C372208D-8D1E-455E-8B0D-BDC00134223D}"/>
              </a:ext>
            </a:extLst>
          </p:cNvPr>
          <p:cNvSpPr/>
          <p:nvPr/>
        </p:nvSpPr>
        <p:spPr>
          <a:xfrm>
            <a:off x="859536" y="2995541"/>
            <a:ext cx="1627632" cy="162763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9" name="CuadroTexto 8">
            <a:extLst>
              <a:ext uri="{FF2B5EF4-FFF2-40B4-BE49-F238E27FC236}">
                <a16:creationId xmlns:a16="http://schemas.microsoft.com/office/drawing/2014/main" id="{4B4CB002-A127-4E75-9120-2DAFAAD239FE}"/>
              </a:ext>
            </a:extLst>
          </p:cNvPr>
          <p:cNvSpPr txBox="1"/>
          <p:nvPr/>
        </p:nvSpPr>
        <p:spPr>
          <a:xfrm>
            <a:off x="3028425" y="2852928"/>
            <a:ext cx="8186687" cy="2308324"/>
          </a:xfrm>
          <a:prstGeom prst="rect">
            <a:avLst/>
          </a:prstGeom>
          <a:noFill/>
        </p:spPr>
        <p:txBody>
          <a:bodyPr wrap="square" rtlCol="0">
            <a:spAutoFit/>
          </a:bodyPr>
          <a:lstStyle/>
          <a:p>
            <a:pPr algn="just"/>
            <a:r>
              <a:rPr lang="es-ES" sz="1800" dirty="0">
                <a:solidFill>
                  <a:srgbClr val="000000"/>
                </a:solidFill>
                <a:effectLst/>
                <a:latin typeface="+mj-lt"/>
                <a:ea typeface="Calibri" panose="020F0502020204030204" pitchFamily="34" charset="0"/>
                <a:cs typeface="Times New Roman" panose="02020603050405020304" pitchFamily="18" charset="0"/>
              </a:rPr>
              <a:t>Durante el 2020 se envió a la Dirección de Tecnología el registro de personas becadas correspondientes a los años 2019, 2018, 2017, 2016, 2015 y 2014, para ser cargados al sistema y así mejorar el control y seguimiento.</a:t>
            </a:r>
            <a:endParaRPr lang="es-CR" sz="1800" dirty="0">
              <a:effectLst/>
              <a:latin typeface="+mj-lt"/>
              <a:ea typeface="Calibri" panose="020F0502020204030204" pitchFamily="34" charset="0"/>
              <a:cs typeface="Times New Roman" panose="02020603050405020304" pitchFamily="18" charset="0"/>
            </a:endParaRPr>
          </a:p>
          <a:p>
            <a:pPr algn="just"/>
            <a:r>
              <a:rPr lang="es-ES" sz="1800" dirty="0">
                <a:solidFill>
                  <a:srgbClr val="000000"/>
                </a:solidFill>
                <a:effectLst/>
                <a:latin typeface="+mj-lt"/>
                <a:ea typeface="Calibri" panose="020F0502020204030204" pitchFamily="34" charset="0"/>
                <a:cs typeface="Times New Roman" panose="02020603050405020304" pitchFamily="18" charset="0"/>
              </a:rPr>
              <a:t> </a:t>
            </a:r>
            <a:endParaRPr lang="es-CR" sz="1800" dirty="0">
              <a:effectLst/>
              <a:latin typeface="+mj-lt"/>
              <a:ea typeface="Calibri" panose="020F0502020204030204" pitchFamily="34" charset="0"/>
              <a:cs typeface="Times New Roman" panose="02020603050405020304" pitchFamily="18" charset="0"/>
            </a:endParaRPr>
          </a:p>
          <a:p>
            <a:pPr algn="just"/>
            <a:r>
              <a:rPr lang="es-ES" sz="1800" dirty="0">
                <a:solidFill>
                  <a:srgbClr val="000000"/>
                </a:solidFill>
                <a:effectLst/>
                <a:latin typeface="+mj-lt"/>
                <a:ea typeface="Calibri" panose="020F0502020204030204" pitchFamily="34" charset="0"/>
                <a:cs typeface="Times New Roman" panose="02020603050405020304" pitchFamily="18" charset="0"/>
              </a:rPr>
              <a:t>Una vez actualizados los registros se espera generar los perfiles de cada una de las Unidades de Capacitación y la Escuela Judicial.</a:t>
            </a:r>
            <a:endParaRPr lang="es-CR" sz="1800" dirty="0">
              <a:effectLst/>
              <a:latin typeface="+mj-lt"/>
              <a:ea typeface="Calibri" panose="020F0502020204030204" pitchFamily="34" charset="0"/>
              <a:cs typeface="Times New Roman" panose="02020603050405020304" pitchFamily="18" charset="0"/>
            </a:endParaRPr>
          </a:p>
          <a:p>
            <a:pPr marL="742950" lvl="1" indent="-285750">
              <a:buFont typeface="Arial" charset="0"/>
              <a:buChar char="•"/>
            </a:pPr>
            <a:endParaRPr lang="es-CR" dirty="0"/>
          </a:p>
        </p:txBody>
      </p:sp>
      <p:sp>
        <p:nvSpPr>
          <p:cNvPr id="8" name="CuadroTexto 7">
            <a:extLst>
              <a:ext uri="{FF2B5EF4-FFF2-40B4-BE49-F238E27FC236}">
                <a16:creationId xmlns:a16="http://schemas.microsoft.com/office/drawing/2014/main" id="{6378DDC4-C0F3-402E-9139-222FDFBC1B27}"/>
              </a:ext>
            </a:extLst>
          </p:cNvPr>
          <p:cNvSpPr txBox="1"/>
          <p:nvPr/>
        </p:nvSpPr>
        <p:spPr>
          <a:xfrm>
            <a:off x="3028425" y="1266630"/>
            <a:ext cx="6950978" cy="1015663"/>
          </a:xfrm>
          <a:prstGeom prst="rect">
            <a:avLst/>
          </a:prstGeom>
          <a:noFill/>
        </p:spPr>
        <p:txBody>
          <a:bodyPr wrap="square">
            <a:spAutoFit/>
          </a:bodyPr>
          <a:lstStyle/>
          <a:p>
            <a:pPr>
              <a:spcBef>
                <a:spcPts val="200"/>
              </a:spcBef>
            </a:pPr>
            <a:r>
              <a:rPr lang="es-ES_tradnl" sz="2000" b="1" dirty="0">
                <a:solidFill>
                  <a:srgbClr val="000000"/>
                </a:solidFill>
                <a:effectLst/>
                <a:latin typeface="+mj-lt"/>
                <a:ea typeface="Calibri" panose="020F0502020204030204" pitchFamily="34" charset="0"/>
                <a:cs typeface="Times New Roman" panose="02020603050405020304" pitchFamily="18" charset="0"/>
              </a:rPr>
              <a:t>Módulo de Gestión de Becas y Capacitación en el Sistema Integrado de</a:t>
            </a:r>
            <a:r>
              <a:rPr lang="es-ES_tradnl" sz="2000" b="1" dirty="0">
                <a:solidFill>
                  <a:srgbClr val="000000"/>
                </a:solidFill>
                <a:effectLst/>
                <a:latin typeface="+mj-lt"/>
                <a:ea typeface="Times New Roman" panose="02020603050405020304" pitchFamily="18" charset="0"/>
                <a:cs typeface="Times New Roman" panose="02020603050405020304" pitchFamily="18" charset="0"/>
              </a:rPr>
              <a:t> Gestión Administrativa de la Dirección de Gestión Humana: SIGA GH</a:t>
            </a:r>
            <a:endParaRPr lang="es-CR" sz="2000" b="1" dirty="0">
              <a:solidFill>
                <a:srgbClr val="2F5496"/>
              </a:solidFill>
              <a:effectLst/>
              <a:latin typeface="+mj-lt"/>
              <a:ea typeface="Times New Roman" panose="02020603050405020304" pitchFamily="18" charset="0"/>
              <a:cs typeface="Times New Roman" panose="02020603050405020304" pitchFamily="18" charset="0"/>
            </a:endParaRPr>
          </a:p>
        </p:txBody>
      </p:sp>
      <p:pic>
        <p:nvPicPr>
          <p:cNvPr id="4" name="Gráfico 3" descr="Internet con relleno sólido">
            <a:extLst>
              <a:ext uri="{FF2B5EF4-FFF2-40B4-BE49-F238E27FC236}">
                <a16:creationId xmlns:a16="http://schemas.microsoft.com/office/drawing/2014/main" id="{94DE0670-943A-4EBF-9456-9A677EB227D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6152" y="3352157"/>
            <a:ext cx="914400" cy="914400"/>
          </a:xfrm>
          <a:prstGeom prst="rect">
            <a:avLst/>
          </a:prstGeom>
        </p:spPr>
      </p:pic>
    </p:spTree>
    <p:extLst>
      <p:ext uri="{BB962C8B-B14F-4D97-AF65-F5344CB8AC3E}">
        <p14:creationId xmlns:p14="http://schemas.microsoft.com/office/powerpoint/2010/main" val="4185929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72170E-F53C-4CAC-B4C9-4561E26B31EE}"/>
              </a:ext>
            </a:extLst>
          </p:cNvPr>
          <p:cNvSpPr>
            <a:spLocks noGrp="1"/>
          </p:cNvSpPr>
          <p:nvPr>
            <p:ph type="title"/>
          </p:nvPr>
        </p:nvSpPr>
        <p:spPr>
          <a:xfrm>
            <a:off x="1041273" y="1393149"/>
            <a:ext cx="10955470" cy="2511835"/>
          </a:xfrm>
        </p:spPr>
        <p:txBody>
          <a:bodyPr/>
          <a:lstStyle/>
          <a:p>
            <a:br>
              <a:rPr lang="es-ES_tradnl" dirty="0">
                <a:solidFill>
                  <a:schemeClr val="accent2">
                    <a:lumMod val="50000"/>
                  </a:schemeClr>
                </a:solidFill>
              </a:rPr>
            </a:br>
            <a:br>
              <a:rPr lang="es-CR" sz="1800" dirty="0">
                <a:effectLst/>
                <a:latin typeface="Calibri" panose="020F0502020204030204" pitchFamily="34" charset="0"/>
                <a:ea typeface="Calibri" panose="020F0502020204030204" pitchFamily="34" charset="0"/>
                <a:cs typeface="Times New Roman" panose="02020603050405020304" pitchFamily="18" charset="0"/>
              </a:rPr>
            </a:br>
            <a:r>
              <a:rPr lang="es-ES_tradnl" dirty="0">
                <a:solidFill>
                  <a:schemeClr val="accent2">
                    <a:lumMod val="50000"/>
                  </a:schemeClr>
                </a:solidFill>
              </a:rPr>
              <a:t>ACCIONES COMPLEMENTARIAS DEL SUBPROCESO GESTIÓN DE LA CAPACITACIÓN</a:t>
            </a:r>
            <a:endParaRPr lang="es-CR" dirty="0">
              <a:solidFill>
                <a:schemeClr val="accent2">
                  <a:lumMod val="50000"/>
                </a:schemeClr>
              </a:solidFill>
            </a:endParaRPr>
          </a:p>
        </p:txBody>
      </p:sp>
    </p:spTree>
    <p:extLst>
      <p:ext uri="{BB962C8B-B14F-4D97-AF65-F5344CB8AC3E}">
        <p14:creationId xmlns:p14="http://schemas.microsoft.com/office/powerpoint/2010/main" val="3238658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1E7BBC-5C60-4785-AFA1-201E85F8D0BF}"/>
              </a:ext>
            </a:extLst>
          </p:cNvPr>
          <p:cNvSpPr>
            <a:spLocks noGrp="1"/>
          </p:cNvSpPr>
          <p:nvPr>
            <p:ph type="title"/>
          </p:nvPr>
        </p:nvSpPr>
        <p:spPr>
          <a:xfrm>
            <a:off x="3331129" y="863764"/>
            <a:ext cx="8610600" cy="1293028"/>
          </a:xfrm>
        </p:spPr>
        <p:txBody>
          <a:bodyPr>
            <a:normAutofit/>
          </a:bodyPr>
          <a:lstStyle/>
          <a:p>
            <a:pPr algn="l"/>
            <a:r>
              <a:rPr lang="es-ES_tradnl" sz="2000" b="1" dirty="0">
                <a:effectLst/>
                <a:latin typeface="Arial" panose="020B0604020202020204" pitchFamily="34" charset="0"/>
                <a:ea typeface="Calibri" panose="020F0502020204030204" pitchFamily="34" charset="0"/>
              </a:rPr>
              <a:t>Diagnóstico de necesidades de capacitación</a:t>
            </a:r>
            <a:endParaRPr lang="es-CR" sz="4400" dirty="0"/>
          </a:p>
        </p:txBody>
      </p:sp>
      <p:sp>
        <p:nvSpPr>
          <p:cNvPr id="5" name="CuadroTexto 4">
            <a:extLst>
              <a:ext uri="{FF2B5EF4-FFF2-40B4-BE49-F238E27FC236}">
                <a16:creationId xmlns:a16="http://schemas.microsoft.com/office/drawing/2014/main" id="{AC6E6BDB-982A-490E-89FF-7B0459CCA828}"/>
              </a:ext>
            </a:extLst>
          </p:cNvPr>
          <p:cNvSpPr txBox="1"/>
          <p:nvPr/>
        </p:nvSpPr>
        <p:spPr>
          <a:xfrm>
            <a:off x="3275202" y="1915836"/>
            <a:ext cx="7286538" cy="1477328"/>
          </a:xfrm>
          <a:prstGeom prst="rect">
            <a:avLst/>
          </a:prstGeom>
          <a:noFill/>
        </p:spPr>
        <p:txBody>
          <a:bodyPr wrap="square">
            <a:spAutoFit/>
          </a:bodyPr>
          <a:lstStyle/>
          <a:p>
            <a:pPr lvl="0" algn="just"/>
            <a:r>
              <a:rPr lang="es-ES" dirty="0">
                <a:effectLst/>
                <a:latin typeface="+mj-lt"/>
                <a:ea typeface="Calibri" panose="020F0502020204030204" pitchFamily="34" charset="0"/>
              </a:rPr>
              <a:t>Consulta diagnóstica 2020 – 2021 dirigida a todas las oficinas del ámbito administrativo. Información actualizada en abril de 2020 a partir del desarrollo de entrevistas a jefaturas para identificar nuevas necesidades y prioridades en atención a las condiciones generadas por la pandemia. </a:t>
            </a:r>
            <a:endParaRPr lang="es-CR" sz="1200" dirty="0">
              <a:effectLst/>
              <a:latin typeface="+mj-lt"/>
              <a:ea typeface="Calibri" panose="020F0502020204030204" pitchFamily="34" charset="0"/>
            </a:endParaRPr>
          </a:p>
        </p:txBody>
      </p:sp>
      <p:sp>
        <p:nvSpPr>
          <p:cNvPr id="6" name="Elipse 5">
            <a:extLst>
              <a:ext uri="{FF2B5EF4-FFF2-40B4-BE49-F238E27FC236}">
                <a16:creationId xmlns:a16="http://schemas.microsoft.com/office/drawing/2014/main" id="{E390BBE4-5B24-4E4D-8C2B-589980A93544}"/>
              </a:ext>
            </a:extLst>
          </p:cNvPr>
          <p:cNvSpPr/>
          <p:nvPr/>
        </p:nvSpPr>
        <p:spPr>
          <a:xfrm>
            <a:off x="816444" y="2328213"/>
            <a:ext cx="1627632" cy="162763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9" name="CuadroTexto 8">
            <a:extLst>
              <a:ext uri="{FF2B5EF4-FFF2-40B4-BE49-F238E27FC236}">
                <a16:creationId xmlns:a16="http://schemas.microsoft.com/office/drawing/2014/main" id="{2DD97E52-7345-4C89-8F92-7619B2CDD92C}"/>
              </a:ext>
            </a:extLst>
          </p:cNvPr>
          <p:cNvSpPr txBox="1"/>
          <p:nvPr/>
        </p:nvSpPr>
        <p:spPr>
          <a:xfrm>
            <a:off x="3418514" y="3715972"/>
            <a:ext cx="7143226" cy="1323439"/>
          </a:xfrm>
          <a:prstGeom prst="rect">
            <a:avLst/>
          </a:prstGeom>
          <a:noFill/>
        </p:spPr>
        <p:txBody>
          <a:bodyPr wrap="square">
            <a:spAutoFit/>
          </a:bodyPr>
          <a:lstStyle/>
          <a:p>
            <a:pPr lvl="0" algn="just"/>
            <a:r>
              <a:rPr lang="es-ES" sz="1600" b="1" dirty="0">
                <a:effectLst/>
                <a:latin typeface="+mj-lt"/>
                <a:ea typeface="Calibri" panose="020F0502020204030204" pitchFamily="34" charset="0"/>
              </a:rPr>
              <a:t>Diagnósticos específicos: </a:t>
            </a:r>
            <a:endParaRPr lang="es-CR" sz="1100" b="1" dirty="0">
              <a:effectLst/>
              <a:latin typeface="+mj-lt"/>
              <a:ea typeface="Calibri" panose="020F0502020204030204" pitchFamily="34" charset="0"/>
            </a:endParaRPr>
          </a:p>
          <a:p>
            <a:pPr marL="742950" lvl="1" indent="-285750" algn="just">
              <a:buFont typeface="Arial" panose="020B0604020202020204" pitchFamily="34" charset="0"/>
              <a:buChar char="•"/>
            </a:pPr>
            <a:r>
              <a:rPr lang="es-ES" sz="1600" dirty="0">
                <a:effectLst/>
                <a:latin typeface="+mj-lt"/>
                <a:ea typeface="Times New Roman" panose="02020603050405020304" pitchFamily="18" charset="0"/>
              </a:rPr>
              <a:t>Departamento de Proveeduría</a:t>
            </a:r>
            <a:endParaRPr lang="es-CR" sz="1100" dirty="0">
              <a:effectLst/>
              <a:latin typeface="+mj-lt"/>
              <a:ea typeface="Times New Roman" panose="02020603050405020304" pitchFamily="18" charset="0"/>
            </a:endParaRPr>
          </a:p>
          <a:p>
            <a:pPr marL="742950" lvl="1" indent="-285750" algn="just">
              <a:buFont typeface="Arial" panose="020B0604020202020204" pitchFamily="34" charset="0"/>
              <a:buChar char="•"/>
            </a:pPr>
            <a:r>
              <a:rPr lang="es-ES" sz="1600" dirty="0">
                <a:effectLst/>
                <a:latin typeface="+mj-lt"/>
                <a:ea typeface="Times New Roman" panose="02020603050405020304" pitchFamily="18" charset="0"/>
              </a:rPr>
              <a:t>Dirección de Gestión Humana, incluyendo todos los procesos y subprocesos que la integran </a:t>
            </a:r>
            <a:endParaRPr lang="es-CR" sz="1100" dirty="0">
              <a:effectLst/>
              <a:latin typeface="+mj-lt"/>
              <a:ea typeface="Times New Roman" panose="02020603050405020304" pitchFamily="18" charset="0"/>
            </a:endParaRPr>
          </a:p>
          <a:p>
            <a:pPr marL="742950" lvl="1" indent="-285750" algn="just">
              <a:buFont typeface="Arial" panose="020B0604020202020204" pitchFamily="34" charset="0"/>
              <a:buChar char="•"/>
            </a:pPr>
            <a:r>
              <a:rPr lang="es-ES" sz="1600" dirty="0">
                <a:effectLst/>
                <a:latin typeface="+mj-lt"/>
                <a:ea typeface="Times New Roman" panose="02020603050405020304" pitchFamily="18" charset="0"/>
              </a:rPr>
              <a:t>Subproceso de Estadística, Dirección de Planificación </a:t>
            </a:r>
            <a:endParaRPr lang="es-CR" sz="1100" dirty="0">
              <a:effectLst/>
              <a:latin typeface="+mj-lt"/>
              <a:ea typeface="Times New Roman" panose="02020603050405020304" pitchFamily="18" charset="0"/>
            </a:endParaRPr>
          </a:p>
        </p:txBody>
      </p:sp>
      <p:sp>
        <p:nvSpPr>
          <p:cNvPr id="11" name="CuadroTexto 10">
            <a:extLst>
              <a:ext uri="{FF2B5EF4-FFF2-40B4-BE49-F238E27FC236}">
                <a16:creationId xmlns:a16="http://schemas.microsoft.com/office/drawing/2014/main" id="{F05CCBFF-310B-46B2-BFC3-927A3D6A2218}"/>
              </a:ext>
            </a:extLst>
          </p:cNvPr>
          <p:cNvSpPr txBox="1"/>
          <p:nvPr/>
        </p:nvSpPr>
        <p:spPr>
          <a:xfrm>
            <a:off x="3275202" y="5444969"/>
            <a:ext cx="7286538" cy="923330"/>
          </a:xfrm>
          <a:prstGeom prst="rect">
            <a:avLst/>
          </a:prstGeom>
          <a:noFill/>
        </p:spPr>
        <p:txBody>
          <a:bodyPr wrap="square">
            <a:spAutoFit/>
          </a:bodyPr>
          <a:lstStyle/>
          <a:p>
            <a:pPr algn="just"/>
            <a:r>
              <a:rPr lang="es-ES_tradnl" dirty="0">
                <a:latin typeface="+mj-lt"/>
              </a:rPr>
              <a:t>Además, se inició con el diagnóstico de necesidades de capacitación de la Dirección de Planificación, el cual será retomado en 2021 conforme lo solicitado por dicha instancia. </a:t>
            </a:r>
            <a:endParaRPr lang="es-CR" dirty="0">
              <a:latin typeface="+mj-lt"/>
            </a:endParaRPr>
          </a:p>
        </p:txBody>
      </p:sp>
      <p:pic>
        <p:nvPicPr>
          <p:cNvPr id="13" name="Gráfico 12" descr="{0} con relleno sólido">
            <a:extLst>
              <a:ext uri="{FF2B5EF4-FFF2-40B4-BE49-F238E27FC236}">
                <a16:creationId xmlns:a16="http://schemas.microsoft.com/office/drawing/2014/main" id="{DA5BB7C5-6B6B-4CF7-8679-8DD658ACA3F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73060" y="2684829"/>
            <a:ext cx="914400" cy="914400"/>
          </a:xfrm>
          <a:prstGeom prst="rect">
            <a:avLst/>
          </a:prstGeom>
        </p:spPr>
      </p:pic>
    </p:spTree>
    <p:extLst>
      <p:ext uri="{BB962C8B-B14F-4D97-AF65-F5344CB8AC3E}">
        <p14:creationId xmlns:p14="http://schemas.microsoft.com/office/powerpoint/2010/main" val="5771226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25B7443D-C81C-4319-8111-8766804D5B3F}"/>
              </a:ext>
            </a:extLst>
          </p:cNvPr>
          <p:cNvSpPr txBox="1"/>
          <p:nvPr/>
        </p:nvSpPr>
        <p:spPr>
          <a:xfrm>
            <a:off x="3198302" y="985517"/>
            <a:ext cx="6094602" cy="646331"/>
          </a:xfrm>
          <a:prstGeom prst="rect">
            <a:avLst/>
          </a:prstGeom>
          <a:noFill/>
        </p:spPr>
        <p:txBody>
          <a:bodyPr wrap="square">
            <a:spAutoFit/>
          </a:bodyPr>
          <a:lstStyle/>
          <a:p>
            <a:pPr algn="ctr"/>
            <a:r>
              <a:rPr lang="es-ES_tradnl" sz="1800" b="1" dirty="0">
                <a:effectLst/>
                <a:latin typeface="Arial" panose="020B0604020202020204" pitchFamily="34" charset="0"/>
                <a:ea typeface="Calibri" panose="020F0502020204030204" pitchFamily="34" charset="0"/>
              </a:rPr>
              <a:t>DETALLE DE PROCEDIMIENTOS DE CONTRATACIÓN MEDIANTE LA SUBPARTIDA 10701 </a:t>
            </a:r>
            <a:endParaRPr lang="es-CR" dirty="0"/>
          </a:p>
        </p:txBody>
      </p:sp>
      <p:sp>
        <p:nvSpPr>
          <p:cNvPr id="8" name="CuadroTexto 7">
            <a:extLst>
              <a:ext uri="{FF2B5EF4-FFF2-40B4-BE49-F238E27FC236}">
                <a16:creationId xmlns:a16="http://schemas.microsoft.com/office/drawing/2014/main" id="{A062D722-05A6-44AC-AD74-3A758C6CD81E}"/>
              </a:ext>
            </a:extLst>
          </p:cNvPr>
          <p:cNvSpPr txBox="1"/>
          <p:nvPr/>
        </p:nvSpPr>
        <p:spPr>
          <a:xfrm>
            <a:off x="844578" y="2096306"/>
            <a:ext cx="4889691" cy="830997"/>
          </a:xfrm>
          <a:prstGeom prst="rect">
            <a:avLst/>
          </a:prstGeom>
          <a:noFill/>
        </p:spPr>
        <p:txBody>
          <a:bodyPr wrap="square">
            <a:spAutoFit/>
          </a:bodyPr>
          <a:lstStyle/>
          <a:p>
            <a:pPr algn="ctr">
              <a:tabLst>
                <a:tab pos="2700020" algn="ctr"/>
                <a:tab pos="5400040" algn="r"/>
                <a:tab pos="449580" algn="l"/>
              </a:tabLst>
            </a:pPr>
            <a:r>
              <a:rPr lang="es-ES_tradnl" sz="1200" b="1" dirty="0">
                <a:effectLst/>
                <a:latin typeface="Arial" panose="020B0604020202020204" pitchFamily="34" charset="0"/>
                <a:ea typeface="Calibri" panose="020F0502020204030204" pitchFamily="34" charset="0"/>
                <a:cs typeface="Times New Roman" panose="02020603050405020304" pitchFamily="18" charset="0"/>
              </a:rPr>
              <a:t>Cuadro N°14</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s-ES" sz="1800" b="1" dirty="0">
                <a:effectLst/>
                <a:latin typeface="Arial" panose="020B0604020202020204" pitchFamily="34" charset="0"/>
                <a:ea typeface="Calibri" panose="020F0502020204030204" pitchFamily="34" charset="0"/>
                <a:cs typeface="Times New Roman" panose="02020603050405020304" pitchFamily="18" charset="0"/>
              </a:rPr>
              <a:t>Procesos de contratación de actividades formativas Año 2020</a:t>
            </a:r>
            <a:endParaRPr lang="es-C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2DE9D061-501E-4DFC-B746-C64F0C2F4F4B}"/>
              </a:ext>
            </a:extLst>
          </p:cNvPr>
          <p:cNvSpPr txBox="1"/>
          <p:nvPr/>
        </p:nvSpPr>
        <p:spPr>
          <a:xfrm>
            <a:off x="7264867" y="3235717"/>
            <a:ext cx="4244362" cy="2831544"/>
          </a:xfrm>
          <a:prstGeom prst="rect">
            <a:avLst/>
          </a:prstGeom>
          <a:noFill/>
        </p:spPr>
        <p:txBody>
          <a:bodyPr wrap="square" rtlCol="0">
            <a:spAutoFit/>
          </a:bodyPr>
          <a:lstStyle/>
          <a:p>
            <a:r>
              <a:rPr lang="es-ES_tradnl" sz="1600" dirty="0">
                <a:effectLst/>
                <a:latin typeface="+mj-lt"/>
                <a:ea typeface="Calibri" panose="020F0502020204030204" pitchFamily="34" charset="0"/>
                <a:cs typeface="Times New Roman" panose="02020603050405020304" pitchFamily="18" charset="0"/>
              </a:rPr>
              <a:t>En este 2020 nos enfrentamos a un rebajo realizado por el Ministerio de Hacienda a dicha subpartida específicamente, por un monto de ¢137.625.983,70, es decir, un porcentaje de un 44,38% en relación con el presupuesto otorgado inicialmente, por tal motivo se presenta una disminución en la cantidad de procesos de contratación tramitados.</a:t>
            </a:r>
            <a:endParaRPr lang="es-CR" sz="1600" dirty="0">
              <a:effectLst/>
              <a:latin typeface="+mj-lt"/>
              <a:ea typeface="Calibri" panose="020F0502020204030204" pitchFamily="34" charset="0"/>
              <a:cs typeface="Times New Roman" panose="02020603050405020304" pitchFamily="18" charset="0"/>
            </a:endParaRPr>
          </a:p>
          <a:p>
            <a:endParaRPr lang="es-CR" sz="1600" dirty="0">
              <a:latin typeface="+mj-lt"/>
            </a:endParaRPr>
          </a:p>
        </p:txBody>
      </p:sp>
      <p:graphicFrame>
        <p:nvGraphicFramePr>
          <p:cNvPr id="3" name="Tabla 2">
            <a:extLst>
              <a:ext uri="{FF2B5EF4-FFF2-40B4-BE49-F238E27FC236}">
                <a16:creationId xmlns:a16="http://schemas.microsoft.com/office/drawing/2014/main" id="{DC4D757B-3E06-47E9-80BC-140440DF29B4}"/>
              </a:ext>
            </a:extLst>
          </p:cNvPr>
          <p:cNvGraphicFramePr/>
          <p:nvPr>
            <p:extLst>
              <p:ext uri="{D42A27DB-BD31-4B8C-83A1-F6EECF244321}">
                <p14:modId xmlns:p14="http://schemas.microsoft.com/office/powerpoint/2010/main" val="343256372"/>
              </p:ext>
            </p:extLst>
          </p:nvPr>
        </p:nvGraphicFramePr>
        <p:xfrm>
          <a:off x="616960" y="2988342"/>
          <a:ext cx="5825785" cy="2992597"/>
        </p:xfrm>
        <a:graphic>
          <a:graphicData uri="http://schemas.openxmlformats.org/drawingml/2006/table">
            <a:tbl>
              <a:tblPr firstRow="1" firstCol="1" bandRow="1">
                <a:tableStyleId>{7DF18680-E054-41AD-8BC1-D1AEF772440D}</a:tableStyleId>
              </a:tblPr>
              <a:tblGrid>
                <a:gridCol w="4366372">
                  <a:extLst>
                    <a:ext uri="{9D8B030D-6E8A-4147-A177-3AD203B41FA5}">
                      <a16:colId xmlns:a16="http://schemas.microsoft.com/office/drawing/2014/main" val="3387116946"/>
                    </a:ext>
                  </a:extLst>
                </a:gridCol>
                <a:gridCol w="1459413">
                  <a:extLst>
                    <a:ext uri="{9D8B030D-6E8A-4147-A177-3AD203B41FA5}">
                      <a16:colId xmlns:a16="http://schemas.microsoft.com/office/drawing/2014/main" val="1755653199"/>
                    </a:ext>
                  </a:extLst>
                </a:gridCol>
              </a:tblGrid>
              <a:tr h="463112">
                <a:tc>
                  <a:txBody>
                    <a:bodyPr/>
                    <a:lstStyle/>
                    <a:p>
                      <a:pPr algn="ctr" fontAlgn="t">
                        <a:spcBef>
                          <a:spcPts val="0"/>
                        </a:spcBef>
                        <a:spcAft>
                          <a:spcPts val="0"/>
                        </a:spcAft>
                        <a:tabLst>
                          <a:tab pos="2700020" algn="ctr"/>
                          <a:tab pos="5400040" algn="r"/>
                          <a:tab pos="449580" algn="l"/>
                        </a:tabLst>
                      </a:pPr>
                      <a:r>
                        <a:rPr lang="es-CR" sz="1200" u="none" strike="noStrike" dirty="0">
                          <a:effectLst/>
                        </a:rPr>
                        <a:t>Tipo de Contratación</a:t>
                      </a:r>
                      <a:endParaRPr lang="es-CR" sz="1800" u="none" strike="noStrike" dirty="0">
                        <a:effectLst/>
                      </a:endParaRPr>
                    </a:p>
                    <a:p>
                      <a:pPr algn="ctr" fontAlgn="t">
                        <a:spcBef>
                          <a:spcPts val="0"/>
                        </a:spcBef>
                        <a:spcAft>
                          <a:spcPts val="0"/>
                        </a:spcAft>
                        <a:tabLst>
                          <a:tab pos="2700020" algn="ctr"/>
                          <a:tab pos="5400040" algn="r"/>
                          <a:tab pos="449580" algn="l"/>
                        </a:tabLst>
                      </a:pPr>
                      <a:r>
                        <a:rPr lang="es-CR" sz="1200" u="none" strike="noStrike" dirty="0">
                          <a:effectLst/>
                        </a:rPr>
                        <a:t> </a:t>
                      </a:r>
                      <a:endParaRPr lang="es-CR" sz="1800" b="0" i="0" u="none" strike="noStrike" dirty="0">
                        <a:effectLst/>
                        <a:latin typeface="Arial" panose="020B0604020202020204" pitchFamily="34" charset="0"/>
                      </a:endParaRPr>
                    </a:p>
                  </a:txBody>
                  <a:tcPr marL="68580" marR="68580" marT="9525" marB="0" anchor="ctr"/>
                </a:tc>
                <a:tc>
                  <a:txBody>
                    <a:bodyPr/>
                    <a:lstStyle/>
                    <a:p>
                      <a:pPr algn="ctr" fontAlgn="t">
                        <a:spcBef>
                          <a:spcPts val="0"/>
                        </a:spcBef>
                        <a:spcAft>
                          <a:spcPts val="0"/>
                        </a:spcAft>
                        <a:tabLst>
                          <a:tab pos="2700020" algn="ctr"/>
                          <a:tab pos="5400040" algn="r"/>
                          <a:tab pos="449580" algn="l"/>
                        </a:tabLst>
                      </a:pPr>
                      <a:r>
                        <a:rPr lang="es-CR" sz="1200" u="none" strike="noStrike" dirty="0">
                          <a:effectLst/>
                        </a:rPr>
                        <a:t>Cantidad de procesos</a:t>
                      </a:r>
                      <a:endParaRPr lang="es-CR" sz="1800" b="0" i="0" u="none" strike="noStrike" dirty="0">
                        <a:effectLst/>
                        <a:latin typeface="Arial" panose="020B0604020202020204" pitchFamily="34" charset="0"/>
                      </a:endParaRPr>
                    </a:p>
                  </a:txBody>
                  <a:tcPr marL="68580" marR="68580" marT="9525" marB="0" anchor="ctr"/>
                </a:tc>
                <a:extLst>
                  <a:ext uri="{0D108BD9-81ED-4DB2-BD59-A6C34878D82A}">
                    <a16:rowId xmlns:a16="http://schemas.microsoft.com/office/drawing/2014/main" val="594488030"/>
                  </a:ext>
                </a:extLst>
              </a:tr>
              <a:tr h="463112">
                <a:tc>
                  <a:txBody>
                    <a:bodyPr/>
                    <a:lstStyle/>
                    <a:p>
                      <a:pPr algn="just" fontAlgn="t">
                        <a:spcBef>
                          <a:spcPts val="0"/>
                        </a:spcBef>
                        <a:spcAft>
                          <a:spcPts val="0"/>
                        </a:spcAft>
                        <a:tabLst>
                          <a:tab pos="2700020" algn="ctr"/>
                          <a:tab pos="5400040" algn="r"/>
                          <a:tab pos="449580" algn="l"/>
                        </a:tabLst>
                      </a:pPr>
                      <a:r>
                        <a:rPr lang="es-CR" sz="1200" u="none" strike="noStrike" dirty="0">
                          <a:effectLst/>
                        </a:rPr>
                        <a:t>Contratación de capacitaciones abiertas</a:t>
                      </a:r>
                      <a:endParaRPr lang="es-CR" sz="1800" u="none" strike="noStrike" dirty="0">
                        <a:effectLst/>
                      </a:endParaRPr>
                    </a:p>
                    <a:p>
                      <a:pPr algn="just" fontAlgn="t">
                        <a:spcBef>
                          <a:spcPts val="0"/>
                        </a:spcBef>
                        <a:spcAft>
                          <a:spcPts val="0"/>
                        </a:spcAft>
                        <a:tabLst>
                          <a:tab pos="2700020" algn="ctr"/>
                          <a:tab pos="5400040" algn="r"/>
                          <a:tab pos="449580" algn="l"/>
                        </a:tabLst>
                      </a:pPr>
                      <a:r>
                        <a:rPr lang="es-CR" sz="1200" u="none" strike="noStrike" dirty="0">
                          <a:effectLst/>
                        </a:rPr>
                        <a:t> </a:t>
                      </a:r>
                      <a:endParaRPr lang="es-CR" sz="1800" b="0" i="0" u="none" strike="noStrike" dirty="0">
                        <a:effectLst/>
                        <a:latin typeface="Arial" panose="020B0604020202020204" pitchFamily="34" charset="0"/>
                      </a:endParaRPr>
                    </a:p>
                  </a:txBody>
                  <a:tcPr marL="68580" marR="68580" marT="9525" marB="0"/>
                </a:tc>
                <a:tc>
                  <a:txBody>
                    <a:bodyPr/>
                    <a:lstStyle/>
                    <a:p>
                      <a:pPr algn="ctr" fontAlgn="t">
                        <a:spcBef>
                          <a:spcPts val="0"/>
                        </a:spcBef>
                        <a:spcAft>
                          <a:spcPts val="0"/>
                        </a:spcAft>
                        <a:tabLst>
                          <a:tab pos="2700020" algn="ctr"/>
                          <a:tab pos="5400040" algn="r"/>
                          <a:tab pos="449580" algn="l"/>
                        </a:tabLst>
                      </a:pPr>
                      <a:r>
                        <a:rPr lang="es-CR" sz="1400" b="1" u="none" strike="noStrike" dirty="0">
                          <a:effectLst/>
                        </a:rPr>
                        <a:t>38</a:t>
                      </a:r>
                      <a:endParaRPr lang="es-CR" sz="2000" b="1" i="0" u="none" strike="noStrike" dirty="0">
                        <a:effectLst/>
                        <a:latin typeface="Arial" panose="020B0604020202020204" pitchFamily="34" charset="0"/>
                      </a:endParaRPr>
                    </a:p>
                  </a:txBody>
                  <a:tcPr marL="68580" marR="68580" marT="9525" marB="0" anchor="ctr"/>
                </a:tc>
                <a:extLst>
                  <a:ext uri="{0D108BD9-81ED-4DB2-BD59-A6C34878D82A}">
                    <a16:rowId xmlns:a16="http://schemas.microsoft.com/office/drawing/2014/main" val="2642191361"/>
                  </a:ext>
                </a:extLst>
              </a:tr>
              <a:tr h="463112">
                <a:tc>
                  <a:txBody>
                    <a:bodyPr/>
                    <a:lstStyle/>
                    <a:p>
                      <a:pPr algn="just" fontAlgn="t">
                        <a:spcBef>
                          <a:spcPts val="0"/>
                        </a:spcBef>
                        <a:spcAft>
                          <a:spcPts val="0"/>
                        </a:spcAft>
                        <a:tabLst>
                          <a:tab pos="2700020" algn="ctr"/>
                          <a:tab pos="5400040" algn="r"/>
                          <a:tab pos="449580" algn="l"/>
                        </a:tabLst>
                      </a:pPr>
                      <a:r>
                        <a:rPr lang="es-CR" sz="1200" u="none" strike="noStrike">
                          <a:effectLst/>
                        </a:rPr>
                        <a:t>Contratación de capacitaciones cerradas</a:t>
                      </a:r>
                      <a:endParaRPr lang="es-CR" sz="1800" u="none" strike="noStrike">
                        <a:effectLst/>
                      </a:endParaRPr>
                    </a:p>
                    <a:p>
                      <a:pPr algn="just" fontAlgn="t">
                        <a:spcBef>
                          <a:spcPts val="0"/>
                        </a:spcBef>
                        <a:spcAft>
                          <a:spcPts val="0"/>
                        </a:spcAft>
                        <a:tabLst>
                          <a:tab pos="2700020" algn="ctr"/>
                          <a:tab pos="5400040" algn="r"/>
                          <a:tab pos="449580" algn="l"/>
                        </a:tabLst>
                      </a:pPr>
                      <a:r>
                        <a:rPr lang="es-CR" sz="1200" u="none" strike="noStrike">
                          <a:effectLst/>
                        </a:rPr>
                        <a:t> </a:t>
                      </a:r>
                      <a:endParaRPr lang="es-CR" sz="1800" b="0" i="0" u="none" strike="noStrike">
                        <a:effectLst/>
                        <a:latin typeface="Arial" panose="020B0604020202020204" pitchFamily="34" charset="0"/>
                      </a:endParaRPr>
                    </a:p>
                  </a:txBody>
                  <a:tcPr marL="68580" marR="68580" marT="9525" marB="0"/>
                </a:tc>
                <a:tc>
                  <a:txBody>
                    <a:bodyPr/>
                    <a:lstStyle/>
                    <a:p>
                      <a:pPr algn="ctr" fontAlgn="t">
                        <a:spcBef>
                          <a:spcPts val="0"/>
                        </a:spcBef>
                        <a:spcAft>
                          <a:spcPts val="0"/>
                        </a:spcAft>
                        <a:tabLst>
                          <a:tab pos="2700020" algn="ctr"/>
                          <a:tab pos="5400040" algn="r"/>
                          <a:tab pos="449580" algn="l"/>
                        </a:tabLst>
                      </a:pPr>
                      <a:r>
                        <a:rPr lang="es-CR" sz="1400" b="1" u="none" strike="noStrike" dirty="0">
                          <a:effectLst/>
                        </a:rPr>
                        <a:t>12</a:t>
                      </a:r>
                      <a:endParaRPr lang="es-CR" sz="2000" b="1" i="0" u="none" strike="noStrike" dirty="0">
                        <a:effectLst/>
                        <a:latin typeface="Arial" panose="020B0604020202020204" pitchFamily="34" charset="0"/>
                      </a:endParaRPr>
                    </a:p>
                  </a:txBody>
                  <a:tcPr marL="68580" marR="68580" marT="9525" marB="0" anchor="ctr"/>
                </a:tc>
                <a:extLst>
                  <a:ext uri="{0D108BD9-81ED-4DB2-BD59-A6C34878D82A}">
                    <a16:rowId xmlns:a16="http://schemas.microsoft.com/office/drawing/2014/main" val="2800004269"/>
                  </a:ext>
                </a:extLst>
              </a:tr>
              <a:tr h="1140149">
                <a:tc>
                  <a:txBody>
                    <a:bodyPr/>
                    <a:lstStyle/>
                    <a:p>
                      <a:pPr algn="just" fontAlgn="t">
                        <a:spcBef>
                          <a:spcPts val="0"/>
                        </a:spcBef>
                        <a:spcAft>
                          <a:spcPts val="0"/>
                        </a:spcAft>
                        <a:tabLst>
                          <a:tab pos="2700020" algn="ctr"/>
                          <a:tab pos="5400040" algn="r"/>
                          <a:tab pos="449580" algn="l"/>
                        </a:tabLst>
                      </a:pPr>
                      <a:r>
                        <a:rPr lang="es-ES" sz="1200" u="none" strike="noStrike">
                          <a:effectLst/>
                        </a:rPr>
                        <a:t>Contratación de bienes y servicios para las actividades de capacitación (desarrollo de cursos virtuales, servicios de alimentación, servicios artísticos y materiales auxiliares de capacitación)</a:t>
                      </a:r>
                      <a:endParaRPr lang="es-ES" sz="1800" b="0" i="0" u="none" strike="noStrike">
                        <a:effectLst/>
                        <a:latin typeface="Arial" panose="020B0604020202020204" pitchFamily="34" charset="0"/>
                      </a:endParaRPr>
                    </a:p>
                  </a:txBody>
                  <a:tcPr marL="68580" marR="68580" marT="9525" marB="0"/>
                </a:tc>
                <a:tc>
                  <a:txBody>
                    <a:bodyPr/>
                    <a:lstStyle/>
                    <a:p>
                      <a:pPr algn="ctr" fontAlgn="t">
                        <a:spcBef>
                          <a:spcPts val="0"/>
                        </a:spcBef>
                        <a:spcAft>
                          <a:spcPts val="0"/>
                        </a:spcAft>
                        <a:tabLst>
                          <a:tab pos="2700020" algn="ctr"/>
                          <a:tab pos="5400040" algn="r"/>
                          <a:tab pos="449580" algn="l"/>
                        </a:tabLst>
                      </a:pPr>
                      <a:r>
                        <a:rPr lang="es-CR" sz="1400" b="1" u="none" strike="noStrike" dirty="0">
                          <a:effectLst/>
                        </a:rPr>
                        <a:t>16</a:t>
                      </a:r>
                      <a:endParaRPr lang="es-CR" sz="2000" b="1" i="0" u="none" strike="noStrike" dirty="0">
                        <a:effectLst/>
                        <a:latin typeface="Arial" panose="020B0604020202020204" pitchFamily="34" charset="0"/>
                      </a:endParaRPr>
                    </a:p>
                  </a:txBody>
                  <a:tcPr marL="68580" marR="68580" marT="9525" marB="0" anchor="ctr"/>
                </a:tc>
                <a:extLst>
                  <a:ext uri="{0D108BD9-81ED-4DB2-BD59-A6C34878D82A}">
                    <a16:rowId xmlns:a16="http://schemas.microsoft.com/office/drawing/2014/main" val="1764316314"/>
                  </a:ext>
                </a:extLst>
              </a:tr>
              <a:tr h="463112">
                <a:tc>
                  <a:txBody>
                    <a:bodyPr/>
                    <a:lstStyle/>
                    <a:p>
                      <a:pPr algn="just" fontAlgn="t">
                        <a:spcBef>
                          <a:spcPts val="0"/>
                        </a:spcBef>
                        <a:spcAft>
                          <a:spcPts val="0"/>
                        </a:spcAft>
                        <a:tabLst>
                          <a:tab pos="2700020" algn="ctr"/>
                          <a:tab pos="5400040" algn="r"/>
                          <a:tab pos="449580" algn="l"/>
                        </a:tabLst>
                      </a:pPr>
                      <a:r>
                        <a:rPr lang="es-ES" sz="1400" u="none" strike="noStrike" dirty="0">
                          <a:solidFill>
                            <a:srgbClr val="002060"/>
                          </a:solidFill>
                          <a:effectLst/>
                        </a:rPr>
                        <a:t>Total de procesos de contratación realizados por la subpartida 10701</a:t>
                      </a:r>
                      <a:endParaRPr lang="es-ES" sz="2000" b="0" i="0" u="none" strike="noStrike" dirty="0">
                        <a:solidFill>
                          <a:srgbClr val="002060"/>
                        </a:solidFill>
                        <a:effectLst/>
                        <a:latin typeface="Arial" panose="020B0604020202020204" pitchFamily="34" charset="0"/>
                      </a:endParaRPr>
                    </a:p>
                  </a:txBody>
                  <a:tcPr marL="68580" marR="68580" marT="9525" marB="0"/>
                </a:tc>
                <a:tc>
                  <a:txBody>
                    <a:bodyPr/>
                    <a:lstStyle/>
                    <a:p>
                      <a:pPr algn="ctr" fontAlgn="t">
                        <a:spcBef>
                          <a:spcPts val="0"/>
                        </a:spcBef>
                        <a:spcAft>
                          <a:spcPts val="0"/>
                        </a:spcAft>
                        <a:tabLst>
                          <a:tab pos="2700020" algn="ctr"/>
                          <a:tab pos="5400040" algn="r"/>
                          <a:tab pos="449580" algn="l"/>
                        </a:tabLst>
                      </a:pPr>
                      <a:r>
                        <a:rPr lang="es-CR" sz="1400" b="1" u="none" strike="noStrike" dirty="0">
                          <a:effectLst/>
                        </a:rPr>
                        <a:t>66</a:t>
                      </a:r>
                      <a:endParaRPr lang="es-CR" sz="2000" b="1" i="0" u="none" strike="noStrike" dirty="0">
                        <a:effectLst/>
                        <a:latin typeface="Arial" panose="020B0604020202020204" pitchFamily="34" charset="0"/>
                      </a:endParaRPr>
                    </a:p>
                  </a:txBody>
                  <a:tcPr marL="68580" marR="68580" marT="9525" marB="0" anchor="ctr"/>
                </a:tc>
                <a:extLst>
                  <a:ext uri="{0D108BD9-81ED-4DB2-BD59-A6C34878D82A}">
                    <a16:rowId xmlns:a16="http://schemas.microsoft.com/office/drawing/2014/main" val="2277458906"/>
                  </a:ext>
                </a:extLst>
              </a:tr>
            </a:tbl>
          </a:graphicData>
        </a:graphic>
      </p:graphicFrame>
    </p:spTree>
    <p:extLst>
      <p:ext uri="{BB962C8B-B14F-4D97-AF65-F5344CB8AC3E}">
        <p14:creationId xmlns:p14="http://schemas.microsoft.com/office/powerpoint/2010/main" val="1184310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72170E-F53C-4CAC-B4C9-4561E26B31EE}"/>
              </a:ext>
            </a:extLst>
          </p:cNvPr>
          <p:cNvSpPr>
            <a:spLocks noGrp="1"/>
          </p:cNvSpPr>
          <p:nvPr>
            <p:ph type="title"/>
          </p:nvPr>
        </p:nvSpPr>
        <p:spPr>
          <a:xfrm>
            <a:off x="1041273" y="1393149"/>
            <a:ext cx="10955470" cy="2511835"/>
          </a:xfrm>
        </p:spPr>
        <p:txBody>
          <a:bodyPr>
            <a:normAutofit/>
          </a:bodyPr>
          <a:lstStyle/>
          <a:p>
            <a:br>
              <a:rPr lang="es-ES_tradnl" dirty="0">
                <a:solidFill>
                  <a:schemeClr val="accent2">
                    <a:lumMod val="50000"/>
                  </a:schemeClr>
                </a:solidFill>
              </a:rPr>
            </a:br>
            <a:br>
              <a:rPr lang="es-ES_tradnl" dirty="0">
                <a:solidFill>
                  <a:schemeClr val="accent2">
                    <a:lumMod val="50000"/>
                  </a:schemeClr>
                </a:solidFill>
              </a:rPr>
            </a:br>
            <a:r>
              <a:rPr lang="es-ES_tradnl" dirty="0">
                <a:solidFill>
                  <a:schemeClr val="accent2">
                    <a:lumMod val="50000"/>
                  </a:schemeClr>
                </a:solidFill>
              </a:rPr>
              <a:t>DISEÑO Y DESARROLLO DE NUEVOS</a:t>
            </a:r>
            <a:br>
              <a:rPr lang="es-ES_tradnl" dirty="0">
                <a:solidFill>
                  <a:schemeClr val="accent2">
                    <a:lumMod val="50000"/>
                  </a:schemeClr>
                </a:solidFill>
              </a:rPr>
            </a:br>
            <a:r>
              <a:rPr lang="es-ES_tradnl" dirty="0">
                <a:solidFill>
                  <a:schemeClr val="accent2">
                    <a:lumMod val="50000"/>
                  </a:schemeClr>
                </a:solidFill>
              </a:rPr>
              <a:t>CURSOS VIRTUALES</a:t>
            </a:r>
            <a:endParaRPr lang="es-CR" dirty="0">
              <a:solidFill>
                <a:schemeClr val="accent2">
                  <a:lumMod val="50000"/>
                </a:schemeClr>
              </a:solidFill>
            </a:endParaRPr>
          </a:p>
        </p:txBody>
      </p:sp>
    </p:spTree>
    <p:extLst>
      <p:ext uri="{BB962C8B-B14F-4D97-AF65-F5344CB8AC3E}">
        <p14:creationId xmlns:p14="http://schemas.microsoft.com/office/powerpoint/2010/main" val="24569960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4BF3C0E4-5B40-4D1B-9721-1194BDBA7457}"/>
              </a:ext>
            </a:extLst>
          </p:cNvPr>
          <p:cNvSpPr txBox="1"/>
          <p:nvPr/>
        </p:nvSpPr>
        <p:spPr>
          <a:xfrm>
            <a:off x="4155455" y="1749558"/>
            <a:ext cx="7600427" cy="4278094"/>
          </a:xfrm>
          <a:prstGeom prst="rect">
            <a:avLst/>
          </a:prstGeom>
          <a:noFill/>
        </p:spPr>
        <p:txBody>
          <a:bodyPr wrap="square">
            <a:spAutoFit/>
          </a:bodyPr>
          <a:lstStyle/>
          <a:p>
            <a:r>
              <a:rPr lang="es-ES" sz="1600" dirty="0">
                <a:effectLst/>
                <a:latin typeface="+mj-lt"/>
                <a:ea typeface="Times New Roman" panose="02020603050405020304" pitchFamily="18" charset="0"/>
                <a:cs typeface="Times New Roman" panose="02020603050405020304" pitchFamily="18" charset="0"/>
              </a:rPr>
              <a:t> </a:t>
            </a:r>
            <a:endParaRPr lang="es-CR" sz="1600" dirty="0">
              <a:effectLst/>
              <a:latin typeface="+mj-l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s-ES" sz="1600" dirty="0">
                <a:effectLst/>
                <a:latin typeface="+mj-lt"/>
                <a:ea typeface="Times New Roman" panose="02020603050405020304" pitchFamily="18" charset="0"/>
              </a:rPr>
              <a:t>Autonomía personal de las personas con discapacidad</a:t>
            </a:r>
            <a:endParaRPr lang="es-CR" sz="1600" dirty="0">
              <a:effectLst/>
              <a:latin typeface="+mj-lt"/>
              <a:ea typeface="Times New Roman" panose="02020603050405020304" pitchFamily="18" charset="0"/>
            </a:endParaRPr>
          </a:p>
          <a:p>
            <a:pPr marL="342900" lvl="0" indent="-342900">
              <a:buFont typeface="Symbol" panose="05050102010706020507" pitchFamily="18" charset="2"/>
              <a:buChar char=""/>
            </a:pPr>
            <a:r>
              <a:rPr lang="es-ES" sz="1600" dirty="0">
                <a:effectLst/>
                <a:latin typeface="+mj-lt"/>
                <a:ea typeface="Times New Roman" panose="02020603050405020304" pitchFamily="18" charset="0"/>
              </a:rPr>
              <a:t>Monitoreo de los derechos humanos en los centros de detención</a:t>
            </a:r>
            <a:endParaRPr lang="es-CR" sz="1600" dirty="0">
              <a:effectLst/>
              <a:latin typeface="+mj-lt"/>
              <a:ea typeface="Times New Roman" panose="02020603050405020304" pitchFamily="18" charset="0"/>
            </a:endParaRPr>
          </a:p>
          <a:p>
            <a:pPr marL="342900" lvl="0" indent="-342900">
              <a:buFont typeface="Symbol" panose="05050102010706020507" pitchFamily="18" charset="2"/>
              <a:buChar char=""/>
            </a:pPr>
            <a:r>
              <a:rPr lang="es-ES" sz="1600" dirty="0">
                <a:effectLst/>
                <a:latin typeface="+mj-lt"/>
                <a:ea typeface="Times New Roman" panose="02020603050405020304" pitchFamily="18" charset="0"/>
              </a:rPr>
              <a:t>Atención a la población afrodescendiente</a:t>
            </a:r>
            <a:endParaRPr lang="es-CR" sz="1600" dirty="0">
              <a:effectLst/>
              <a:latin typeface="+mj-lt"/>
              <a:ea typeface="Times New Roman" panose="02020603050405020304" pitchFamily="18" charset="0"/>
            </a:endParaRPr>
          </a:p>
          <a:p>
            <a:pPr marL="342900" lvl="0" indent="-342900">
              <a:buFont typeface="Symbol" panose="05050102010706020507" pitchFamily="18" charset="2"/>
              <a:buChar char=""/>
            </a:pPr>
            <a:r>
              <a:rPr lang="es-ES" sz="1600" dirty="0">
                <a:effectLst/>
                <a:latin typeface="+mj-lt"/>
                <a:ea typeface="Times New Roman" panose="02020603050405020304" pitchFamily="18" charset="0"/>
              </a:rPr>
              <a:t>Estrategias de servicio con valor para la persona usuaria</a:t>
            </a:r>
            <a:endParaRPr lang="es-CR" sz="1600" dirty="0">
              <a:effectLst/>
              <a:latin typeface="+mj-lt"/>
              <a:ea typeface="Times New Roman" panose="02020603050405020304" pitchFamily="18" charset="0"/>
            </a:endParaRPr>
          </a:p>
          <a:p>
            <a:pPr marL="342900" lvl="0" indent="-342900">
              <a:buFont typeface="Symbol" panose="05050102010706020507" pitchFamily="18" charset="2"/>
              <a:buChar char=""/>
            </a:pPr>
            <a:r>
              <a:rPr lang="es-ES" sz="1600" dirty="0">
                <a:effectLst/>
                <a:latin typeface="+mj-lt"/>
                <a:ea typeface="Times New Roman" panose="02020603050405020304" pitchFamily="18" charset="0"/>
              </a:rPr>
              <a:t>Seguridad de la Información y Seguridad Informática</a:t>
            </a:r>
            <a:endParaRPr lang="es-CR" sz="1600" dirty="0">
              <a:effectLst/>
              <a:latin typeface="+mj-lt"/>
              <a:ea typeface="Times New Roman" panose="02020603050405020304" pitchFamily="18" charset="0"/>
            </a:endParaRPr>
          </a:p>
          <a:p>
            <a:pPr marL="342900" lvl="0" indent="-342900">
              <a:buFont typeface="Symbol" panose="05050102010706020507" pitchFamily="18" charset="2"/>
              <a:buChar char=""/>
            </a:pPr>
            <a:r>
              <a:rPr lang="es-ES" sz="1600" dirty="0">
                <a:effectLst/>
                <a:latin typeface="+mj-lt"/>
                <a:ea typeface="Times New Roman" panose="02020603050405020304" pitchFamily="18" charset="0"/>
              </a:rPr>
              <a:t>Toma de denuncias notariales</a:t>
            </a:r>
            <a:endParaRPr lang="es-CR" sz="1600" dirty="0">
              <a:effectLst/>
              <a:latin typeface="+mj-lt"/>
              <a:ea typeface="Times New Roman" panose="02020603050405020304" pitchFamily="18" charset="0"/>
            </a:endParaRPr>
          </a:p>
          <a:p>
            <a:pPr marL="342900" lvl="0" indent="-342900">
              <a:buFont typeface="Symbol" panose="05050102010706020507" pitchFamily="18" charset="2"/>
              <a:buChar char=""/>
            </a:pPr>
            <a:r>
              <a:rPr lang="es-ES" sz="1600" dirty="0">
                <a:effectLst/>
                <a:latin typeface="+mj-lt"/>
                <a:ea typeface="Times New Roman" panose="02020603050405020304" pitchFamily="18" charset="0"/>
              </a:rPr>
              <a:t>Objetivos de Desarrollo Sostenible (ODS)</a:t>
            </a:r>
            <a:endParaRPr lang="es-CR" sz="1600" dirty="0">
              <a:effectLst/>
              <a:latin typeface="+mj-lt"/>
              <a:ea typeface="Times New Roman" panose="02020603050405020304" pitchFamily="18" charset="0"/>
            </a:endParaRPr>
          </a:p>
          <a:p>
            <a:pPr marL="342900" lvl="0" indent="-342900">
              <a:buFont typeface="Symbol" panose="05050102010706020507" pitchFamily="18" charset="2"/>
              <a:buChar char=""/>
            </a:pPr>
            <a:r>
              <a:rPr lang="es-ES" sz="1600" dirty="0">
                <a:effectLst/>
                <a:latin typeface="+mj-lt"/>
                <a:ea typeface="Times New Roman" panose="02020603050405020304" pitchFamily="18" charset="0"/>
              </a:rPr>
              <a:t>Teoría del Caso </a:t>
            </a:r>
            <a:endParaRPr lang="es-CR" sz="1600" dirty="0">
              <a:effectLst/>
              <a:latin typeface="+mj-lt"/>
              <a:ea typeface="Times New Roman" panose="02020603050405020304" pitchFamily="18" charset="0"/>
            </a:endParaRPr>
          </a:p>
          <a:p>
            <a:pPr marL="342900" lvl="0" indent="-342900">
              <a:buFont typeface="Symbol" panose="05050102010706020507" pitchFamily="18" charset="2"/>
              <a:buChar char=""/>
            </a:pPr>
            <a:r>
              <a:rPr lang="es-ES" sz="1600" dirty="0">
                <a:effectLst/>
                <a:latin typeface="+mj-lt"/>
                <a:ea typeface="Times New Roman" panose="02020603050405020304" pitchFamily="18" charset="0"/>
              </a:rPr>
              <a:t>Presupuesto, buscando el equilibrio</a:t>
            </a:r>
            <a:endParaRPr lang="es-CR" sz="1600" dirty="0">
              <a:effectLst/>
              <a:latin typeface="+mj-lt"/>
              <a:ea typeface="Times New Roman" panose="02020603050405020304" pitchFamily="18" charset="0"/>
            </a:endParaRPr>
          </a:p>
          <a:p>
            <a:pPr marL="342900" lvl="0" indent="-342900">
              <a:buFont typeface="Symbol" panose="05050102010706020507" pitchFamily="18" charset="2"/>
              <a:buChar char=""/>
            </a:pPr>
            <a:r>
              <a:rPr lang="es-ES" sz="1600" dirty="0">
                <a:effectLst/>
                <a:latin typeface="+mj-lt"/>
                <a:ea typeface="Times New Roman" panose="02020603050405020304" pitchFamily="18" charset="0"/>
              </a:rPr>
              <a:t>Actualización a versión responsiva de Programa Hacia cero papel</a:t>
            </a:r>
            <a:endParaRPr lang="es-CR" sz="1600" dirty="0">
              <a:effectLst/>
              <a:latin typeface="+mj-lt"/>
              <a:ea typeface="Times New Roman" panose="02020603050405020304" pitchFamily="18" charset="0"/>
            </a:endParaRPr>
          </a:p>
          <a:p>
            <a:pPr marL="342900" lvl="0" indent="-342900">
              <a:buFont typeface="Symbol" panose="05050102010706020507" pitchFamily="18" charset="2"/>
              <a:buChar char=""/>
            </a:pPr>
            <a:r>
              <a:rPr lang="es-ES" sz="1600" dirty="0">
                <a:effectLst/>
                <a:latin typeface="+mj-lt"/>
                <a:ea typeface="Times New Roman" panose="02020603050405020304" pitchFamily="18" charset="0"/>
              </a:rPr>
              <a:t>Actualización a versión responsiva de Género un camino hacia la equidad</a:t>
            </a:r>
            <a:endParaRPr lang="es-CR" sz="1600" dirty="0">
              <a:effectLst/>
              <a:latin typeface="+mj-lt"/>
              <a:ea typeface="Times New Roman" panose="02020603050405020304" pitchFamily="18" charset="0"/>
            </a:endParaRPr>
          </a:p>
          <a:p>
            <a:pPr marL="342900" lvl="0" indent="-342900">
              <a:buFont typeface="Symbol" panose="05050102010706020507" pitchFamily="18" charset="2"/>
              <a:buChar char=""/>
            </a:pPr>
            <a:r>
              <a:rPr lang="es-ES" sz="1600" dirty="0">
                <a:effectLst/>
                <a:latin typeface="+mj-lt"/>
                <a:ea typeface="Times New Roman" panose="02020603050405020304" pitchFamily="18" charset="0"/>
              </a:rPr>
              <a:t>Video sobre la Convención de eliminación de todas las formas de discriminación de la mujer (CEDAW)</a:t>
            </a:r>
            <a:endParaRPr lang="es-CR" sz="1600" dirty="0">
              <a:effectLst/>
              <a:latin typeface="+mj-lt"/>
              <a:ea typeface="Times New Roman" panose="02020603050405020304" pitchFamily="18" charset="0"/>
            </a:endParaRPr>
          </a:p>
          <a:p>
            <a:pPr marL="342900" lvl="0" indent="-342900">
              <a:buFont typeface="Symbol" panose="05050102010706020507" pitchFamily="18" charset="2"/>
              <a:buChar char=""/>
            </a:pPr>
            <a:r>
              <a:rPr lang="es-ES" sz="1600" dirty="0">
                <a:effectLst/>
                <a:latin typeface="+mj-lt"/>
                <a:ea typeface="Times New Roman" panose="02020603050405020304" pitchFamily="18" charset="0"/>
              </a:rPr>
              <a:t>Video sobre cómo realizar Variaciones en la Plataforma Electrónica de Nombramientos (PIN)</a:t>
            </a:r>
            <a:endParaRPr lang="es-CR" sz="1600" dirty="0">
              <a:effectLst/>
              <a:latin typeface="+mj-lt"/>
              <a:ea typeface="Times New Roman" panose="02020603050405020304" pitchFamily="18" charset="0"/>
            </a:endParaRPr>
          </a:p>
        </p:txBody>
      </p:sp>
      <p:pic>
        <p:nvPicPr>
          <p:cNvPr id="6" name="Imagen 5">
            <a:extLst>
              <a:ext uri="{FF2B5EF4-FFF2-40B4-BE49-F238E27FC236}">
                <a16:creationId xmlns:a16="http://schemas.microsoft.com/office/drawing/2014/main" id="{945F4B66-1172-49E7-B9CA-6AA0A7C53681}"/>
              </a:ext>
            </a:extLst>
          </p:cNvPr>
          <p:cNvPicPr/>
          <p:nvPr/>
        </p:nvPicPr>
        <p:blipFill>
          <a:blip r:embed="rId2"/>
          <a:stretch>
            <a:fillRect/>
          </a:stretch>
        </p:blipFill>
        <p:spPr>
          <a:xfrm>
            <a:off x="599162" y="2071891"/>
            <a:ext cx="2810143" cy="18167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Imagen 6">
            <a:extLst>
              <a:ext uri="{FF2B5EF4-FFF2-40B4-BE49-F238E27FC236}">
                <a16:creationId xmlns:a16="http://schemas.microsoft.com/office/drawing/2014/main" id="{8C458AA9-515A-4287-B9DA-D22F97C5BA30}"/>
              </a:ext>
            </a:extLst>
          </p:cNvPr>
          <p:cNvPicPr/>
          <p:nvPr/>
        </p:nvPicPr>
        <p:blipFill>
          <a:blip r:embed="rId3"/>
          <a:stretch>
            <a:fillRect/>
          </a:stretch>
        </p:blipFill>
        <p:spPr>
          <a:xfrm>
            <a:off x="551896" y="4590288"/>
            <a:ext cx="2904677" cy="15666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CuadroTexto 9">
            <a:extLst>
              <a:ext uri="{FF2B5EF4-FFF2-40B4-BE49-F238E27FC236}">
                <a16:creationId xmlns:a16="http://schemas.microsoft.com/office/drawing/2014/main" id="{24E6DD63-A06F-4509-8E47-F52A278B2342}"/>
              </a:ext>
            </a:extLst>
          </p:cNvPr>
          <p:cNvSpPr txBox="1"/>
          <p:nvPr/>
        </p:nvSpPr>
        <p:spPr>
          <a:xfrm>
            <a:off x="4155455" y="1019661"/>
            <a:ext cx="6094476" cy="646331"/>
          </a:xfrm>
          <a:prstGeom prst="rect">
            <a:avLst/>
          </a:prstGeom>
          <a:noFill/>
        </p:spPr>
        <p:txBody>
          <a:bodyPr wrap="square">
            <a:spAutoFit/>
          </a:bodyPr>
          <a:lstStyle/>
          <a:p>
            <a:r>
              <a:rPr lang="es-ES_tradnl" sz="1800" b="1" dirty="0">
                <a:effectLst/>
                <a:latin typeface="Arial" panose="020B0604020202020204" pitchFamily="34" charset="0"/>
                <a:ea typeface="Times New Roman" panose="02020603050405020304" pitchFamily="18" charset="0"/>
                <a:cs typeface="Times New Roman" panose="02020603050405020304" pitchFamily="18" charset="0"/>
              </a:rPr>
              <a:t>Durante el 2020, se finalizó con el desarrollo de los siguientes cursos virtuales:</a:t>
            </a:r>
            <a:endParaRPr lang="es-CR"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33955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4BF3C0E4-5B40-4D1B-9721-1194BDBA7457}"/>
              </a:ext>
            </a:extLst>
          </p:cNvPr>
          <p:cNvSpPr txBox="1"/>
          <p:nvPr/>
        </p:nvSpPr>
        <p:spPr>
          <a:xfrm>
            <a:off x="4237750" y="1639830"/>
            <a:ext cx="7600427" cy="4862870"/>
          </a:xfrm>
          <a:prstGeom prst="rect">
            <a:avLst/>
          </a:prstGeom>
          <a:noFill/>
        </p:spPr>
        <p:txBody>
          <a:bodyPr wrap="square">
            <a:spAutoFit/>
          </a:bodyPr>
          <a:lstStyle/>
          <a:p>
            <a:r>
              <a:rPr lang="es-ES" sz="1600" dirty="0">
                <a:effectLst/>
                <a:latin typeface="+mj-lt"/>
                <a:ea typeface="Times New Roman" panose="02020603050405020304" pitchFamily="18" charset="0"/>
                <a:cs typeface="Times New Roman" panose="02020603050405020304" pitchFamily="18" charset="0"/>
              </a:rPr>
              <a:t> </a:t>
            </a:r>
            <a:endParaRPr lang="es-CR" sz="1600" dirty="0">
              <a:effectLst/>
              <a:latin typeface="+mj-l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s-ES" sz="1400" dirty="0">
                <a:effectLst/>
                <a:latin typeface="+mj-lt"/>
                <a:ea typeface="Times New Roman" panose="02020603050405020304" pitchFamily="18" charset="0"/>
              </a:rPr>
              <a:t>Control Interno (Módulos 1 al 5)) (Versión final 2020)</a:t>
            </a:r>
            <a:endParaRPr lang="es-CR" sz="1400" dirty="0">
              <a:effectLst/>
              <a:latin typeface="+mj-lt"/>
              <a:ea typeface="Times New Roman" panose="02020603050405020304" pitchFamily="18" charset="0"/>
            </a:endParaRPr>
          </a:p>
          <a:p>
            <a:pPr marL="342900" lvl="0" indent="-342900">
              <a:buFont typeface="Symbol" panose="05050102010706020507" pitchFamily="18" charset="2"/>
              <a:buChar char=""/>
            </a:pPr>
            <a:r>
              <a:rPr lang="es-ES" sz="1400" dirty="0">
                <a:effectLst/>
                <a:latin typeface="+mj-lt"/>
                <a:ea typeface="Times New Roman" panose="02020603050405020304" pitchFamily="18" charset="0"/>
              </a:rPr>
              <a:t>¡Deudas! ¿Cómo manejarlas? (Versión final)</a:t>
            </a:r>
            <a:endParaRPr lang="es-CR" sz="1400" dirty="0">
              <a:effectLst/>
              <a:latin typeface="+mj-lt"/>
              <a:ea typeface="Times New Roman" panose="02020603050405020304" pitchFamily="18" charset="0"/>
            </a:endParaRPr>
          </a:p>
          <a:p>
            <a:pPr marL="342900" lvl="0" indent="-342900">
              <a:buFont typeface="Symbol" panose="05050102010706020507" pitchFamily="18" charset="2"/>
              <a:buChar char=""/>
            </a:pPr>
            <a:r>
              <a:rPr lang="es-ES" sz="1400" dirty="0">
                <a:effectLst/>
                <a:latin typeface="+mj-lt"/>
                <a:ea typeface="Times New Roman" panose="02020603050405020304" pitchFamily="18" charset="0"/>
              </a:rPr>
              <a:t>Tomando el control de mis finanzas</a:t>
            </a:r>
            <a:endParaRPr lang="es-CR" sz="1400" dirty="0">
              <a:effectLst/>
              <a:latin typeface="+mj-lt"/>
              <a:ea typeface="Times New Roman" panose="02020603050405020304" pitchFamily="18" charset="0"/>
            </a:endParaRPr>
          </a:p>
          <a:p>
            <a:pPr marL="342900" lvl="0" indent="-342900">
              <a:buFont typeface="Symbol" panose="05050102010706020507" pitchFamily="18" charset="2"/>
              <a:buChar char=""/>
            </a:pPr>
            <a:r>
              <a:rPr lang="es-ES" sz="1400" dirty="0">
                <a:effectLst/>
                <a:latin typeface="+mj-lt"/>
                <a:ea typeface="Times New Roman" panose="02020603050405020304" pitchFamily="18" charset="0"/>
              </a:rPr>
              <a:t>Tutorial Atención de emergencias en caso de sismos</a:t>
            </a:r>
            <a:endParaRPr lang="es-CR" sz="1400" dirty="0">
              <a:effectLst/>
              <a:latin typeface="+mj-lt"/>
              <a:ea typeface="Times New Roman" panose="02020603050405020304" pitchFamily="18" charset="0"/>
            </a:endParaRPr>
          </a:p>
          <a:p>
            <a:pPr marL="342900" lvl="0" indent="-342900">
              <a:buFont typeface="Symbol" panose="05050102010706020507" pitchFamily="18" charset="2"/>
              <a:buChar char=""/>
            </a:pPr>
            <a:r>
              <a:rPr lang="es-ES" sz="1400" dirty="0">
                <a:effectLst/>
                <a:latin typeface="+mj-lt"/>
                <a:ea typeface="Times New Roman" panose="02020603050405020304" pitchFamily="18" charset="0"/>
              </a:rPr>
              <a:t>Tutorial Atención de emergencias en caso de Incendios</a:t>
            </a:r>
            <a:endParaRPr lang="es-CR" sz="1400" dirty="0">
              <a:effectLst/>
              <a:latin typeface="+mj-lt"/>
              <a:ea typeface="Times New Roman" panose="02020603050405020304" pitchFamily="18" charset="0"/>
            </a:endParaRPr>
          </a:p>
          <a:p>
            <a:pPr marL="342900" lvl="0" indent="-342900">
              <a:buFont typeface="Symbol" panose="05050102010706020507" pitchFamily="18" charset="2"/>
              <a:buChar char=""/>
            </a:pPr>
            <a:r>
              <a:rPr lang="es-ES" sz="1400" dirty="0">
                <a:effectLst/>
                <a:latin typeface="+mj-lt"/>
                <a:ea typeface="Times New Roman" panose="02020603050405020304" pitchFamily="18" charset="0"/>
              </a:rPr>
              <a:t>Tutorial Atención de emergencias en caso de bombas</a:t>
            </a:r>
            <a:endParaRPr lang="es-CR" sz="1400" dirty="0">
              <a:effectLst/>
              <a:latin typeface="+mj-lt"/>
              <a:ea typeface="Times New Roman" panose="02020603050405020304" pitchFamily="18" charset="0"/>
            </a:endParaRPr>
          </a:p>
          <a:p>
            <a:pPr marL="342900" lvl="0" indent="-342900">
              <a:buFont typeface="Symbol" panose="05050102010706020507" pitchFamily="18" charset="2"/>
              <a:buChar char=""/>
            </a:pPr>
            <a:r>
              <a:rPr lang="es-ES" sz="1400" dirty="0">
                <a:effectLst/>
                <a:latin typeface="+mj-lt"/>
                <a:ea typeface="Times New Roman" panose="02020603050405020304" pitchFamily="18" charset="0"/>
              </a:rPr>
              <a:t>Formas de violencia en el trabajo</a:t>
            </a:r>
            <a:endParaRPr lang="es-CR" sz="1400" dirty="0">
              <a:effectLst/>
              <a:latin typeface="+mj-lt"/>
              <a:ea typeface="Times New Roman" panose="02020603050405020304" pitchFamily="18" charset="0"/>
            </a:endParaRPr>
          </a:p>
          <a:p>
            <a:pPr marL="342900" lvl="0" indent="-342900">
              <a:buFont typeface="Symbol" panose="05050102010706020507" pitchFamily="18" charset="2"/>
              <a:buChar char=""/>
            </a:pPr>
            <a:r>
              <a:rPr lang="es-ES" sz="1400" dirty="0">
                <a:effectLst/>
                <a:latin typeface="+mj-lt"/>
                <a:ea typeface="Times New Roman" panose="02020603050405020304" pitchFamily="18" charset="0"/>
              </a:rPr>
              <a:t>Menores de edad en conflicto con la ley</a:t>
            </a:r>
            <a:endParaRPr lang="es-CR" sz="1400" dirty="0">
              <a:effectLst/>
              <a:latin typeface="+mj-lt"/>
              <a:ea typeface="Times New Roman" panose="02020603050405020304" pitchFamily="18" charset="0"/>
            </a:endParaRPr>
          </a:p>
          <a:p>
            <a:pPr marL="342900" lvl="0" indent="-342900">
              <a:buFont typeface="Symbol" panose="05050102010706020507" pitchFamily="18" charset="2"/>
              <a:buChar char=""/>
            </a:pPr>
            <a:r>
              <a:rPr lang="es-ES" sz="1400" dirty="0">
                <a:effectLst/>
                <a:latin typeface="+mj-lt"/>
                <a:ea typeface="Times New Roman" panose="02020603050405020304" pitchFamily="18" charset="0"/>
              </a:rPr>
              <a:t>Legitimación de Capitales</a:t>
            </a:r>
            <a:endParaRPr lang="es-CR" sz="1400" dirty="0">
              <a:effectLst/>
              <a:latin typeface="+mj-lt"/>
              <a:ea typeface="Times New Roman" panose="02020603050405020304" pitchFamily="18" charset="0"/>
            </a:endParaRPr>
          </a:p>
          <a:p>
            <a:pPr marL="342900" lvl="0" indent="-342900">
              <a:buFont typeface="Symbol" panose="05050102010706020507" pitchFamily="18" charset="2"/>
              <a:buChar char=""/>
            </a:pPr>
            <a:r>
              <a:rPr lang="es-ES" sz="1400" dirty="0">
                <a:effectLst/>
                <a:latin typeface="+mj-lt"/>
                <a:ea typeface="Times New Roman" panose="02020603050405020304" pitchFamily="18" charset="0"/>
              </a:rPr>
              <a:t>Conflictos de interés </a:t>
            </a:r>
            <a:endParaRPr lang="es-CR" sz="1400" dirty="0">
              <a:effectLst/>
              <a:latin typeface="+mj-lt"/>
              <a:ea typeface="Times New Roman" panose="02020603050405020304" pitchFamily="18" charset="0"/>
            </a:endParaRPr>
          </a:p>
          <a:p>
            <a:pPr marL="342900" lvl="0" indent="-342900">
              <a:buFont typeface="Symbol" panose="05050102010706020507" pitchFamily="18" charset="2"/>
              <a:buChar char=""/>
            </a:pPr>
            <a:r>
              <a:rPr lang="es-ES" sz="1400" dirty="0">
                <a:effectLst/>
                <a:latin typeface="+mj-lt"/>
                <a:ea typeface="Times New Roman" panose="02020603050405020304" pitchFamily="18" charset="0"/>
              </a:rPr>
              <a:t>Historia de las poblaciones africanas, negras, afrocaribeñas y afrodescendientes (Documento de contenido y guion)</a:t>
            </a:r>
            <a:endParaRPr lang="es-CR" sz="1400" dirty="0">
              <a:effectLst/>
              <a:latin typeface="+mj-lt"/>
              <a:ea typeface="Times New Roman" panose="02020603050405020304" pitchFamily="18" charset="0"/>
            </a:endParaRPr>
          </a:p>
          <a:p>
            <a:pPr marL="342900" lvl="0" indent="-342900">
              <a:buFont typeface="Symbol" panose="05050102010706020507" pitchFamily="18" charset="2"/>
              <a:buChar char=""/>
            </a:pPr>
            <a:r>
              <a:rPr lang="es-ES" sz="1400" dirty="0">
                <a:effectLst/>
                <a:latin typeface="+mj-lt"/>
                <a:ea typeface="Times New Roman" panose="02020603050405020304" pitchFamily="18" charset="0"/>
              </a:rPr>
              <a:t>Atención integral de Niñas, Niños y Adolescentes en los procesos judiciales (Documento de contenido y guion)</a:t>
            </a:r>
            <a:endParaRPr lang="es-CR" sz="1400" dirty="0">
              <a:effectLst/>
              <a:latin typeface="+mj-lt"/>
              <a:ea typeface="Times New Roman" panose="02020603050405020304" pitchFamily="18" charset="0"/>
            </a:endParaRPr>
          </a:p>
          <a:p>
            <a:pPr marL="342900" lvl="0" indent="-342900">
              <a:buFont typeface="Symbol" panose="05050102010706020507" pitchFamily="18" charset="2"/>
              <a:buChar char=""/>
            </a:pPr>
            <a:r>
              <a:rPr lang="es-ES" sz="1400" dirty="0">
                <a:effectLst/>
                <a:latin typeface="+mj-lt"/>
                <a:ea typeface="Times New Roman" panose="02020603050405020304" pitchFamily="18" charset="0"/>
              </a:rPr>
              <a:t>Estrategia para el nuevo curso Ética y valores</a:t>
            </a:r>
            <a:endParaRPr lang="es-CR" sz="1400" dirty="0">
              <a:effectLst/>
              <a:latin typeface="+mj-lt"/>
              <a:ea typeface="Times New Roman" panose="02020603050405020304" pitchFamily="18" charset="0"/>
            </a:endParaRPr>
          </a:p>
          <a:p>
            <a:pPr marL="342900" lvl="0" indent="-342900">
              <a:buFont typeface="Symbol" panose="05050102010706020507" pitchFamily="18" charset="2"/>
              <a:buChar char=""/>
            </a:pPr>
            <a:r>
              <a:rPr lang="es-ES" sz="1400" dirty="0">
                <a:effectLst/>
                <a:latin typeface="+mj-lt"/>
                <a:ea typeface="Times New Roman" panose="02020603050405020304" pitchFamily="18" charset="0"/>
              </a:rPr>
              <a:t>SEVRI</a:t>
            </a:r>
            <a:endParaRPr lang="es-CR" sz="1400" dirty="0">
              <a:effectLst/>
              <a:latin typeface="+mj-lt"/>
              <a:ea typeface="Times New Roman" panose="02020603050405020304" pitchFamily="18" charset="0"/>
            </a:endParaRPr>
          </a:p>
          <a:p>
            <a:pPr marL="342900" lvl="0" indent="-342900">
              <a:buFont typeface="Symbol" panose="05050102010706020507" pitchFamily="18" charset="2"/>
              <a:buChar char=""/>
            </a:pPr>
            <a:r>
              <a:rPr lang="es-ES" sz="1400" dirty="0">
                <a:effectLst/>
                <a:latin typeface="+mj-lt"/>
                <a:ea typeface="Times New Roman" panose="02020603050405020304" pitchFamily="18" charset="0"/>
              </a:rPr>
              <a:t>Programa Educación Emocional </a:t>
            </a:r>
            <a:endParaRPr lang="es-CR" sz="1400" dirty="0">
              <a:effectLst/>
              <a:latin typeface="+mj-lt"/>
              <a:ea typeface="Times New Roman" panose="02020603050405020304" pitchFamily="18" charset="0"/>
            </a:endParaRPr>
          </a:p>
          <a:p>
            <a:pPr marL="342900" lvl="0" indent="-342900">
              <a:buFont typeface="Symbol" panose="05050102010706020507" pitchFamily="18" charset="2"/>
              <a:buChar char=""/>
            </a:pPr>
            <a:r>
              <a:rPr lang="es-ES" sz="1400" dirty="0">
                <a:effectLst/>
                <a:latin typeface="+mj-lt"/>
                <a:ea typeface="Times New Roman" panose="02020603050405020304" pitchFamily="18" charset="0"/>
              </a:rPr>
              <a:t>Evaluación del desempeño (Actualización)</a:t>
            </a:r>
            <a:endParaRPr lang="es-CR" sz="1400" dirty="0">
              <a:effectLst/>
              <a:latin typeface="+mj-lt"/>
              <a:ea typeface="Times New Roman" panose="02020603050405020304" pitchFamily="18" charset="0"/>
            </a:endParaRPr>
          </a:p>
          <a:p>
            <a:pPr marL="342900" lvl="0" indent="-342900">
              <a:buFont typeface="Symbol" panose="05050102010706020507" pitchFamily="18" charset="2"/>
              <a:buChar char=""/>
            </a:pPr>
            <a:r>
              <a:rPr lang="es-ES" sz="1400" dirty="0">
                <a:effectLst/>
                <a:latin typeface="+mj-lt"/>
                <a:ea typeface="Times New Roman" panose="02020603050405020304" pitchFamily="18" charset="0"/>
              </a:rPr>
              <a:t>Plan Anual Operativo (PAO) (Actualización)</a:t>
            </a:r>
            <a:endParaRPr lang="es-CR" sz="1400" dirty="0">
              <a:effectLst/>
              <a:latin typeface="+mj-lt"/>
              <a:ea typeface="Times New Roman" panose="02020603050405020304" pitchFamily="18" charset="0"/>
            </a:endParaRPr>
          </a:p>
          <a:p>
            <a:pPr marL="342900" lvl="0" indent="-342900">
              <a:buFont typeface="Symbol" panose="05050102010706020507" pitchFamily="18" charset="2"/>
              <a:buChar char=""/>
            </a:pPr>
            <a:r>
              <a:rPr lang="es-ES" sz="1400" dirty="0">
                <a:effectLst/>
                <a:latin typeface="+mj-lt"/>
                <a:ea typeface="Times New Roman" panose="02020603050405020304" pitchFamily="18" charset="0"/>
              </a:rPr>
              <a:t>Gestión Integral de la Calidad (GICA) – (Actualización)</a:t>
            </a:r>
            <a:endParaRPr lang="es-CR" sz="1400" dirty="0">
              <a:effectLst/>
              <a:latin typeface="+mj-lt"/>
              <a:ea typeface="Times New Roman" panose="02020603050405020304" pitchFamily="18" charset="0"/>
            </a:endParaRPr>
          </a:p>
          <a:p>
            <a:pPr marL="342900" lvl="0" indent="-342900">
              <a:buFont typeface="Symbol" panose="05050102010706020507" pitchFamily="18" charset="2"/>
              <a:buChar char=""/>
            </a:pPr>
            <a:r>
              <a:rPr lang="es-ES" sz="1400" dirty="0">
                <a:effectLst/>
                <a:latin typeface="+mj-lt"/>
                <a:ea typeface="Times New Roman" panose="02020603050405020304" pitchFamily="18" charset="0"/>
              </a:rPr>
              <a:t>Todas y todos somos igualmente diferentes – (Actualización)</a:t>
            </a:r>
            <a:endParaRPr lang="es-CR" sz="1800" dirty="0">
              <a:effectLst/>
              <a:latin typeface="+mj-lt"/>
              <a:ea typeface="Times New Roman" panose="02020603050405020304" pitchFamily="18" charset="0"/>
            </a:endParaRPr>
          </a:p>
        </p:txBody>
      </p:sp>
      <p:sp>
        <p:nvSpPr>
          <p:cNvPr id="10" name="CuadroTexto 9">
            <a:extLst>
              <a:ext uri="{FF2B5EF4-FFF2-40B4-BE49-F238E27FC236}">
                <a16:creationId xmlns:a16="http://schemas.microsoft.com/office/drawing/2014/main" id="{24E6DD63-A06F-4509-8E47-F52A278B2342}"/>
              </a:ext>
            </a:extLst>
          </p:cNvPr>
          <p:cNvSpPr txBox="1"/>
          <p:nvPr/>
        </p:nvSpPr>
        <p:spPr>
          <a:xfrm>
            <a:off x="4237750" y="826228"/>
            <a:ext cx="6844777" cy="923330"/>
          </a:xfrm>
          <a:prstGeom prst="rect">
            <a:avLst/>
          </a:prstGeom>
          <a:noFill/>
        </p:spPr>
        <p:txBody>
          <a:bodyPr wrap="square">
            <a:spAutoFit/>
          </a:bodyPr>
          <a:lstStyle/>
          <a:p>
            <a:r>
              <a:rPr lang="es-ES_tradnl" sz="1800" b="1" dirty="0">
                <a:effectLst/>
                <a:latin typeface="Arial" panose="020B0604020202020204" pitchFamily="34" charset="0"/>
                <a:ea typeface="Calibri" panose="020F0502020204030204" pitchFamily="34" charset="0"/>
                <a:cs typeface="Times New Roman" panose="02020603050405020304" pitchFamily="18" charset="0"/>
              </a:rPr>
              <a:t>Durante el 2020, se inició con el desarrollo de los siguientes proyectos, los cuales a diciembre 2020 tienen un alto nivel de avance:</a:t>
            </a:r>
            <a:endParaRPr lang="es-CR" sz="18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n 7">
            <a:extLst>
              <a:ext uri="{FF2B5EF4-FFF2-40B4-BE49-F238E27FC236}">
                <a16:creationId xmlns:a16="http://schemas.microsoft.com/office/drawing/2014/main" id="{12342B45-3081-4890-B815-C022C50B4DF1}"/>
              </a:ext>
            </a:extLst>
          </p:cNvPr>
          <p:cNvPicPr/>
          <p:nvPr/>
        </p:nvPicPr>
        <p:blipFill>
          <a:blip r:embed="rId2"/>
          <a:stretch>
            <a:fillRect/>
          </a:stretch>
        </p:blipFill>
        <p:spPr>
          <a:xfrm>
            <a:off x="659433" y="1948497"/>
            <a:ext cx="2752090" cy="14805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Imagen 8">
            <a:extLst>
              <a:ext uri="{FF2B5EF4-FFF2-40B4-BE49-F238E27FC236}">
                <a16:creationId xmlns:a16="http://schemas.microsoft.com/office/drawing/2014/main" id="{29F6DD60-4E73-4783-8939-99943E97BAAC}"/>
              </a:ext>
            </a:extLst>
          </p:cNvPr>
          <p:cNvPicPr/>
          <p:nvPr/>
        </p:nvPicPr>
        <p:blipFill>
          <a:blip r:embed="rId3"/>
          <a:stretch>
            <a:fillRect/>
          </a:stretch>
        </p:blipFill>
        <p:spPr>
          <a:xfrm>
            <a:off x="659433" y="4187951"/>
            <a:ext cx="2850820" cy="14805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69827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DAE552-8793-4AF6-82BB-2F05E275E66D}"/>
              </a:ext>
            </a:extLst>
          </p:cNvPr>
          <p:cNvSpPr>
            <a:spLocks noGrp="1"/>
          </p:cNvSpPr>
          <p:nvPr>
            <p:ph type="title"/>
          </p:nvPr>
        </p:nvSpPr>
        <p:spPr>
          <a:xfrm>
            <a:off x="4569902" y="669234"/>
            <a:ext cx="8610600" cy="624007"/>
          </a:xfrm>
        </p:spPr>
        <p:txBody>
          <a:bodyPr>
            <a:normAutofit/>
          </a:bodyPr>
          <a:lstStyle/>
          <a:p>
            <a:pPr algn="l"/>
            <a:r>
              <a:rPr lang="es-ES_tradnl" sz="2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RESUMEN EJECUTIVO</a:t>
            </a:r>
            <a:endParaRPr lang="es-CR"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Marcador de contenido 2">
            <a:extLst>
              <a:ext uri="{FF2B5EF4-FFF2-40B4-BE49-F238E27FC236}">
                <a16:creationId xmlns:a16="http://schemas.microsoft.com/office/drawing/2014/main" id="{00BB8110-889F-450B-B8F4-59DA88BBC735}"/>
              </a:ext>
            </a:extLst>
          </p:cNvPr>
          <p:cNvSpPr>
            <a:spLocks noGrp="1"/>
          </p:cNvSpPr>
          <p:nvPr>
            <p:ph idx="1"/>
          </p:nvPr>
        </p:nvSpPr>
        <p:spPr>
          <a:xfrm>
            <a:off x="923897" y="1544622"/>
            <a:ext cx="8522107" cy="5121353"/>
          </a:xfrm>
        </p:spPr>
        <p:txBody>
          <a:bodyPr>
            <a:normAutofit fontScale="25000" lnSpcReduction="20000"/>
          </a:bodyPr>
          <a:lstStyle/>
          <a:p>
            <a:pPr marL="0" indent="0" algn="just" fontAlgn="auto" hangingPunct="1">
              <a:lnSpc>
                <a:spcPct val="120000"/>
              </a:lnSpc>
              <a:buNone/>
            </a:pPr>
            <a:r>
              <a:rPr lang="es-ES_tradnl" sz="8000" dirty="0">
                <a:effectLst/>
                <a:latin typeface="+mj-lt"/>
                <a:ea typeface="Times New Roman" panose="02020603050405020304" pitchFamily="18" charset="0"/>
                <a:cs typeface="Times New Roman" panose="02020603050405020304" pitchFamily="18" charset="0"/>
              </a:rPr>
              <a:t>Como parte del proceso de fortalecimiento formativo, este Subproceso atiende las siguientes labores principales:</a:t>
            </a:r>
            <a:endParaRPr lang="es-CR" sz="8000" dirty="0">
              <a:effectLst/>
              <a:latin typeface="+mj-lt"/>
              <a:ea typeface="Times New Roman" panose="02020603050405020304" pitchFamily="18" charset="0"/>
              <a:cs typeface="Times New Roman" panose="02020603050405020304" pitchFamily="18" charset="0"/>
            </a:endParaRPr>
          </a:p>
          <a:p>
            <a:pPr marL="0" indent="0" algn="just" fontAlgn="auto" hangingPunct="1">
              <a:lnSpc>
                <a:spcPct val="120000"/>
              </a:lnSpc>
              <a:buNone/>
            </a:pPr>
            <a:r>
              <a:rPr lang="es-ES_tradnl" sz="6400" dirty="0">
                <a:effectLst/>
                <a:latin typeface="+mj-lt"/>
                <a:ea typeface="Times New Roman" panose="02020603050405020304" pitchFamily="18" charset="0"/>
                <a:cs typeface="Times New Roman" panose="02020603050405020304" pitchFamily="18" charset="0"/>
              </a:rPr>
              <a:t> </a:t>
            </a:r>
            <a:endParaRPr lang="es-CR" sz="6400" dirty="0">
              <a:effectLst/>
              <a:latin typeface="+mj-lt"/>
              <a:ea typeface="Times New Roman" panose="02020603050405020304" pitchFamily="18" charset="0"/>
              <a:cs typeface="Times New Roman" panose="02020603050405020304" pitchFamily="18" charset="0"/>
            </a:endParaRPr>
          </a:p>
          <a:p>
            <a:pPr algn="just">
              <a:lnSpc>
                <a:spcPct val="120000"/>
              </a:lnSpc>
            </a:pPr>
            <a:r>
              <a:rPr lang="es-ES_tradnl" sz="6400" dirty="0">
                <a:effectLst/>
                <a:latin typeface="+mj-lt"/>
                <a:ea typeface="Times New Roman" panose="02020603050405020304" pitchFamily="18" charset="0"/>
                <a:cs typeface="Times New Roman" panose="02020603050405020304" pitchFamily="18" charset="0"/>
              </a:rPr>
              <a:t>Modalidad de formación presencial, tele presencial y virtual</a:t>
            </a:r>
            <a:endParaRPr lang="es-CR" sz="6400" dirty="0">
              <a:effectLst/>
              <a:latin typeface="+mj-lt"/>
              <a:ea typeface="Times New Roman" panose="02020603050405020304" pitchFamily="18" charset="0"/>
              <a:cs typeface="Times New Roman" panose="02020603050405020304" pitchFamily="18" charset="0"/>
            </a:endParaRPr>
          </a:p>
          <a:p>
            <a:pPr algn="just">
              <a:lnSpc>
                <a:spcPct val="120000"/>
              </a:lnSpc>
            </a:pPr>
            <a:r>
              <a:rPr lang="es-ES_tradnl" sz="6400" dirty="0">
                <a:effectLst/>
                <a:latin typeface="+mj-lt"/>
                <a:ea typeface="Times New Roman" panose="02020603050405020304" pitchFamily="18" charset="0"/>
                <a:cs typeface="Times New Roman" panose="02020603050405020304" pitchFamily="18" charset="0"/>
              </a:rPr>
              <a:t>Manejo del presupuesto y divulgación de actividades de formación académica para el otorgamiento de becas dirigidas al personal judicial </a:t>
            </a:r>
            <a:endParaRPr lang="es-CR" sz="6400" dirty="0">
              <a:effectLst/>
              <a:latin typeface="+mj-lt"/>
              <a:ea typeface="Times New Roman" panose="02020603050405020304" pitchFamily="18" charset="0"/>
              <a:cs typeface="Times New Roman" panose="02020603050405020304" pitchFamily="18" charset="0"/>
            </a:endParaRPr>
          </a:p>
          <a:p>
            <a:pPr algn="just">
              <a:lnSpc>
                <a:spcPct val="120000"/>
              </a:lnSpc>
            </a:pPr>
            <a:r>
              <a:rPr lang="es-ES_tradnl" sz="6400" dirty="0">
                <a:effectLst/>
                <a:latin typeface="+mj-lt"/>
                <a:ea typeface="Times New Roman" panose="02020603050405020304" pitchFamily="18" charset="0"/>
                <a:cs typeface="Times New Roman" panose="02020603050405020304" pitchFamily="18" charset="0"/>
              </a:rPr>
              <a:t>Diagnósticos de necesidades de capacitación</a:t>
            </a:r>
            <a:endParaRPr lang="es-CR" sz="6400" dirty="0">
              <a:effectLst/>
              <a:latin typeface="+mj-lt"/>
              <a:ea typeface="Times New Roman" panose="02020603050405020304" pitchFamily="18" charset="0"/>
              <a:cs typeface="Times New Roman" panose="02020603050405020304" pitchFamily="18" charset="0"/>
            </a:endParaRPr>
          </a:p>
          <a:p>
            <a:pPr algn="just">
              <a:lnSpc>
                <a:spcPct val="120000"/>
              </a:lnSpc>
            </a:pPr>
            <a:r>
              <a:rPr lang="es-ES_tradnl" sz="6400" dirty="0">
                <a:effectLst/>
                <a:latin typeface="+mj-lt"/>
                <a:ea typeface="Times New Roman" panose="02020603050405020304" pitchFamily="18" charset="0"/>
                <a:cs typeface="Times New Roman" panose="02020603050405020304" pitchFamily="18" charset="0"/>
              </a:rPr>
              <a:t>Desarrollo, implantación e implementación de cursos virtuales</a:t>
            </a:r>
            <a:endParaRPr lang="es-CR" sz="6400" dirty="0">
              <a:effectLst/>
              <a:latin typeface="+mj-lt"/>
              <a:ea typeface="Times New Roman" panose="02020603050405020304" pitchFamily="18" charset="0"/>
              <a:cs typeface="Times New Roman" panose="02020603050405020304" pitchFamily="18" charset="0"/>
            </a:endParaRPr>
          </a:p>
          <a:p>
            <a:pPr algn="just">
              <a:lnSpc>
                <a:spcPct val="120000"/>
              </a:lnSpc>
            </a:pPr>
            <a:r>
              <a:rPr lang="es-ES_tradnl" sz="6400" dirty="0">
                <a:effectLst/>
                <a:latin typeface="+mj-lt"/>
                <a:ea typeface="Times New Roman" panose="02020603050405020304" pitchFamily="18" charset="0"/>
                <a:cs typeface="Times New Roman" panose="02020603050405020304" pitchFamily="18" charset="0"/>
              </a:rPr>
              <a:t>Diseño gráfico y producción audiovisual de materiales de apoyo para la formación y la comunicación interna</a:t>
            </a:r>
            <a:endParaRPr lang="es-CR" sz="6400" dirty="0">
              <a:effectLst/>
              <a:latin typeface="+mj-lt"/>
              <a:ea typeface="Times New Roman" panose="02020603050405020304" pitchFamily="18" charset="0"/>
              <a:cs typeface="Times New Roman" panose="02020603050405020304" pitchFamily="18" charset="0"/>
            </a:endParaRPr>
          </a:p>
          <a:p>
            <a:pPr>
              <a:lnSpc>
                <a:spcPct val="120000"/>
              </a:lnSpc>
            </a:pPr>
            <a:r>
              <a:rPr lang="es-ES_tradnl" sz="6400" dirty="0">
                <a:effectLst/>
                <a:latin typeface="+mj-lt"/>
                <a:ea typeface="Calibri" panose="020F0502020204030204" pitchFamily="34" charset="0"/>
                <a:cs typeface="Times New Roman" panose="02020603050405020304" pitchFamily="18" charset="0"/>
              </a:rPr>
              <a:t>Elaboración de diseños curriculares para las actividades formativas</a:t>
            </a:r>
            <a:endParaRPr lang="es-CR" sz="6400" dirty="0">
              <a:effectLst/>
              <a:latin typeface="+mj-lt"/>
              <a:ea typeface="Calibri" panose="020F0502020204030204" pitchFamily="34" charset="0"/>
              <a:cs typeface="Times New Roman" panose="02020603050405020304" pitchFamily="18" charset="0"/>
            </a:endParaRPr>
          </a:p>
          <a:p>
            <a:pPr>
              <a:lnSpc>
                <a:spcPct val="120000"/>
              </a:lnSpc>
            </a:pPr>
            <a:r>
              <a:rPr lang="es-ES_tradnl" sz="6400" dirty="0">
                <a:effectLst/>
                <a:latin typeface="+mj-lt"/>
                <a:ea typeface="Calibri" panose="020F0502020204030204" pitchFamily="34" charset="0"/>
                <a:cs typeface="Times New Roman" panose="02020603050405020304" pitchFamily="18" charset="0"/>
              </a:rPr>
              <a:t>Certificación de actividades de aprendizaje</a:t>
            </a:r>
            <a:endParaRPr lang="es-CR" sz="6400" dirty="0">
              <a:effectLst/>
              <a:latin typeface="+mj-lt"/>
              <a:ea typeface="Calibri" panose="020F0502020204030204" pitchFamily="34" charset="0"/>
              <a:cs typeface="Times New Roman" panose="02020603050405020304" pitchFamily="18" charset="0"/>
            </a:endParaRPr>
          </a:p>
          <a:p>
            <a:pPr marL="0" indent="0">
              <a:buNone/>
            </a:pPr>
            <a:endParaRPr lang="es-CR" dirty="0"/>
          </a:p>
        </p:txBody>
      </p:sp>
      <p:pic>
        <p:nvPicPr>
          <p:cNvPr id="4" name="Imagen 3">
            <a:extLst>
              <a:ext uri="{FF2B5EF4-FFF2-40B4-BE49-F238E27FC236}">
                <a16:creationId xmlns:a16="http://schemas.microsoft.com/office/drawing/2014/main" id="{ED1ED179-5BDC-415B-82E7-6434ADB69DE7}"/>
              </a:ext>
            </a:extLst>
          </p:cNvPr>
          <p:cNvPicPr>
            <a:picLocks noChangeAspect="1"/>
          </p:cNvPicPr>
          <p:nvPr/>
        </p:nvPicPr>
        <p:blipFill rotWithShape="1">
          <a:blip r:embed="rId2"/>
          <a:srcRect l="3044" r="64674"/>
          <a:stretch/>
        </p:blipFill>
        <p:spPr>
          <a:xfrm>
            <a:off x="9999678" y="1354928"/>
            <a:ext cx="1751854" cy="24351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51472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4BF3C0E4-5B40-4D1B-9721-1194BDBA7457}"/>
              </a:ext>
            </a:extLst>
          </p:cNvPr>
          <p:cNvSpPr txBox="1"/>
          <p:nvPr/>
        </p:nvSpPr>
        <p:spPr>
          <a:xfrm>
            <a:off x="4237750" y="1882802"/>
            <a:ext cx="7600427" cy="3785652"/>
          </a:xfrm>
          <a:prstGeom prst="rect">
            <a:avLst/>
          </a:prstGeom>
          <a:noFill/>
        </p:spPr>
        <p:txBody>
          <a:bodyPr wrap="square">
            <a:spAutoFit/>
          </a:bodyPr>
          <a:lstStyle/>
          <a:p>
            <a:pPr marL="342900" lvl="0" indent="-342900">
              <a:buFont typeface="Symbol" panose="05050102010706020507" pitchFamily="18" charset="2"/>
              <a:buChar char=""/>
            </a:pPr>
            <a:r>
              <a:rPr lang="es-ES" sz="1600" dirty="0">
                <a:effectLst/>
                <a:latin typeface="+mj-lt"/>
                <a:ea typeface="Times New Roman" panose="02020603050405020304" pitchFamily="18" charset="0"/>
              </a:rPr>
              <a:t>Círculos de Paz Políticas institucionales</a:t>
            </a:r>
            <a:endParaRPr lang="es-CR" sz="1600" dirty="0">
              <a:effectLst/>
              <a:latin typeface="+mj-lt"/>
              <a:ea typeface="Times New Roman" panose="02020603050405020304" pitchFamily="18" charset="0"/>
            </a:endParaRPr>
          </a:p>
          <a:p>
            <a:pPr marL="342900" lvl="0" indent="-342900">
              <a:buFont typeface="Symbol" panose="05050102010706020507" pitchFamily="18" charset="2"/>
              <a:buChar char=""/>
            </a:pPr>
            <a:r>
              <a:rPr lang="es-ES" sz="1600" dirty="0">
                <a:effectLst/>
                <a:latin typeface="+mj-lt"/>
                <a:ea typeface="Times New Roman" panose="02020603050405020304" pitchFamily="18" charset="0"/>
              </a:rPr>
              <a:t>Atención a Personas Víctimas y Testigos</a:t>
            </a:r>
            <a:endParaRPr lang="es-CR" sz="1600" dirty="0">
              <a:effectLst/>
              <a:latin typeface="+mj-lt"/>
              <a:ea typeface="Times New Roman" panose="02020603050405020304" pitchFamily="18" charset="0"/>
            </a:endParaRPr>
          </a:p>
          <a:p>
            <a:pPr marL="342900" lvl="0" indent="-342900">
              <a:buFont typeface="Symbol" panose="05050102010706020507" pitchFamily="18" charset="2"/>
              <a:buChar char=""/>
            </a:pPr>
            <a:r>
              <a:rPr lang="es-ES" sz="1600" dirty="0">
                <a:effectLst/>
                <a:latin typeface="+mj-lt"/>
                <a:ea typeface="Times New Roman" panose="02020603050405020304" pitchFamily="18" charset="0"/>
              </a:rPr>
              <a:t>Migración y Refugio: entre otra gente y otra tierra…</a:t>
            </a:r>
            <a:endParaRPr lang="es-CR" sz="1600" dirty="0">
              <a:effectLst/>
              <a:latin typeface="+mj-lt"/>
              <a:ea typeface="Times New Roman" panose="02020603050405020304" pitchFamily="18" charset="0"/>
            </a:endParaRPr>
          </a:p>
          <a:p>
            <a:pPr marL="342900" lvl="0" indent="-342900">
              <a:buFont typeface="Symbol" panose="05050102010706020507" pitchFamily="18" charset="2"/>
              <a:buChar char=""/>
            </a:pPr>
            <a:r>
              <a:rPr lang="es-ES" sz="1600" dirty="0">
                <a:effectLst/>
                <a:latin typeface="+mj-lt"/>
                <a:ea typeface="Times New Roman" panose="02020603050405020304" pitchFamily="18" charset="0"/>
              </a:rPr>
              <a:t>Participación Ciudadana</a:t>
            </a:r>
            <a:endParaRPr lang="es-CR" sz="1600" dirty="0">
              <a:effectLst/>
              <a:latin typeface="+mj-lt"/>
              <a:ea typeface="Times New Roman" panose="02020603050405020304" pitchFamily="18" charset="0"/>
            </a:endParaRPr>
          </a:p>
          <a:p>
            <a:pPr marL="342900" lvl="0" indent="-342900">
              <a:buFont typeface="Symbol" panose="05050102010706020507" pitchFamily="18" charset="2"/>
              <a:buChar char=""/>
            </a:pPr>
            <a:r>
              <a:rPr lang="es-ES" sz="1600" dirty="0">
                <a:effectLst/>
                <a:latin typeface="+mj-lt"/>
                <a:ea typeface="Times New Roman" panose="02020603050405020304" pitchFamily="18" charset="0"/>
              </a:rPr>
              <a:t>Salud Ocupacional</a:t>
            </a:r>
            <a:endParaRPr lang="es-CR" sz="1600" dirty="0">
              <a:effectLst/>
              <a:latin typeface="+mj-lt"/>
              <a:ea typeface="Times New Roman" panose="02020603050405020304" pitchFamily="18" charset="0"/>
            </a:endParaRPr>
          </a:p>
          <a:p>
            <a:pPr marL="342900" lvl="0" indent="-342900">
              <a:buFont typeface="Symbol" panose="05050102010706020507" pitchFamily="18" charset="2"/>
              <a:buChar char=""/>
            </a:pPr>
            <a:r>
              <a:rPr lang="es-ES" sz="1600" dirty="0">
                <a:effectLst/>
                <a:latin typeface="+mj-lt"/>
                <a:ea typeface="Times New Roman" panose="02020603050405020304" pitchFamily="18" charset="0"/>
              </a:rPr>
              <a:t>Sistema de Depósitos Judiciales (SDJ)- Curso Básico</a:t>
            </a:r>
            <a:endParaRPr lang="es-CR" sz="1600" dirty="0">
              <a:effectLst/>
              <a:latin typeface="+mj-lt"/>
              <a:ea typeface="Times New Roman" panose="02020603050405020304" pitchFamily="18" charset="0"/>
            </a:endParaRPr>
          </a:p>
          <a:p>
            <a:pPr marL="342900" lvl="0" indent="-342900">
              <a:buFont typeface="Symbol" panose="05050102010706020507" pitchFamily="18" charset="2"/>
              <a:buChar char=""/>
            </a:pPr>
            <a:r>
              <a:rPr lang="es-ES" sz="1600" dirty="0">
                <a:effectLst/>
                <a:latin typeface="+mj-lt"/>
                <a:ea typeface="Times New Roman" panose="02020603050405020304" pitchFamily="18" charset="0"/>
              </a:rPr>
              <a:t>Sistema de Depósitos Judiciales (SDJ)- Generalidades</a:t>
            </a:r>
            <a:endParaRPr lang="es-CR" sz="1600" dirty="0">
              <a:effectLst/>
              <a:latin typeface="+mj-lt"/>
              <a:ea typeface="Times New Roman" panose="02020603050405020304" pitchFamily="18" charset="0"/>
            </a:endParaRPr>
          </a:p>
          <a:p>
            <a:pPr marL="342900" lvl="0" indent="-342900">
              <a:buFont typeface="Symbol" panose="05050102010706020507" pitchFamily="18" charset="2"/>
              <a:buChar char=""/>
            </a:pPr>
            <a:r>
              <a:rPr lang="es-ES" sz="1600" dirty="0">
                <a:effectLst/>
                <a:latin typeface="+mj-lt"/>
                <a:ea typeface="Times New Roman" panose="02020603050405020304" pitchFamily="18" charset="0"/>
              </a:rPr>
              <a:t>Sistema de Depósitos Judiciales (SDJ)- Actualizaciones</a:t>
            </a:r>
            <a:endParaRPr lang="es-CR" sz="1600" dirty="0">
              <a:effectLst/>
              <a:latin typeface="+mj-lt"/>
              <a:ea typeface="Times New Roman" panose="02020603050405020304" pitchFamily="18" charset="0"/>
            </a:endParaRPr>
          </a:p>
          <a:p>
            <a:pPr marL="342900" lvl="0" indent="-342900">
              <a:buFont typeface="Symbol" panose="05050102010706020507" pitchFamily="18" charset="2"/>
              <a:buChar char=""/>
            </a:pPr>
            <a:r>
              <a:rPr lang="es-ES" sz="1600" dirty="0">
                <a:effectLst/>
                <a:latin typeface="+mj-lt"/>
                <a:ea typeface="Times New Roman" panose="02020603050405020304" pitchFamily="18" charset="0"/>
              </a:rPr>
              <a:t>Sistema de Depósitos Judiciales (SDJ)- Autorizaciones</a:t>
            </a:r>
            <a:endParaRPr lang="es-CR" sz="1600" dirty="0">
              <a:effectLst/>
              <a:latin typeface="+mj-lt"/>
              <a:ea typeface="Times New Roman" panose="02020603050405020304" pitchFamily="18" charset="0"/>
            </a:endParaRPr>
          </a:p>
          <a:p>
            <a:pPr marL="342900" lvl="0" indent="-342900">
              <a:buFont typeface="Symbol" panose="05050102010706020507" pitchFamily="18" charset="2"/>
              <a:buChar char=""/>
            </a:pPr>
            <a:r>
              <a:rPr lang="es-ES" sz="1600" dirty="0">
                <a:effectLst/>
                <a:latin typeface="+mj-lt"/>
                <a:ea typeface="Times New Roman" panose="02020603050405020304" pitchFamily="18" charset="0"/>
              </a:rPr>
              <a:t>Sistema de Depósitos Judiciales (SDJ)- Aprobaciones</a:t>
            </a:r>
            <a:endParaRPr lang="es-CR" sz="1600" dirty="0">
              <a:effectLst/>
              <a:latin typeface="+mj-lt"/>
              <a:ea typeface="Times New Roman" panose="02020603050405020304" pitchFamily="18" charset="0"/>
            </a:endParaRPr>
          </a:p>
          <a:p>
            <a:pPr marL="342900" lvl="0" indent="-342900">
              <a:buFont typeface="Symbol" panose="05050102010706020507" pitchFamily="18" charset="2"/>
              <a:buChar char=""/>
            </a:pPr>
            <a:r>
              <a:rPr lang="es-ES" sz="1600" dirty="0">
                <a:effectLst/>
                <a:latin typeface="+mj-lt"/>
                <a:ea typeface="Times New Roman" panose="02020603050405020304" pitchFamily="18" charset="0"/>
              </a:rPr>
              <a:t>Sistema de Depósitos Judiciales (SDJ)- Administradores</a:t>
            </a:r>
            <a:endParaRPr lang="es-CR" sz="1600" dirty="0">
              <a:effectLst/>
              <a:latin typeface="+mj-lt"/>
              <a:ea typeface="Times New Roman" panose="02020603050405020304" pitchFamily="18" charset="0"/>
            </a:endParaRPr>
          </a:p>
          <a:p>
            <a:pPr marL="342900" lvl="0" indent="-342900">
              <a:buFont typeface="Symbol" panose="05050102010706020507" pitchFamily="18" charset="2"/>
              <a:buChar char=""/>
            </a:pPr>
            <a:r>
              <a:rPr lang="es-ES" sz="1600" dirty="0">
                <a:effectLst/>
                <a:latin typeface="+mj-lt"/>
                <a:ea typeface="Times New Roman" panose="02020603050405020304" pitchFamily="18" charset="0"/>
              </a:rPr>
              <a:t>Sistema de Depósitos Judiciales (SDJ)- Auditoría</a:t>
            </a:r>
            <a:endParaRPr lang="es-CR" sz="1600" dirty="0">
              <a:effectLst/>
              <a:latin typeface="+mj-lt"/>
              <a:ea typeface="Times New Roman" panose="02020603050405020304" pitchFamily="18" charset="0"/>
            </a:endParaRPr>
          </a:p>
          <a:p>
            <a:pPr marL="342900" lvl="0" indent="-342900">
              <a:buFont typeface="Symbol" panose="05050102010706020507" pitchFamily="18" charset="2"/>
              <a:buChar char=""/>
            </a:pPr>
            <a:r>
              <a:rPr lang="es-ES" sz="1600" dirty="0">
                <a:effectLst/>
                <a:latin typeface="+mj-lt"/>
                <a:ea typeface="Times New Roman" panose="02020603050405020304" pitchFamily="18" charset="0"/>
              </a:rPr>
              <a:t>Sistema de Depósitos Judiciales (SDJ)- Boletas</a:t>
            </a:r>
            <a:endParaRPr lang="es-CR" sz="1600" dirty="0">
              <a:effectLst/>
              <a:latin typeface="+mj-lt"/>
              <a:ea typeface="Times New Roman" panose="02020603050405020304" pitchFamily="18" charset="0"/>
            </a:endParaRPr>
          </a:p>
          <a:p>
            <a:pPr marL="342900" lvl="0" indent="-342900">
              <a:buFont typeface="Symbol" panose="05050102010706020507" pitchFamily="18" charset="2"/>
              <a:buChar char=""/>
            </a:pPr>
            <a:r>
              <a:rPr lang="es-ES" sz="1600" dirty="0">
                <a:effectLst/>
                <a:latin typeface="+mj-lt"/>
                <a:ea typeface="Times New Roman" panose="02020603050405020304" pitchFamily="18" charset="0"/>
              </a:rPr>
              <a:t>Sistema de Depósitos Judiciales (SDJ)- Financiero Contable</a:t>
            </a:r>
            <a:endParaRPr lang="es-CR" sz="1600" dirty="0">
              <a:effectLst/>
              <a:latin typeface="+mj-lt"/>
              <a:ea typeface="Times New Roman" panose="02020603050405020304" pitchFamily="18" charset="0"/>
            </a:endParaRPr>
          </a:p>
          <a:p>
            <a:pPr marL="342900" lvl="0" indent="-342900">
              <a:buFont typeface="Symbol" panose="05050102010706020507" pitchFamily="18" charset="2"/>
              <a:buChar char=""/>
            </a:pPr>
            <a:r>
              <a:rPr lang="es-ES" sz="1600" dirty="0">
                <a:effectLst/>
                <a:latin typeface="+mj-lt"/>
                <a:ea typeface="Times New Roman" panose="02020603050405020304" pitchFamily="18" charset="0"/>
              </a:rPr>
              <a:t>Sistema de Depósitos Judiciales (SDJ)- Códigos Sistemas</a:t>
            </a:r>
            <a:endParaRPr lang="es-CR" sz="1600" dirty="0">
              <a:effectLst/>
              <a:latin typeface="+mj-lt"/>
              <a:ea typeface="Times New Roman" panose="02020603050405020304" pitchFamily="18" charset="0"/>
            </a:endParaRPr>
          </a:p>
        </p:txBody>
      </p:sp>
      <p:sp>
        <p:nvSpPr>
          <p:cNvPr id="10" name="CuadroTexto 9">
            <a:extLst>
              <a:ext uri="{FF2B5EF4-FFF2-40B4-BE49-F238E27FC236}">
                <a16:creationId xmlns:a16="http://schemas.microsoft.com/office/drawing/2014/main" id="{24E6DD63-A06F-4509-8E47-F52A278B2342}"/>
              </a:ext>
            </a:extLst>
          </p:cNvPr>
          <p:cNvSpPr txBox="1"/>
          <p:nvPr/>
        </p:nvSpPr>
        <p:spPr>
          <a:xfrm>
            <a:off x="4086748" y="1189546"/>
            <a:ext cx="7355835" cy="369332"/>
          </a:xfrm>
          <a:prstGeom prst="rect">
            <a:avLst/>
          </a:prstGeom>
          <a:noFill/>
        </p:spPr>
        <p:txBody>
          <a:bodyPr wrap="square">
            <a:spAutoFit/>
          </a:bodyPr>
          <a:lstStyle/>
          <a:p>
            <a:r>
              <a:rPr lang="es-ES" sz="1800" b="1" dirty="0">
                <a:effectLst/>
                <a:latin typeface="Arial" panose="020B0604020202020204" pitchFamily="34" charset="0"/>
                <a:ea typeface="Calibri" panose="020F0502020204030204" pitchFamily="34" charset="0"/>
              </a:rPr>
              <a:t>MIGRACION DE CURSOS VIRTUALES A PLATAFORMA HTML5</a:t>
            </a:r>
            <a:endParaRPr lang="es-CR" sz="18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descr="Interfaz de usuario gráfica, Sitio web&#10;&#10;Descripción generada automáticamente">
            <a:extLst>
              <a:ext uri="{FF2B5EF4-FFF2-40B4-BE49-F238E27FC236}">
                <a16:creationId xmlns:a16="http://schemas.microsoft.com/office/drawing/2014/main" id="{1B6F626E-7DC6-4B89-AEBE-E8204B8E6B05}"/>
              </a:ext>
            </a:extLst>
          </p:cNvPr>
          <p:cNvPicPr>
            <a:picLocks noChangeAspect="1"/>
          </p:cNvPicPr>
          <p:nvPr/>
        </p:nvPicPr>
        <p:blipFill>
          <a:blip r:embed="rId2"/>
          <a:stretch>
            <a:fillRect/>
          </a:stretch>
        </p:blipFill>
        <p:spPr>
          <a:xfrm>
            <a:off x="690880" y="2038683"/>
            <a:ext cx="2471674" cy="13903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Imagen 10">
            <a:extLst>
              <a:ext uri="{FF2B5EF4-FFF2-40B4-BE49-F238E27FC236}">
                <a16:creationId xmlns:a16="http://schemas.microsoft.com/office/drawing/2014/main" id="{CE131E8F-D3AD-4AC9-94C9-DED34CC58B1E}"/>
              </a:ext>
            </a:extLst>
          </p:cNvPr>
          <p:cNvPicPr/>
          <p:nvPr/>
        </p:nvPicPr>
        <p:blipFill>
          <a:blip r:embed="rId3"/>
          <a:stretch>
            <a:fillRect/>
          </a:stretch>
        </p:blipFill>
        <p:spPr>
          <a:xfrm>
            <a:off x="690880" y="4135198"/>
            <a:ext cx="2471674" cy="13162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890129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D409F8F-B192-48AF-8723-8C2472E9293F}"/>
              </a:ext>
            </a:extLst>
          </p:cNvPr>
          <p:cNvSpPr txBox="1"/>
          <p:nvPr/>
        </p:nvSpPr>
        <p:spPr>
          <a:xfrm>
            <a:off x="3617688" y="945587"/>
            <a:ext cx="8462458" cy="646331"/>
          </a:xfrm>
          <a:prstGeom prst="rect">
            <a:avLst/>
          </a:prstGeom>
          <a:noFill/>
        </p:spPr>
        <p:txBody>
          <a:bodyPr wrap="square">
            <a:spAutoFit/>
          </a:bodyPr>
          <a:lstStyle/>
          <a:p>
            <a:r>
              <a:rPr lang="es-ES_tradnl" sz="1800" b="1" dirty="0">
                <a:effectLst/>
                <a:latin typeface="Arial" panose="020B0604020202020204" pitchFamily="34" charset="0"/>
                <a:ea typeface="Calibri" panose="020F0502020204030204" pitchFamily="34" charset="0"/>
                <a:cs typeface="Times New Roman" panose="02020603050405020304" pitchFamily="18" charset="0"/>
              </a:rPr>
              <a:t>CURSOS VIRTUALES CONVERTIDOS A HERRAMIENTAS DE AUTOAPRENDIZAJE ACCESIBLES</a:t>
            </a:r>
            <a:endParaRPr lang="es-C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uadroTexto 5">
            <a:extLst>
              <a:ext uri="{FF2B5EF4-FFF2-40B4-BE49-F238E27FC236}">
                <a16:creationId xmlns:a16="http://schemas.microsoft.com/office/drawing/2014/main" id="{442522DF-2772-48DA-B78E-C4182B010DC2}"/>
              </a:ext>
            </a:extLst>
          </p:cNvPr>
          <p:cNvSpPr txBox="1"/>
          <p:nvPr/>
        </p:nvSpPr>
        <p:spPr>
          <a:xfrm>
            <a:off x="4255787" y="2780423"/>
            <a:ext cx="7600427" cy="3785652"/>
          </a:xfrm>
          <a:prstGeom prst="rect">
            <a:avLst/>
          </a:prstGeom>
          <a:noFill/>
        </p:spPr>
        <p:txBody>
          <a:bodyPr wrap="square">
            <a:spAutoFit/>
          </a:bodyPr>
          <a:lstStyle/>
          <a:p>
            <a:r>
              <a:rPr lang="es-ES" sz="1800" b="1" dirty="0">
                <a:effectLst/>
                <a:latin typeface="Arial" panose="020B0604020202020204" pitchFamily="34" charset="0"/>
                <a:ea typeface="Calibri" panose="020F0502020204030204" pitchFamily="34" charset="0"/>
                <a:cs typeface="Times New Roman" panose="02020603050405020304" pitchFamily="18" charset="0"/>
              </a:rPr>
              <a:t>Programa Acceso a la Justicia:</a:t>
            </a:r>
            <a:endParaRPr lang="es-CR" sz="1800" dirty="0">
              <a:effectLst/>
              <a:latin typeface="Calibri" panose="020F0502020204030204" pitchFamily="34" charset="0"/>
              <a:ea typeface="Calibri" panose="020F0502020204030204" pitchFamily="34" charset="0"/>
              <a:cs typeface="Times New Roman" panose="02020603050405020304" pitchFamily="18" charset="0"/>
            </a:endParaRPr>
          </a:p>
          <a:p>
            <a:r>
              <a:rPr lang="es-ES" sz="1800" b="1" dirty="0">
                <a:effectLst/>
                <a:latin typeface="Arial" panose="020B0604020202020204" pitchFamily="34" charset="0"/>
                <a:ea typeface="Calibri" panose="020F0502020204030204" pitchFamily="34" charset="0"/>
                <a:cs typeface="Times New Roman" panose="02020603050405020304" pitchFamily="18" charset="0"/>
              </a:rPr>
              <a:t> </a:t>
            </a:r>
            <a:endParaRPr lang="es-C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s-ES" sz="1800" dirty="0">
                <a:effectLst/>
                <a:latin typeface="Arial" panose="020B0604020202020204" pitchFamily="34" charset="0"/>
                <a:ea typeface="Times New Roman" panose="02020603050405020304" pitchFamily="18" charset="0"/>
              </a:rPr>
              <a:t>Introducción a los Derechos Humana</a:t>
            </a:r>
            <a:endParaRPr lang="es-CR"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s-ES" sz="1800" dirty="0">
                <a:effectLst/>
                <a:latin typeface="Arial" panose="020B0604020202020204" pitchFamily="34" charset="0"/>
                <a:ea typeface="Times New Roman" panose="02020603050405020304" pitchFamily="18" charset="0"/>
              </a:rPr>
              <a:t>Población adulta mayor</a:t>
            </a:r>
            <a:endParaRPr lang="es-CR"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s-ES" sz="1800" dirty="0">
                <a:effectLst/>
                <a:latin typeface="Arial" panose="020B0604020202020204" pitchFamily="34" charset="0"/>
                <a:ea typeface="Times New Roman" panose="02020603050405020304" pitchFamily="18" charset="0"/>
              </a:rPr>
              <a:t>Población niñez y adolescencia</a:t>
            </a:r>
            <a:endParaRPr lang="es-CR"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s-ES" sz="1800" dirty="0">
                <a:effectLst/>
                <a:latin typeface="Arial" panose="020B0604020202020204" pitchFamily="34" charset="0"/>
                <a:ea typeface="Times New Roman" panose="02020603050405020304" pitchFamily="18" charset="0"/>
              </a:rPr>
              <a:t>Población afrodescendiente</a:t>
            </a:r>
            <a:endParaRPr lang="es-CR"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s-ES" sz="1800" dirty="0">
                <a:effectLst/>
                <a:latin typeface="Arial" panose="020B0604020202020204" pitchFamily="34" charset="0"/>
                <a:ea typeface="Times New Roman" panose="02020603050405020304" pitchFamily="18" charset="0"/>
              </a:rPr>
              <a:t>Población con discapacidad</a:t>
            </a:r>
            <a:endParaRPr lang="es-CR"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s-ES" sz="1800" dirty="0">
                <a:effectLst/>
                <a:latin typeface="Arial" panose="020B0604020202020204" pitchFamily="34" charset="0"/>
                <a:ea typeface="Times New Roman" panose="02020603050405020304" pitchFamily="18" charset="0"/>
              </a:rPr>
              <a:t>Población LGBTTTI</a:t>
            </a:r>
            <a:endParaRPr lang="es-CR"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s-ES" sz="1800" dirty="0">
                <a:effectLst/>
                <a:latin typeface="Arial" panose="020B0604020202020204" pitchFamily="34" charset="0"/>
                <a:ea typeface="Times New Roman" panose="02020603050405020304" pitchFamily="18" charset="0"/>
              </a:rPr>
              <a:t>Población migrante y refugiada</a:t>
            </a:r>
            <a:endParaRPr lang="es-CR"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s-ES" sz="1800" dirty="0">
                <a:effectLst/>
                <a:latin typeface="Arial" panose="020B0604020202020204" pitchFamily="34" charset="0"/>
                <a:ea typeface="Times New Roman" panose="02020603050405020304" pitchFamily="18" charset="0"/>
              </a:rPr>
              <a:t>Población privada de libertad</a:t>
            </a:r>
            <a:endParaRPr lang="es-CR"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s-ES" sz="1800" dirty="0">
                <a:effectLst/>
                <a:latin typeface="Arial" panose="020B0604020202020204" pitchFamily="34" charset="0"/>
                <a:ea typeface="Times New Roman" panose="02020603050405020304" pitchFamily="18" charset="0"/>
              </a:rPr>
              <a:t>Población indígena</a:t>
            </a:r>
            <a:endParaRPr lang="es-CR" sz="1800" dirty="0">
              <a:effectLst/>
              <a:latin typeface="Times New Roman" panose="02020603050405020304" pitchFamily="18" charset="0"/>
              <a:ea typeface="Times New Roman" panose="02020603050405020304" pitchFamily="18" charset="0"/>
            </a:endParaRPr>
          </a:p>
          <a:p>
            <a:r>
              <a:rPr lang="es-ES" sz="1800" dirty="0">
                <a:effectLst/>
                <a:latin typeface="Arial" panose="020B0604020202020204" pitchFamily="34" charset="0"/>
                <a:ea typeface="Calibri" panose="020F0502020204030204" pitchFamily="34" charset="0"/>
                <a:cs typeface="Times New Roman" panose="02020603050405020304" pitchFamily="18" charset="0"/>
              </a:rPr>
              <a:t> </a:t>
            </a:r>
            <a:endParaRPr lang="es-C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endParaRPr lang="es-CR" sz="1600" dirty="0">
              <a:effectLst/>
              <a:latin typeface="+mj-lt"/>
              <a:ea typeface="Times New Roman" panose="02020603050405020304" pitchFamily="18" charset="0"/>
            </a:endParaRPr>
          </a:p>
        </p:txBody>
      </p:sp>
      <p:sp>
        <p:nvSpPr>
          <p:cNvPr id="8" name="CuadroTexto 7">
            <a:extLst>
              <a:ext uri="{FF2B5EF4-FFF2-40B4-BE49-F238E27FC236}">
                <a16:creationId xmlns:a16="http://schemas.microsoft.com/office/drawing/2014/main" id="{911C2920-69A3-4B19-A1BC-C959F8477D80}"/>
              </a:ext>
            </a:extLst>
          </p:cNvPr>
          <p:cNvSpPr txBox="1"/>
          <p:nvPr/>
        </p:nvSpPr>
        <p:spPr>
          <a:xfrm>
            <a:off x="3686833" y="1863005"/>
            <a:ext cx="6094602" cy="646331"/>
          </a:xfrm>
          <a:prstGeom prst="rect">
            <a:avLst/>
          </a:prstGeom>
          <a:noFill/>
        </p:spPr>
        <p:txBody>
          <a:bodyPr wrap="square">
            <a:spAutoFit/>
          </a:bodyPr>
          <a:lstStyle/>
          <a:p>
            <a:r>
              <a:rPr lang="es-ES" sz="1800" dirty="0">
                <a:effectLst/>
                <a:latin typeface="Arial" panose="020B0604020202020204" pitchFamily="34" charset="0"/>
                <a:ea typeface="Calibri" panose="020F0502020204030204" pitchFamily="34" charset="0"/>
                <a:cs typeface="Times New Roman" panose="02020603050405020304" pitchFamily="18" charset="0"/>
              </a:rPr>
              <a:t>Durante el 2020, se convirtieron a herramientas accesibles los siguientes recursos de aprendizaje:</a:t>
            </a:r>
            <a:endParaRPr lang="es-C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n 9">
            <a:extLst>
              <a:ext uri="{FF2B5EF4-FFF2-40B4-BE49-F238E27FC236}">
                <a16:creationId xmlns:a16="http://schemas.microsoft.com/office/drawing/2014/main" id="{A3E43BFD-E813-456E-AB30-ABA23A6B184A}"/>
              </a:ext>
            </a:extLst>
          </p:cNvPr>
          <p:cNvPicPr>
            <a:picLocks noChangeAspect="1"/>
          </p:cNvPicPr>
          <p:nvPr/>
        </p:nvPicPr>
        <p:blipFill>
          <a:blip r:embed="rId2"/>
          <a:stretch>
            <a:fillRect/>
          </a:stretch>
        </p:blipFill>
        <p:spPr>
          <a:xfrm>
            <a:off x="187672" y="3300984"/>
            <a:ext cx="3430016" cy="19293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29834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2">
            <a:extLst>
              <a:ext uri="{FF2B5EF4-FFF2-40B4-BE49-F238E27FC236}">
                <a16:creationId xmlns:a16="http://schemas.microsoft.com/office/drawing/2014/main" id="{3FA70D65-4BFE-4DC9-A8C2-A3DEC77AB7BC}"/>
              </a:ext>
            </a:extLst>
          </p:cNvPr>
          <p:cNvSpPr txBox="1">
            <a:spLocks/>
          </p:cNvSpPr>
          <p:nvPr/>
        </p:nvSpPr>
        <p:spPr>
          <a:xfrm>
            <a:off x="1468072" y="2929057"/>
            <a:ext cx="7359725" cy="9998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endParaRPr lang="es-CR" dirty="0"/>
          </a:p>
        </p:txBody>
      </p:sp>
      <p:sp>
        <p:nvSpPr>
          <p:cNvPr id="6" name="CuadroTexto 5">
            <a:extLst>
              <a:ext uri="{FF2B5EF4-FFF2-40B4-BE49-F238E27FC236}">
                <a16:creationId xmlns:a16="http://schemas.microsoft.com/office/drawing/2014/main" id="{8D0A5488-30BA-46F7-B77F-44DFE07442DD}"/>
              </a:ext>
            </a:extLst>
          </p:cNvPr>
          <p:cNvSpPr txBox="1"/>
          <p:nvPr/>
        </p:nvSpPr>
        <p:spPr>
          <a:xfrm>
            <a:off x="3687011" y="1439403"/>
            <a:ext cx="6094602" cy="646331"/>
          </a:xfrm>
          <a:prstGeom prst="rect">
            <a:avLst/>
          </a:prstGeom>
          <a:noFill/>
        </p:spPr>
        <p:txBody>
          <a:bodyPr wrap="square">
            <a:spAutoFit/>
          </a:bodyPr>
          <a:lstStyle/>
          <a:p>
            <a:r>
              <a:rPr lang="es-ES_tradnl" sz="1800" b="1" dirty="0">
                <a:effectLst/>
                <a:latin typeface="Arial" panose="020B0604020202020204" pitchFamily="34" charset="0"/>
                <a:ea typeface="Times New Roman" panose="02020603050405020304" pitchFamily="18" charset="0"/>
              </a:rPr>
              <a:t>DESARROLLO DE MATERIALES DE APOYO PARA LA FORMACIÓN Y LA DIVULGACIÓN</a:t>
            </a:r>
            <a:endParaRPr lang="es-CR" dirty="0"/>
          </a:p>
        </p:txBody>
      </p:sp>
      <p:graphicFrame>
        <p:nvGraphicFramePr>
          <p:cNvPr id="7" name="Tabla 7">
            <a:extLst>
              <a:ext uri="{FF2B5EF4-FFF2-40B4-BE49-F238E27FC236}">
                <a16:creationId xmlns:a16="http://schemas.microsoft.com/office/drawing/2014/main" id="{A1F74DD3-B0A1-4239-AFC6-8B9FD0DC8C1F}"/>
              </a:ext>
            </a:extLst>
          </p:cNvPr>
          <p:cNvGraphicFramePr>
            <a:graphicFrameLocks noGrp="1"/>
          </p:cNvGraphicFramePr>
          <p:nvPr>
            <p:extLst>
              <p:ext uri="{D42A27DB-BD31-4B8C-83A1-F6EECF244321}">
                <p14:modId xmlns:p14="http://schemas.microsoft.com/office/powerpoint/2010/main" val="3465935491"/>
              </p:ext>
            </p:extLst>
          </p:nvPr>
        </p:nvGraphicFramePr>
        <p:xfrm>
          <a:off x="3687011" y="2443042"/>
          <a:ext cx="6094602" cy="2103120"/>
        </p:xfrm>
        <a:graphic>
          <a:graphicData uri="http://schemas.openxmlformats.org/drawingml/2006/table">
            <a:tbl>
              <a:tblPr firstRow="1" bandRow="1">
                <a:tableStyleId>{21E4AEA4-8DFA-4A89-87EB-49C32662AFE0}</a:tableStyleId>
              </a:tblPr>
              <a:tblGrid>
                <a:gridCol w="3110451">
                  <a:extLst>
                    <a:ext uri="{9D8B030D-6E8A-4147-A177-3AD203B41FA5}">
                      <a16:colId xmlns:a16="http://schemas.microsoft.com/office/drawing/2014/main" val="2267959494"/>
                    </a:ext>
                  </a:extLst>
                </a:gridCol>
                <a:gridCol w="2984151">
                  <a:extLst>
                    <a:ext uri="{9D8B030D-6E8A-4147-A177-3AD203B41FA5}">
                      <a16:colId xmlns:a16="http://schemas.microsoft.com/office/drawing/2014/main" val="2827161428"/>
                    </a:ext>
                  </a:extLst>
                </a:gridCol>
              </a:tblGrid>
              <a:tr h="0">
                <a:tc>
                  <a:txBody>
                    <a:bodyPr/>
                    <a:lstStyle/>
                    <a:p>
                      <a:r>
                        <a:rPr lang="es-ES" dirty="0"/>
                        <a:t>TEMA</a:t>
                      </a:r>
                      <a:endParaRPr lang="es-CR" dirty="0"/>
                    </a:p>
                  </a:txBody>
                  <a:tcPr/>
                </a:tc>
                <a:tc>
                  <a:txBody>
                    <a:bodyPr/>
                    <a:lstStyle/>
                    <a:p>
                      <a:r>
                        <a:rPr lang="es-ES" dirty="0"/>
                        <a:t>CANTIDAD DISEÑOS</a:t>
                      </a:r>
                      <a:endParaRPr lang="es-CR" dirty="0"/>
                    </a:p>
                  </a:txBody>
                  <a:tcPr/>
                </a:tc>
                <a:extLst>
                  <a:ext uri="{0D108BD9-81ED-4DB2-BD59-A6C34878D82A}">
                    <a16:rowId xmlns:a16="http://schemas.microsoft.com/office/drawing/2014/main" val="72444187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dirty="0">
                          <a:solidFill>
                            <a:schemeClr val="dk1"/>
                          </a:solidFill>
                        </a:rPr>
                        <a:t>Materiales de apoyo para la comunicación interna del Poder Judicial</a:t>
                      </a:r>
                      <a:endParaRPr lang="es-CR" dirty="0"/>
                    </a:p>
                  </a:txBody>
                  <a:tcPr/>
                </a:tc>
                <a:tc>
                  <a:txBody>
                    <a:bodyPr/>
                    <a:lstStyle/>
                    <a:p>
                      <a:r>
                        <a:rPr lang="es-ES" dirty="0"/>
                        <a:t>Más de 130 artes</a:t>
                      </a:r>
                    </a:p>
                    <a:p>
                      <a:endParaRPr lang="es-ES" dirty="0"/>
                    </a:p>
                    <a:p>
                      <a:pPr marL="742950" lvl="1" indent="-285750">
                        <a:buFont typeface="Arial" panose="020B0604020202020204" pitchFamily="34" charset="0"/>
                        <a:buChar char="•"/>
                      </a:pPr>
                      <a:r>
                        <a:rPr lang="es-ES" b="1" dirty="0"/>
                        <a:t>Solo 70 (cápsulas, afiches, banners) se relacionaron a COVID19.</a:t>
                      </a:r>
                      <a:endParaRPr lang="es-CR" b="1" dirty="0"/>
                    </a:p>
                  </a:txBody>
                  <a:tcPr/>
                </a:tc>
                <a:extLst>
                  <a:ext uri="{0D108BD9-81ED-4DB2-BD59-A6C34878D82A}">
                    <a16:rowId xmlns:a16="http://schemas.microsoft.com/office/drawing/2014/main" val="3935064950"/>
                  </a:ext>
                </a:extLst>
              </a:tr>
            </a:tbl>
          </a:graphicData>
        </a:graphic>
      </p:graphicFrame>
      <p:pic>
        <p:nvPicPr>
          <p:cNvPr id="9" name="Imagen 8" descr="Interfaz de usuario gráfica&#10;&#10;Descripción generada automáticamente">
            <a:extLst>
              <a:ext uri="{FF2B5EF4-FFF2-40B4-BE49-F238E27FC236}">
                <a16:creationId xmlns:a16="http://schemas.microsoft.com/office/drawing/2014/main" id="{5495FFFA-12B3-4D65-B928-BEEA5505C44E}"/>
              </a:ext>
            </a:extLst>
          </p:cNvPr>
          <p:cNvPicPr>
            <a:picLocks noChangeAspect="1"/>
          </p:cNvPicPr>
          <p:nvPr/>
        </p:nvPicPr>
        <p:blipFill>
          <a:blip r:embed="rId2"/>
          <a:stretch>
            <a:fillRect/>
          </a:stretch>
        </p:blipFill>
        <p:spPr>
          <a:xfrm>
            <a:off x="699797" y="2214442"/>
            <a:ext cx="2218939" cy="3429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678966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6D294FB2-4162-41FA-858E-A157575DF469}"/>
              </a:ext>
            </a:extLst>
          </p:cNvPr>
          <p:cNvSpPr txBox="1"/>
          <p:nvPr/>
        </p:nvSpPr>
        <p:spPr>
          <a:xfrm>
            <a:off x="3743587" y="974734"/>
            <a:ext cx="6094602" cy="369332"/>
          </a:xfrm>
          <a:prstGeom prst="rect">
            <a:avLst/>
          </a:prstGeom>
          <a:noFill/>
        </p:spPr>
        <p:txBody>
          <a:bodyPr wrap="square">
            <a:spAutoFit/>
          </a:bodyPr>
          <a:lstStyle/>
          <a:p>
            <a:r>
              <a:rPr lang="es-ES_tradnl" sz="1800" b="1" dirty="0">
                <a:effectLst/>
                <a:latin typeface="Arial" panose="020B0604020202020204" pitchFamily="34" charset="0"/>
                <a:ea typeface="Times New Roman" panose="02020603050405020304" pitchFamily="18" charset="0"/>
              </a:rPr>
              <a:t>DISEÑO GRÁFICO Y PRODUCCIÓN AUDIOVISUAL</a:t>
            </a:r>
            <a:endParaRPr lang="es-CR" dirty="0"/>
          </a:p>
        </p:txBody>
      </p:sp>
      <p:graphicFrame>
        <p:nvGraphicFramePr>
          <p:cNvPr id="6" name="Tabla 7">
            <a:extLst>
              <a:ext uri="{FF2B5EF4-FFF2-40B4-BE49-F238E27FC236}">
                <a16:creationId xmlns:a16="http://schemas.microsoft.com/office/drawing/2014/main" id="{45555EE9-FC2F-4083-B556-0DB658B6A60B}"/>
              </a:ext>
            </a:extLst>
          </p:cNvPr>
          <p:cNvGraphicFramePr>
            <a:graphicFrameLocks noGrp="1"/>
          </p:cNvGraphicFramePr>
          <p:nvPr>
            <p:extLst>
              <p:ext uri="{D42A27DB-BD31-4B8C-83A1-F6EECF244321}">
                <p14:modId xmlns:p14="http://schemas.microsoft.com/office/powerpoint/2010/main" val="2775080981"/>
              </p:ext>
            </p:extLst>
          </p:nvPr>
        </p:nvGraphicFramePr>
        <p:xfrm>
          <a:off x="3481431" y="2894202"/>
          <a:ext cx="7432647" cy="2778760"/>
        </p:xfrm>
        <a:graphic>
          <a:graphicData uri="http://schemas.openxmlformats.org/drawingml/2006/table">
            <a:tbl>
              <a:tblPr firstRow="1" bandRow="1">
                <a:tableStyleId>{7DF18680-E054-41AD-8BC1-D1AEF772440D}</a:tableStyleId>
              </a:tblPr>
              <a:tblGrid>
                <a:gridCol w="3486617">
                  <a:extLst>
                    <a:ext uri="{9D8B030D-6E8A-4147-A177-3AD203B41FA5}">
                      <a16:colId xmlns:a16="http://schemas.microsoft.com/office/drawing/2014/main" val="2267959494"/>
                    </a:ext>
                  </a:extLst>
                </a:gridCol>
                <a:gridCol w="3946030">
                  <a:extLst>
                    <a:ext uri="{9D8B030D-6E8A-4147-A177-3AD203B41FA5}">
                      <a16:colId xmlns:a16="http://schemas.microsoft.com/office/drawing/2014/main" val="2827161428"/>
                    </a:ext>
                  </a:extLst>
                </a:gridCol>
              </a:tblGrid>
              <a:tr h="0">
                <a:tc>
                  <a:txBody>
                    <a:bodyPr/>
                    <a:lstStyle/>
                    <a:p>
                      <a:r>
                        <a:rPr lang="es-ES" sz="1400" dirty="0"/>
                        <a:t>TEMA</a:t>
                      </a:r>
                      <a:endParaRPr lang="es-CR" sz="1400" dirty="0"/>
                    </a:p>
                  </a:txBody>
                  <a:tcPr/>
                </a:tc>
                <a:tc>
                  <a:txBody>
                    <a:bodyPr/>
                    <a:lstStyle/>
                    <a:p>
                      <a:r>
                        <a:rPr lang="es-ES" sz="1400" dirty="0"/>
                        <a:t>CANTIDAD DISEÑOS</a:t>
                      </a:r>
                      <a:endParaRPr lang="es-CR" sz="1400" dirty="0"/>
                    </a:p>
                  </a:txBody>
                  <a:tcPr/>
                </a:tc>
                <a:extLst>
                  <a:ext uri="{0D108BD9-81ED-4DB2-BD59-A6C34878D82A}">
                    <a16:rowId xmlns:a16="http://schemas.microsoft.com/office/drawing/2014/main" val="72444187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800" b="1" kern="1200" dirty="0">
                          <a:solidFill>
                            <a:schemeClr val="dk1"/>
                          </a:solidFill>
                          <a:effectLst/>
                        </a:rPr>
                        <a:t>Diseño gráfico</a:t>
                      </a:r>
                      <a:endParaRPr lang="es-CR" sz="1400" dirty="0"/>
                    </a:p>
                  </a:txBody>
                  <a:tcPr/>
                </a:tc>
                <a:tc>
                  <a:txBody>
                    <a:bodyPr/>
                    <a:lstStyle/>
                    <a:p>
                      <a:r>
                        <a:rPr lang="es-ES" sz="1400" dirty="0"/>
                        <a:t>Más de 100 artes</a:t>
                      </a:r>
                    </a:p>
                  </a:txBody>
                  <a:tcPr/>
                </a:tc>
                <a:extLst>
                  <a:ext uri="{0D108BD9-81ED-4DB2-BD59-A6C34878D82A}">
                    <a16:rowId xmlns:a16="http://schemas.microsoft.com/office/drawing/2014/main" val="393506495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800" b="1" kern="1200" dirty="0">
                          <a:solidFill>
                            <a:schemeClr val="dk1"/>
                          </a:solidFill>
                          <a:effectLst/>
                        </a:rPr>
                        <a:t>Desarrollos virtuales</a:t>
                      </a:r>
                      <a:endParaRPr lang="es-CR" sz="1400" dirty="0"/>
                    </a:p>
                  </a:txBody>
                  <a:tcPr/>
                </a:tc>
                <a:tc>
                  <a:txBody>
                    <a:bodyPr/>
                    <a:lstStyle/>
                    <a:p>
                      <a:r>
                        <a:rPr lang="es-ES" sz="1400" dirty="0"/>
                        <a:t>Más de 8 cursos virtuales</a:t>
                      </a:r>
                    </a:p>
                  </a:txBody>
                  <a:tcPr/>
                </a:tc>
                <a:extLst>
                  <a:ext uri="{0D108BD9-81ED-4DB2-BD59-A6C34878D82A}">
                    <a16:rowId xmlns:a16="http://schemas.microsoft.com/office/drawing/2014/main" val="266258292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800" b="1" kern="1200" dirty="0">
                          <a:solidFill>
                            <a:schemeClr val="dk1"/>
                          </a:solidFill>
                          <a:effectLst/>
                        </a:rPr>
                        <a:t>Campañas</a:t>
                      </a:r>
                      <a:endParaRPr lang="es-CR" sz="1400" dirty="0"/>
                    </a:p>
                  </a:txBody>
                  <a:tcPr/>
                </a:tc>
                <a:tc>
                  <a:txBody>
                    <a:bodyPr/>
                    <a:lstStyle/>
                    <a:p>
                      <a:r>
                        <a:rPr lang="es-ES" sz="1400" dirty="0"/>
                        <a:t>Más de 14 campañas</a:t>
                      </a:r>
                    </a:p>
                  </a:txBody>
                  <a:tcPr/>
                </a:tc>
                <a:extLst>
                  <a:ext uri="{0D108BD9-81ED-4DB2-BD59-A6C34878D82A}">
                    <a16:rowId xmlns:a16="http://schemas.microsoft.com/office/drawing/2014/main" val="5895791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800" b="1" kern="1200" dirty="0">
                          <a:solidFill>
                            <a:schemeClr val="dk1"/>
                          </a:solidFill>
                          <a:effectLst/>
                        </a:rPr>
                        <a:t>Audiovisuales</a:t>
                      </a:r>
                      <a:endParaRPr lang="es-CR" sz="1800" kern="1200" dirty="0">
                        <a:solidFill>
                          <a:schemeClr val="dk1"/>
                        </a:solidFill>
                        <a:effectLst/>
                        <a:latin typeface="+mn-lt"/>
                        <a:ea typeface="+mn-ea"/>
                        <a:cs typeface="+mn-cs"/>
                      </a:endParaRPr>
                    </a:p>
                  </a:txBody>
                  <a:tcPr/>
                </a:tc>
                <a:tc>
                  <a:txBody>
                    <a:bodyPr/>
                    <a:lstStyle/>
                    <a:p>
                      <a:r>
                        <a:rPr lang="es-ES" sz="1400" dirty="0"/>
                        <a:t>Se realizaron y editaron más de 50</a:t>
                      </a:r>
                    </a:p>
                  </a:txBody>
                  <a:tcPr/>
                </a:tc>
                <a:extLst>
                  <a:ext uri="{0D108BD9-81ED-4DB2-BD59-A6C34878D82A}">
                    <a16:rowId xmlns:a16="http://schemas.microsoft.com/office/drawing/2014/main" val="18306599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800" b="1" kern="1200" dirty="0">
                          <a:solidFill>
                            <a:schemeClr val="dk1"/>
                          </a:solidFill>
                          <a:effectLst/>
                        </a:rPr>
                        <a:t>Desarrollos conceptuales</a:t>
                      </a:r>
                      <a:endParaRPr lang="es-CR" sz="1800" kern="1200" dirty="0">
                        <a:solidFill>
                          <a:schemeClr val="dk1"/>
                        </a:solidFill>
                        <a:effectLst/>
                        <a:latin typeface="+mn-lt"/>
                        <a:ea typeface="+mn-ea"/>
                        <a:cs typeface="+mn-cs"/>
                      </a:endParaRPr>
                    </a:p>
                  </a:txBody>
                  <a:tcPr/>
                </a:tc>
                <a:tc>
                  <a:txBody>
                    <a:bodyPr/>
                    <a:lstStyle/>
                    <a:p>
                      <a:r>
                        <a:rPr lang="es-ES" sz="1400" dirty="0"/>
                        <a:t>3 diseños conceptuales </a:t>
                      </a:r>
                      <a:r>
                        <a:rPr lang="es-ES" sz="1100" dirty="0"/>
                        <a:t>(Módulo de capacitación)</a:t>
                      </a:r>
                      <a:endParaRPr lang="es-ES" sz="1400" dirty="0"/>
                    </a:p>
                  </a:txBody>
                  <a:tcPr/>
                </a:tc>
                <a:extLst>
                  <a:ext uri="{0D108BD9-81ED-4DB2-BD59-A6C34878D82A}">
                    <a16:rowId xmlns:a16="http://schemas.microsoft.com/office/drawing/2014/main" val="187326978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800" b="1" kern="1200" dirty="0">
                          <a:solidFill>
                            <a:schemeClr val="dk1"/>
                          </a:solidFill>
                          <a:effectLst/>
                        </a:rPr>
                        <a:t>Desarrollo WEB</a:t>
                      </a:r>
                      <a:endParaRPr lang="es-CR" sz="1800" kern="1200" dirty="0">
                        <a:solidFill>
                          <a:schemeClr val="dk1"/>
                        </a:solidFill>
                        <a:effectLst/>
                        <a:latin typeface="+mn-lt"/>
                        <a:ea typeface="+mn-ea"/>
                        <a:cs typeface="+mn-cs"/>
                      </a:endParaRPr>
                    </a:p>
                  </a:txBody>
                  <a:tcPr/>
                </a:tc>
                <a:tc>
                  <a:txBody>
                    <a:bodyPr/>
                    <a:lstStyle/>
                    <a:p>
                      <a:r>
                        <a:rPr lang="es-ES" sz="1400" dirty="0"/>
                        <a:t>1 diseño web y actualización del sitio Gestión Humana</a:t>
                      </a:r>
                    </a:p>
                  </a:txBody>
                  <a:tcPr/>
                </a:tc>
                <a:extLst>
                  <a:ext uri="{0D108BD9-81ED-4DB2-BD59-A6C34878D82A}">
                    <a16:rowId xmlns:a16="http://schemas.microsoft.com/office/drawing/2014/main" val="1005864510"/>
                  </a:ext>
                </a:extLst>
              </a:tr>
            </a:tbl>
          </a:graphicData>
        </a:graphic>
      </p:graphicFrame>
      <p:sp>
        <p:nvSpPr>
          <p:cNvPr id="8" name="CuadroTexto 7">
            <a:extLst>
              <a:ext uri="{FF2B5EF4-FFF2-40B4-BE49-F238E27FC236}">
                <a16:creationId xmlns:a16="http://schemas.microsoft.com/office/drawing/2014/main" id="{6CE750A6-5F18-4674-8C61-4C95002AA9B4}"/>
              </a:ext>
            </a:extLst>
          </p:cNvPr>
          <p:cNvSpPr txBox="1"/>
          <p:nvPr/>
        </p:nvSpPr>
        <p:spPr>
          <a:xfrm>
            <a:off x="3481431" y="1580525"/>
            <a:ext cx="7055141" cy="584775"/>
          </a:xfrm>
          <a:prstGeom prst="rect">
            <a:avLst/>
          </a:prstGeom>
          <a:noFill/>
        </p:spPr>
        <p:txBody>
          <a:bodyPr wrap="square">
            <a:spAutoFit/>
          </a:bodyPr>
          <a:lstStyle/>
          <a:p>
            <a:pPr algn="just">
              <a:spcBef>
                <a:spcPts val="200"/>
              </a:spcBef>
            </a:pPr>
            <a:r>
              <a:rPr lang="es-ES" sz="1600" b="1" dirty="0">
                <a:effectLst/>
                <a:latin typeface="+mj-lt"/>
                <a:ea typeface="Times New Roman" panose="02020603050405020304" pitchFamily="18" charset="0"/>
                <a:cs typeface="Times New Roman" panose="02020603050405020304" pitchFamily="18" charset="0"/>
              </a:rPr>
              <a:t>Recursos gráficos y audiovisuales de apoyo a la capacitación y a la comunicación interna del Poder Judicial</a:t>
            </a:r>
            <a:endParaRPr lang="es-CR" b="1" dirty="0">
              <a:effectLst/>
              <a:latin typeface="+mj-lt"/>
              <a:ea typeface="Times New Roman" panose="02020603050405020304" pitchFamily="18" charset="0"/>
              <a:cs typeface="Times New Roman" panose="02020603050405020304" pitchFamily="18" charset="0"/>
            </a:endParaRPr>
          </a:p>
        </p:txBody>
      </p:sp>
      <p:pic>
        <p:nvPicPr>
          <p:cNvPr id="12" name="Imagen 11" descr="Diagrama&#10;&#10;Descripción generada automáticamente">
            <a:extLst>
              <a:ext uri="{FF2B5EF4-FFF2-40B4-BE49-F238E27FC236}">
                <a16:creationId xmlns:a16="http://schemas.microsoft.com/office/drawing/2014/main" id="{C2F0F038-D0E1-44E8-9822-DEE7B8E9BA66}"/>
              </a:ext>
            </a:extLst>
          </p:cNvPr>
          <p:cNvPicPr>
            <a:picLocks noChangeAspect="1"/>
          </p:cNvPicPr>
          <p:nvPr/>
        </p:nvPicPr>
        <p:blipFill>
          <a:blip r:embed="rId2"/>
          <a:stretch>
            <a:fillRect/>
          </a:stretch>
        </p:blipFill>
        <p:spPr>
          <a:xfrm>
            <a:off x="499145" y="1789866"/>
            <a:ext cx="2470558" cy="37058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775734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72170E-F53C-4CAC-B4C9-4561E26B31EE}"/>
              </a:ext>
            </a:extLst>
          </p:cNvPr>
          <p:cNvSpPr>
            <a:spLocks noGrp="1"/>
          </p:cNvSpPr>
          <p:nvPr>
            <p:ph type="title"/>
          </p:nvPr>
        </p:nvSpPr>
        <p:spPr>
          <a:xfrm>
            <a:off x="1041273" y="1393149"/>
            <a:ext cx="10955470" cy="2511835"/>
          </a:xfrm>
        </p:spPr>
        <p:txBody>
          <a:bodyPr>
            <a:normAutofit/>
          </a:bodyPr>
          <a:lstStyle/>
          <a:p>
            <a:r>
              <a:rPr lang="es-ES_tradnl" dirty="0">
                <a:solidFill>
                  <a:schemeClr val="accent2">
                    <a:lumMod val="50000"/>
                  </a:schemeClr>
                </a:solidFill>
              </a:rPr>
              <a:t>FORTALECIMIENTO DE LOS PROCESOS FORMATIVOS</a:t>
            </a:r>
            <a:br>
              <a:rPr lang="es-CR" dirty="0">
                <a:solidFill>
                  <a:schemeClr val="accent2">
                    <a:lumMod val="50000"/>
                  </a:schemeClr>
                </a:solidFill>
              </a:rPr>
            </a:br>
            <a:endParaRPr lang="es-CR" dirty="0">
              <a:solidFill>
                <a:schemeClr val="accent2">
                  <a:lumMod val="50000"/>
                </a:schemeClr>
              </a:solidFill>
            </a:endParaRPr>
          </a:p>
        </p:txBody>
      </p:sp>
    </p:spTree>
    <p:extLst>
      <p:ext uri="{BB962C8B-B14F-4D97-AF65-F5344CB8AC3E}">
        <p14:creationId xmlns:p14="http://schemas.microsoft.com/office/powerpoint/2010/main" val="37958495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a 7">
            <a:extLst>
              <a:ext uri="{FF2B5EF4-FFF2-40B4-BE49-F238E27FC236}">
                <a16:creationId xmlns:a16="http://schemas.microsoft.com/office/drawing/2014/main" id="{825596CF-1908-45C8-82ED-B13BCCAB7350}"/>
              </a:ext>
            </a:extLst>
          </p:cNvPr>
          <p:cNvGraphicFramePr/>
          <p:nvPr>
            <p:extLst>
              <p:ext uri="{D42A27DB-BD31-4B8C-83A1-F6EECF244321}">
                <p14:modId xmlns:p14="http://schemas.microsoft.com/office/powerpoint/2010/main" val="3197286720"/>
              </p:ext>
            </p:extLst>
          </p:nvPr>
        </p:nvGraphicFramePr>
        <p:xfrm>
          <a:off x="3556932" y="1997839"/>
          <a:ext cx="7281643" cy="2862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Elipse 5">
            <a:extLst>
              <a:ext uri="{FF2B5EF4-FFF2-40B4-BE49-F238E27FC236}">
                <a16:creationId xmlns:a16="http://schemas.microsoft.com/office/drawing/2014/main" id="{0E56EB89-3B27-4373-8D7C-A041A43AAF85}"/>
              </a:ext>
            </a:extLst>
          </p:cNvPr>
          <p:cNvSpPr/>
          <p:nvPr/>
        </p:nvSpPr>
        <p:spPr>
          <a:xfrm>
            <a:off x="1093280" y="2703268"/>
            <a:ext cx="1627632" cy="162763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pic>
        <p:nvPicPr>
          <p:cNvPr id="7" name="Gráfico 6" descr="{0} con relleno sólido">
            <a:extLst>
              <a:ext uri="{FF2B5EF4-FFF2-40B4-BE49-F238E27FC236}">
                <a16:creationId xmlns:a16="http://schemas.microsoft.com/office/drawing/2014/main" id="{606BAF50-7A51-4B06-AE7B-7B1BAABF5EE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49896" y="3059884"/>
            <a:ext cx="914400" cy="914400"/>
          </a:xfrm>
          <a:prstGeom prst="rect">
            <a:avLst/>
          </a:prstGeom>
        </p:spPr>
      </p:pic>
    </p:spTree>
    <p:extLst>
      <p:ext uri="{BB962C8B-B14F-4D97-AF65-F5344CB8AC3E}">
        <p14:creationId xmlns:p14="http://schemas.microsoft.com/office/powerpoint/2010/main" val="28221969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ipse 5">
            <a:extLst>
              <a:ext uri="{FF2B5EF4-FFF2-40B4-BE49-F238E27FC236}">
                <a16:creationId xmlns:a16="http://schemas.microsoft.com/office/drawing/2014/main" id="{0E56EB89-3B27-4373-8D7C-A041A43AAF85}"/>
              </a:ext>
            </a:extLst>
          </p:cNvPr>
          <p:cNvSpPr/>
          <p:nvPr/>
        </p:nvSpPr>
        <p:spPr>
          <a:xfrm>
            <a:off x="1277923" y="4565624"/>
            <a:ext cx="1627632" cy="162763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pic>
        <p:nvPicPr>
          <p:cNvPr id="7" name="Gráfico 6" descr="{0} con relleno sólido">
            <a:extLst>
              <a:ext uri="{FF2B5EF4-FFF2-40B4-BE49-F238E27FC236}">
                <a16:creationId xmlns:a16="http://schemas.microsoft.com/office/drawing/2014/main" id="{606BAF50-7A51-4B06-AE7B-7B1BAABF5EE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34539" y="4922240"/>
            <a:ext cx="914400" cy="914400"/>
          </a:xfrm>
          <a:prstGeom prst="rect">
            <a:avLst/>
          </a:prstGeom>
        </p:spPr>
      </p:pic>
      <p:sp>
        <p:nvSpPr>
          <p:cNvPr id="8" name="CuadroTexto 7">
            <a:extLst>
              <a:ext uri="{FF2B5EF4-FFF2-40B4-BE49-F238E27FC236}">
                <a16:creationId xmlns:a16="http://schemas.microsoft.com/office/drawing/2014/main" id="{8DE332DB-4557-4C11-8751-30BFC5E077B5}"/>
              </a:ext>
            </a:extLst>
          </p:cNvPr>
          <p:cNvSpPr txBox="1"/>
          <p:nvPr/>
        </p:nvSpPr>
        <p:spPr>
          <a:xfrm>
            <a:off x="3900881" y="4444068"/>
            <a:ext cx="7103378" cy="1938992"/>
          </a:xfrm>
          <a:prstGeom prst="rect">
            <a:avLst/>
          </a:prstGeom>
          <a:noFill/>
        </p:spPr>
        <p:txBody>
          <a:bodyPr wrap="square">
            <a:spAutoFit/>
          </a:bodyPr>
          <a:lstStyle/>
          <a:p>
            <a:pPr algn="just"/>
            <a:r>
              <a:rPr lang="es-ES_tradnl" sz="2000" dirty="0">
                <a:latin typeface="+mj-lt"/>
                <a:cs typeface="Times New Roman" panose="02020603050405020304" pitchFamily="18" charset="0"/>
              </a:rPr>
              <a:t>Diseño curricular de una estrategia para el fortalecimiento permanente de la competencia Ética y Transparencia. En 2020, con este propósito, se llevó a cabo un conversatorio que contó con la participación aproximada de 180 personas, en coordinación con la Secretaría Técnica de Ética y Valores. </a:t>
            </a:r>
            <a:endParaRPr lang="es-CR" sz="2000" dirty="0">
              <a:latin typeface="+mj-lt"/>
              <a:cs typeface="Times New Roman" panose="02020603050405020304" pitchFamily="18" charset="0"/>
            </a:endParaRPr>
          </a:p>
        </p:txBody>
      </p:sp>
      <p:sp>
        <p:nvSpPr>
          <p:cNvPr id="9" name="Elipse 8">
            <a:extLst>
              <a:ext uri="{FF2B5EF4-FFF2-40B4-BE49-F238E27FC236}">
                <a16:creationId xmlns:a16="http://schemas.microsoft.com/office/drawing/2014/main" id="{13C9A1AF-0B53-4DC9-82C2-E48AA67DBCE5}"/>
              </a:ext>
            </a:extLst>
          </p:cNvPr>
          <p:cNvSpPr/>
          <p:nvPr/>
        </p:nvSpPr>
        <p:spPr>
          <a:xfrm>
            <a:off x="1277923" y="1693793"/>
            <a:ext cx="1627632" cy="16276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pic>
        <p:nvPicPr>
          <p:cNvPr id="10" name="Gráfico 9" descr="{0} con relleno sólido">
            <a:extLst>
              <a:ext uri="{FF2B5EF4-FFF2-40B4-BE49-F238E27FC236}">
                <a16:creationId xmlns:a16="http://schemas.microsoft.com/office/drawing/2014/main" id="{0CB856BD-8944-43E1-A0B4-D462EA133E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34539" y="2050409"/>
            <a:ext cx="914400" cy="914400"/>
          </a:xfrm>
          <a:prstGeom prst="rect">
            <a:avLst/>
          </a:prstGeom>
        </p:spPr>
      </p:pic>
      <p:graphicFrame>
        <p:nvGraphicFramePr>
          <p:cNvPr id="12" name="CuadroTexto 4">
            <a:extLst>
              <a:ext uri="{FF2B5EF4-FFF2-40B4-BE49-F238E27FC236}">
                <a16:creationId xmlns:a16="http://schemas.microsoft.com/office/drawing/2014/main" id="{BBCFEE8D-8CD7-43AF-A25B-C248A4FF3F7F}"/>
              </a:ext>
            </a:extLst>
          </p:cNvPr>
          <p:cNvGraphicFramePr/>
          <p:nvPr>
            <p:extLst>
              <p:ext uri="{D42A27DB-BD31-4B8C-83A1-F6EECF244321}">
                <p14:modId xmlns:p14="http://schemas.microsoft.com/office/powerpoint/2010/main" val="878373552"/>
              </p:ext>
            </p:extLst>
          </p:nvPr>
        </p:nvGraphicFramePr>
        <p:xfrm>
          <a:off x="3900881" y="1331655"/>
          <a:ext cx="7013196" cy="25545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017321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8369B44-B62C-4104-B487-BF35AE38989C}"/>
              </a:ext>
            </a:extLst>
          </p:cNvPr>
          <p:cNvSpPr txBox="1"/>
          <p:nvPr/>
        </p:nvSpPr>
        <p:spPr>
          <a:xfrm>
            <a:off x="1508762" y="1746504"/>
            <a:ext cx="9208006" cy="905256"/>
          </a:xfrm>
          <a:prstGeom prst="rect">
            <a:avLst/>
          </a:prstGeom>
        </p:spPr>
        <p:txBody>
          <a:bodyPr vert="horz" lIns="91440" tIns="45720" rIns="91440" bIns="45720" rtlCol="0">
            <a:normAutofit/>
          </a:bodyPr>
          <a:lstStyle/>
          <a:p>
            <a:pPr defTabSz="914400">
              <a:lnSpc>
                <a:spcPct val="90000"/>
              </a:lnSpc>
              <a:spcAft>
                <a:spcPts val="600"/>
              </a:spcAft>
            </a:pPr>
            <a:r>
              <a:rPr lang="en-US" b="1" dirty="0" err="1">
                <a:effectLst/>
              </a:rPr>
              <a:t>Implementación</a:t>
            </a:r>
            <a:r>
              <a:rPr lang="en-US" b="1" dirty="0">
                <a:effectLst/>
              </a:rPr>
              <a:t> de la </a:t>
            </a:r>
            <a:r>
              <a:rPr lang="en-US" b="1" dirty="0" err="1">
                <a:effectLst/>
              </a:rPr>
              <a:t>estrategia</a:t>
            </a:r>
            <a:r>
              <a:rPr lang="en-US" b="1" dirty="0">
                <a:effectLst/>
              </a:rPr>
              <a:t> de </a:t>
            </a:r>
            <a:r>
              <a:rPr lang="en-US" b="1" dirty="0" err="1">
                <a:effectLst/>
              </a:rPr>
              <a:t>divulgación</a:t>
            </a:r>
            <a:r>
              <a:rPr lang="en-US" b="1" dirty="0">
                <a:effectLst/>
              </a:rPr>
              <a:t> de la </a:t>
            </a:r>
            <a:r>
              <a:rPr lang="en-US" b="1" dirty="0" err="1">
                <a:effectLst/>
              </a:rPr>
              <a:t>Regulación</a:t>
            </a:r>
            <a:r>
              <a:rPr lang="en-US" b="1" dirty="0">
                <a:effectLst/>
              </a:rPr>
              <a:t> para la </a:t>
            </a:r>
            <a:r>
              <a:rPr lang="en-US" b="1" dirty="0" err="1">
                <a:effectLst/>
              </a:rPr>
              <a:t>prevención</a:t>
            </a:r>
            <a:r>
              <a:rPr lang="en-US" b="1" dirty="0">
                <a:effectLst/>
              </a:rPr>
              <a:t>, </a:t>
            </a:r>
            <a:r>
              <a:rPr lang="en-US" b="1" dirty="0" err="1">
                <a:effectLst/>
              </a:rPr>
              <a:t>identificación</a:t>
            </a:r>
            <a:r>
              <a:rPr lang="en-US" b="1" dirty="0">
                <a:effectLst/>
              </a:rPr>
              <a:t> y </a:t>
            </a:r>
            <a:r>
              <a:rPr lang="en-US" b="1" dirty="0" err="1">
                <a:effectLst/>
              </a:rPr>
              <a:t>gestión</a:t>
            </a:r>
            <a:r>
              <a:rPr lang="en-US" b="1" dirty="0">
                <a:effectLst/>
              </a:rPr>
              <a:t> </a:t>
            </a:r>
            <a:r>
              <a:rPr lang="en-US" b="1" dirty="0" err="1">
                <a:effectLst/>
              </a:rPr>
              <a:t>adecuada</a:t>
            </a:r>
            <a:r>
              <a:rPr lang="en-US" b="1" dirty="0">
                <a:effectLst/>
              </a:rPr>
              <a:t> de los </a:t>
            </a:r>
            <a:r>
              <a:rPr lang="en-US" b="1" dirty="0" err="1">
                <a:effectLst/>
              </a:rPr>
              <a:t>conflictos</a:t>
            </a:r>
            <a:r>
              <a:rPr lang="en-US" b="1" dirty="0">
                <a:effectLst/>
              </a:rPr>
              <a:t> de </a:t>
            </a:r>
            <a:r>
              <a:rPr lang="en-US" b="1" dirty="0" err="1">
                <a:effectLst/>
              </a:rPr>
              <a:t>interés</a:t>
            </a:r>
            <a:r>
              <a:rPr lang="en-US" b="1" dirty="0">
                <a:effectLst/>
              </a:rPr>
              <a:t> en el </a:t>
            </a:r>
            <a:r>
              <a:rPr lang="en-US" b="1" dirty="0" err="1">
                <a:effectLst/>
              </a:rPr>
              <a:t>Poder</a:t>
            </a:r>
            <a:r>
              <a:rPr lang="en-US" b="1" dirty="0">
                <a:effectLst/>
              </a:rPr>
              <a:t> Judicial. </a:t>
            </a:r>
          </a:p>
        </p:txBody>
      </p:sp>
      <p:graphicFrame>
        <p:nvGraphicFramePr>
          <p:cNvPr id="3" name="Tabla 2">
            <a:extLst>
              <a:ext uri="{FF2B5EF4-FFF2-40B4-BE49-F238E27FC236}">
                <a16:creationId xmlns:a16="http://schemas.microsoft.com/office/drawing/2014/main" id="{0EF1B5F9-91FD-444E-A905-015886BD806B}"/>
              </a:ext>
            </a:extLst>
          </p:cNvPr>
          <p:cNvGraphicFramePr/>
          <p:nvPr>
            <p:extLst>
              <p:ext uri="{D42A27DB-BD31-4B8C-83A1-F6EECF244321}">
                <p14:modId xmlns:p14="http://schemas.microsoft.com/office/powerpoint/2010/main" val="557608173"/>
              </p:ext>
            </p:extLst>
          </p:nvPr>
        </p:nvGraphicFramePr>
        <p:xfrm>
          <a:off x="1508761" y="3051776"/>
          <a:ext cx="9208007" cy="2638113"/>
        </p:xfrm>
        <a:graphic>
          <a:graphicData uri="http://schemas.openxmlformats.org/drawingml/2006/table">
            <a:tbl>
              <a:tblPr firstRow="1" bandRow="1">
                <a:tableStyleId>{5C22544A-7EE6-4342-B048-85BDC9FD1C3A}</a:tableStyleId>
              </a:tblPr>
              <a:tblGrid>
                <a:gridCol w="2112546">
                  <a:extLst>
                    <a:ext uri="{9D8B030D-6E8A-4147-A177-3AD203B41FA5}">
                      <a16:colId xmlns:a16="http://schemas.microsoft.com/office/drawing/2014/main" val="3062408371"/>
                    </a:ext>
                  </a:extLst>
                </a:gridCol>
                <a:gridCol w="1220316">
                  <a:extLst>
                    <a:ext uri="{9D8B030D-6E8A-4147-A177-3AD203B41FA5}">
                      <a16:colId xmlns:a16="http://schemas.microsoft.com/office/drawing/2014/main" val="1587962112"/>
                    </a:ext>
                  </a:extLst>
                </a:gridCol>
                <a:gridCol w="1519607">
                  <a:extLst>
                    <a:ext uri="{9D8B030D-6E8A-4147-A177-3AD203B41FA5}">
                      <a16:colId xmlns:a16="http://schemas.microsoft.com/office/drawing/2014/main" val="3704320584"/>
                    </a:ext>
                  </a:extLst>
                </a:gridCol>
                <a:gridCol w="1175143">
                  <a:extLst>
                    <a:ext uri="{9D8B030D-6E8A-4147-A177-3AD203B41FA5}">
                      <a16:colId xmlns:a16="http://schemas.microsoft.com/office/drawing/2014/main" val="531740404"/>
                    </a:ext>
                  </a:extLst>
                </a:gridCol>
                <a:gridCol w="1299377">
                  <a:extLst>
                    <a:ext uri="{9D8B030D-6E8A-4147-A177-3AD203B41FA5}">
                      <a16:colId xmlns:a16="http://schemas.microsoft.com/office/drawing/2014/main" val="2887284525"/>
                    </a:ext>
                  </a:extLst>
                </a:gridCol>
                <a:gridCol w="1881018">
                  <a:extLst>
                    <a:ext uri="{9D8B030D-6E8A-4147-A177-3AD203B41FA5}">
                      <a16:colId xmlns:a16="http://schemas.microsoft.com/office/drawing/2014/main" val="30891900"/>
                    </a:ext>
                  </a:extLst>
                </a:gridCol>
              </a:tblGrid>
              <a:tr h="898640">
                <a:tc>
                  <a:txBody>
                    <a:bodyPr/>
                    <a:lstStyle/>
                    <a:p>
                      <a:pPr algn="ctr" fontAlgn="ctr">
                        <a:spcBef>
                          <a:spcPts val="0"/>
                        </a:spcBef>
                        <a:spcAft>
                          <a:spcPts val="0"/>
                        </a:spcAft>
                      </a:pPr>
                      <a:r>
                        <a:rPr lang="es-CR" sz="1400" u="none" strike="noStrike" dirty="0">
                          <a:effectLst/>
                        </a:rPr>
                        <a:t>Actividad </a:t>
                      </a:r>
                      <a:endParaRPr lang="es-CR" sz="2800" b="0" i="0" u="none" strike="noStrike" dirty="0">
                        <a:effectLst/>
                        <a:latin typeface="Arial" panose="020B0604020202020204" pitchFamily="34" charset="0"/>
                      </a:endParaRPr>
                    </a:p>
                  </a:txBody>
                  <a:tcPr marL="8318" marR="8318" marT="8318" marB="0" anchor="ctr"/>
                </a:tc>
                <a:tc>
                  <a:txBody>
                    <a:bodyPr/>
                    <a:lstStyle/>
                    <a:p>
                      <a:pPr algn="ctr" fontAlgn="ctr">
                        <a:spcBef>
                          <a:spcPts val="0"/>
                        </a:spcBef>
                        <a:spcAft>
                          <a:spcPts val="0"/>
                        </a:spcAft>
                      </a:pPr>
                      <a:r>
                        <a:rPr lang="es-CR" sz="1400" u="none" strike="noStrike">
                          <a:effectLst/>
                        </a:rPr>
                        <a:t>Cantidad de talleres</a:t>
                      </a:r>
                      <a:endParaRPr lang="es-CR" sz="2800" b="0" i="0" u="none" strike="noStrike">
                        <a:effectLst/>
                        <a:latin typeface="Arial" panose="020B0604020202020204" pitchFamily="34" charset="0"/>
                      </a:endParaRPr>
                    </a:p>
                  </a:txBody>
                  <a:tcPr marL="8318" marR="8318" marT="8318" marB="0" anchor="ctr"/>
                </a:tc>
                <a:tc>
                  <a:txBody>
                    <a:bodyPr/>
                    <a:lstStyle/>
                    <a:p>
                      <a:pPr algn="ctr" fontAlgn="ctr">
                        <a:spcBef>
                          <a:spcPts val="0"/>
                        </a:spcBef>
                        <a:spcAft>
                          <a:spcPts val="0"/>
                        </a:spcAft>
                      </a:pPr>
                      <a:r>
                        <a:rPr lang="es-CR" sz="1400" u="none" strike="noStrike">
                          <a:effectLst/>
                        </a:rPr>
                        <a:t>Cantidad de partipantes </a:t>
                      </a:r>
                      <a:endParaRPr lang="es-CR" sz="2800" b="0" i="0" u="none" strike="noStrike">
                        <a:effectLst/>
                        <a:latin typeface="Arial" panose="020B0604020202020204" pitchFamily="34" charset="0"/>
                      </a:endParaRPr>
                    </a:p>
                  </a:txBody>
                  <a:tcPr marL="8318" marR="8318" marT="8318" marB="0" anchor="ctr"/>
                </a:tc>
                <a:tc>
                  <a:txBody>
                    <a:bodyPr/>
                    <a:lstStyle/>
                    <a:p>
                      <a:pPr algn="ctr" fontAlgn="ctr">
                        <a:spcBef>
                          <a:spcPts val="0"/>
                        </a:spcBef>
                        <a:spcAft>
                          <a:spcPts val="0"/>
                        </a:spcAft>
                      </a:pPr>
                      <a:r>
                        <a:rPr lang="es-CR" sz="1400" u="none" strike="noStrike">
                          <a:effectLst/>
                        </a:rPr>
                        <a:t>Mujeres </a:t>
                      </a:r>
                      <a:endParaRPr lang="es-CR" sz="2800" b="0" i="0" u="none" strike="noStrike">
                        <a:effectLst/>
                        <a:latin typeface="Arial" panose="020B0604020202020204" pitchFamily="34" charset="0"/>
                      </a:endParaRPr>
                    </a:p>
                  </a:txBody>
                  <a:tcPr marL="8318" marR="8318" marT="8318" marB="0" anchor="ctr"/>
                </a:tc>
                <a:tc>
                  <a:txBody>
                    <a:bodyPr/>
                    <a:lstStyle/>
                    <a:p>
                      <a:pPr algn="ctr" fontAlgn="ctr">
                        <a:spcBef>
                          <a:spcPts val="0"/>
                        </a:spcBef>
                        <a:spcAft>
                          <a:spcPts val="0"/>
                        </a:spcAft>
                      </a:pPr>
                      <a:r>
                        <a:rPr lang="es-CR" sz="1400" u="none" strike="noStrike">
                          <a:effectLst/>
                        </a:rPr>
                        <a:t>Hombres </a:t>
                      </a:r>
                      <a:endParaRPr lang="es-CR" sz="2800" b="0" i="0" u="none" strike="noStrike">
                        <a:effectLst/>
                        <a:latin typeface="Arial" panose="020B0604020202020204" pitchFamily="34" charset="0"/>
                      </a:endParaRPr>
                    </a:p>
                  </a:txBody>
                  <a:tcPr marL="8318" marR="8318" marT="8318" marB="0" anchor="ctr"/>
                </a:tc>
                <a:tc>
                  <a:txBody>
                    <a:bodyPr/>
                    <a:lstStyle/>
                    <a:p>
                      <a:pPr algn="ctr" fontAlgn="ctr">
                        <a:spcBef>
                          <a:spcPts val="0"/>
                        </a:spcBef>
                        <a:spcAft>
                          <a:spcPts val="0"/>
                        </a:spcAft>
                      </a:pPr>
                      <a:r>
                        <a:rPr lang="es-ES" sz="1400" u="none" strike="noStrike">
                          <a:effectLst/>
                        </a:rPr>
                        <a:t>Cantidad de oficinas administrativas cubiertas</a:t>
                      </a:r>
                      <a:endParaRPr lang="es-ES" sz="2800" b="0" i="0" u="none" strike="noStrike">
                        <a:effectLst/>
                        <a:latin typeface="Arial" panose="020B0604020202020204" pitchFamily="34" charset="0"/>
                      </a:endParaRPr>
                    </a:p>
                  </a:txBody>
                  <a:tcPr marL="8318" marR="8318" marT="8318" marB="0" anchor="ctr"/>
                </a:tc>
                <a:extLst>
                  <a:ext uri="{0D108BD9-81ED-4DB2-BD59-A6C34878D82A}">
                    <a16:rowId xmlns:a16="http://schemas.microsoft.com/office/drawing/2014/main" val="3759074524"/>
                  </a:ext>
                </a:extLst>
              </a:tr>
              <a:tr h="1739473">
                <a:tc>
                  <a:txBody>
                    <a:bodyPr/>
                    <a:lstStyle/>
                    <a:p>
                      <a:pPr algn="ctr" fontAlgn="ctr">
                        <a:spcBef>
                          <a:spcPts val="0"/>
                        </a:spcBef>
                        <a:spcAft>
                          <a:spcPts val="0"/>
                        </a:spcAft>
                      </a:pPr>
                      <a:r>
                        <a:rPr lang="es-ES" sz="1600" u="none" strike="noStrike" dirty="0">
                          <a:effectLst/>
                        </a:rPr>
                        <a:t>Taller de información y sensibilización dirigido a jefaturas y coordinaciones/ entrega de herramienta para replica. </a:t>
                      </a:r>
                      <a:endParaRPr lang="es-ES" sz="3200" b="0" i="0" u="none" strike="noStrike" dirty="0">
                        <a:effectLst/>
                        <a:latin typeface="Arial" panose="020B0604020202020204" pitchFamily="34" charset="0"/>
                      </a:endParaRPr>
                    </a:p>
                  </a:txBody>
                  <a:tcPr marL="8318" marR="8318" marT="8318" marB="0" anchor="ctr"/>
                </a:tc>
                <a:tc>
                  <a:txBody>
                    <a:bodyPr/>
                    <a:lstStyle/>
                    <a:p>
                      <a:pPr algn="ctr" fontAlgn="ctr">
                        <a:spcBef>
                          <a:spcPts val="0"/>
                        </a:spcBef>
                        <a:spcAft>
                          <a:spcPts val="0"/>
                        </a:spcAft>
                      </a:pPr>
                      <a:r>
                        <a:rPr lang="es-CR" sz="1600" b="1" u="none" strike="noStrike" dirty="0">
                          <a:effectLst/>
                        </a:rPr>
                        <a:t>8</a:t>
                      </a:r>
                      <a:endParaRPr lang="es-CR" sz="3200" b="1" i="0" u="none" strike="noStrike" dirty="0">
                        <a:effectLst/>
                        <a:latin typeface="Arial" panose="020B0604020202020204" pitchFamily="34" charset="0"/>
                      </a:endParaRPr>
                    </a:p>
                  </a:txBody>
                  <a:tcPr marL="8318" marR="8318" marT="8318" marB="0" anchor="ctr"/>
                </a:tc>
                <a:tc>
                  <a:txBody>
                    <a:bodyPr/>
                    <a:lstStyle/>
                    <a:p>
                      <a:pPr algn="ctr" fontAlgn="ctr">
                        <a:spcBef>
                          <a:spcPts val="0"/>
                        </a:spcBef>
                        <a:spcAft>
                          <a:spcPts val="0"/>
                        </a:spcAft>
                      </a:pPr>
                      <a:r>
                        <a:rPr lang="es-CR" sz="1600" b="1" u="none" strike="noStrike" dirty="0">
                          <a:effectLst/>
                        </a:rPr>
                        <a:t>102</a:t>
                      </a:r>
                      <a:endParaRPr lang="es-CR" sz="3200" b="1" i="0" u="none" strike="noStrike" dirty="0">
                        <a:effectLst/>
                        <a:latin typeface="Arial" panose="020B0604020202020204" pitchFamily="34" charset="0"/>
                      </a:endParaRPr>
                    </a:p>
                  </a:txBody>
                  <a:tcPr marL="8318" marR="8318" marT="8318" marB="0" anchor="ctr"/>
                </a:tc>
                <a:tc>
                  <a:txBody>
                    <a:bodyPr/>
                    <a:lstStyle/>
                    <a:p>
                      <a:pPr algn="ctr" fontAlgn="ctr">
                        <a:spcBef>
                          <a:spcPts val="0"/>
                        </a:spcBef>
                        <a:spcAft>
                          <a:spcPts val="0"/>
                        </a:spcAft>
                      </a:pPr>
                      <a:r>
                        <a:rPr lang="es-CR" sz="1600" b="1" u="none" strike="noStrike" dirty="0">
                          <a:effectLst/>
                        </a:rPr>
                        <a:t>73</a:t>
                      </a:r>
                      <a:endParaRPr lang="es-CR" sz="3200" b="1" i="0" u="none" strike="noStrike" dirty="0">
                        <a:effectLst/>
                        <a:latin typeface="Arial" panose="020B0604020202020204" pitchFamily="34" charset="0"/>
                      </a:endParaRPr>
                    </a:p>
                  </a:txBody>
                  <a:tcPr marL="8318" marR="8318" marT="8318" marB="0" anchor="ctr"/>
                </a:tc>
                <a:tc>
                  <a:txBody>
                    <a:bodyPr/>
                    <a:lstStyle/>
                    <a:p>
                      <a:pPr algn="ctr" fontAlgn="ctr">
                        <a:spcBef>
                          <a:spcPts val="0"/>
                        </a:spcBef>
                        <a:spcAft>
                          <a:spcPts val="0"/>
                        </a:spcAft>
                      </a:pPr>
                      <a:r>
                        <a:rPr lang="es-CR" sz="1600" b="1" u="none" strike="noStrike" dirty="0">
                          <a:effectLst/>
                        </a:rPr>
                        <a:t>29</a:t>
                      </a:r>
                      <a:endParaRPr lang="es-CR" sz="3200" b="1" i="0" u="none" strike="noStrike" dirty="0">
                        <a:effectLst/>
                        <a:latin typeface="Arial" panose="020B0604020202020204" pitchFamily="34" charset="0"/>
                      </a:endParaRPr>
                    </a:p>
                  </a:txBody>
                  <a:tcPr marL="8318" marR="8318" marT="8318" marB="0" anchor="ctr"/>
                </a:tc>
                <a:tc>
                  <a:txBody>
                    <a:bodyPr/>
                    <a:lstStyle/>
                    <a:p>
                      <a:pPr algn="ctr" fontAlgn="ctr">
                        <a:spcBef>
                          <a:spcPts val="0"/>
                        </a:spcBef>
                        <a:spcAft>
                          <a:spcPts val="0"/>
                        </a:spcAft>
                      </a:pPr>
                      <a:r>
                        <a:rPr lang="es-CR" sz="1600" b="1" u="none" strike="noStrike" dirty="0">
                          <a:effectLst/>
                        </a:rPr>
                        <a:t>46</a:t>
                      </a:r>
                      <a:endParaRPr lang="es-CR" sz="3200" b="1" i="0" u="none" strike="noStrike" dirty="0">
                        <a:effectLst/>
                        <a:latin typeface="Arial" panose="020B0604020202020204" pitchFamily="34" charset="0"/>
                      </a:endParaRPr>
                    </a:p>
                  </a:txBody>
                  <a:tcPr marL="8318" marR="8318" marT="8318" marB="0" anchor="ctr"/>
                </a:tc>
                <a:extLst>
                  <a:ext uri="{0D108BD9-81ED-4DB2-BD59-A6C34878D82A}">
                    <a16:rowId xmlns:a16="http://schemas.microsoft.com/office/drawing/2014/main" val="2589650845"/>
                  </a:ext>
                </a:extLst>
              </a:tr>
            </a:tbl>
          </a:graphicData>
        </a:graphic>
      </p:graphicFrame>
    </p:spTree>
    <p:extLst>
      <p:ext uri="{BB962C8B-B14F-4D97-AF65-F5344CB8AC3E}">
        <p14:creationId xmlns:p14="http://schemas.microsoft.com/office/powerpoint/2010/main" val="23110691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a:extLst>
              <a:ext uri="{FF2B5EF4-FFF2-40B4-BE49-F238E27FC236}">
                <a16:creationId xmlns:a16="http://schemas.microsoft.com/office/drawing/2014/main" id="{27F1FBAC-D544-47D1-B5D1-35E259A3FA76}"/>
              </a:ext>
            </a:extLst>
          </p:cNvPr>
          <p:cNvGraphicFramePr/>
          <p:nvPr>
            <p:extLst>
              <p:ext uri="{D42A27DB-BD31-4B8C-83A1-F6EECF244321}">
                <p14:modId xmlns:p14="http://schemas.microsoft.com/office/powerpoint/2010/main" val="1805315795"/>
              </p:ext>
            </p:extLst>
          </p:nvPr>
        </p:nvGraphicFramePr>
        <p:xfrm>
          <a:off x="3173072" y="1442906"/>
          <a:ext cx="7548058" cy="44158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Elipse 6">
            <a:extLst>
              <a:ext uri="{FF2B5EF4-FFF2-40B4-BE49-F238E27FC236}">
                <a16:creationId xmlns:a16="http://schemas.microsoft.com/office/drawing/2014/main" id="{E46C8B37-87A2-4D0F-ABCA-53C5081D4EB9}"/>
              </a:ext>
            </a:extLst>
          </p:cNvPr>
          <p:cNvSpPr/>
          <p:nvPr/>
        </p:nvSpPr>
        <p:spPr>
          <a:xfrm>
            <a:off x="1235978" y="1484069"/>
            <a:ext cx="1343022" cy="134302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pic>
        <p:nvPicPr>
          <p:cNvPr id="9" name="Gráfico 8" descr="Atrás con relleno sólido">
            <a:extLst>
              <a:ext uri="{FF2B5EF4-FFF2-40B4-BE49-F238E27FC236}">
                <a16:creationId xmlns:a16="http://schemas.microsoft.com/office/drawing/2014/main" id="{C4F99866-763F-4815-91DF-B9E32F4A76A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62491" y="1698380"/>
            <a:ext cx="914400" cy="914400"/>
          </a:xfrm>
          <a:prstGeom prst="rect">
            <a:avLst/>
          </a:prstGeom>
        </p:spPr>
      </p:pic>
      <p:sp>
        <p:nvSpPr>
          <p:cNvPr id="10" name="Elipse 9">
            <a:extLst>
              <a:ext uri="{FF2B5EF4-FFF2-40B4-BE49-F238E27FC236}">
                <a16:creationId xmlns:a16="http://schemas.microsoft.com/office/drawing/2014/main" id="{D761BD51-A451-453E-9D7F-1F0A8A0ED85C}"/>
              </a:ext>
            </a:extLst>
          </p:cNvPr>
          <p:cNvSpPr/>
          <p:nvPr/>
        </p:nvSpPr>
        <p:spPr>
          <a:xfrm>
            <a:off x="1244357" y="3041402"/>
            <a:ext cx="1343022" cy="134302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pic>
        <p:nvPicPr>
          <p:cNvPr id="11" name="Gráfico 10" descr="Atrás con relleno sólido">
            <a:extLst>
              <a:ext uri="{FF2B5EF4-FFF2-40B4-BE49-F238E27FC236}">
                <a16:creationId xmlns:a16="http://schemas.microsoft.com/office/drawing/2014/main" id="{5A8B176A-0E81-49E3-91E9-806BF463E5B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70870" y="3255713"/>
            <a:ext cx="914400" cy="914400"/>
          </a:xfrm>
          <a:prstGeom prst="rect">
            <a:avLst/>
          </a:prstGeom>
        </p:spPr>
      </p:pic>
      <p:sp>
        <p:nvSpPr>
          <p:cNvPr id="12" name="Elipse 11">
            <a:extLst>
              <a:ext uri="{FF2B5EF4-FFF2-40B4-BE49-F238E27FC236}">
                <a16:creationId xmlns:a16="http://schemas.microsoft.com/office/drawing/2014/main" id="{DB96704E-E3E9-49BA-B5DA-C0931D6A48E1}"/>
              </a:ext>
            </a:extLst>
          </p:cNvPr>
          <p:cNvSpPr/>
          <p:nvPr/>
        </p:nvSpPr>
        <p:spPr>
          <a:xfrm>
            <a:off x="1235978" y="4515754"/>
            <a:ext cx="1343022" cy="134302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pic>
        <p:nvPicPr>
          <p:cNvPr id="13" name="Gráfico 12" descr="Atrás con relleno sólido">
            <a:extLst>
              <a:ext uri="{FF2B5EF4-FFF2-40B4-BE49-F238E27FC236}">
                <a16:creationId xmlns:a16="http://schemas.microsoft.com/office/drawing/2014/main" id="{479E9640-3508-45CC-87BA-2D2F52B6520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62491" y="4730065"/>
            <a:ext cx="914400" cy="914400"/>
          </a:xfrm>
          <a:prstGeom prst="rect">
            <a:avLst/>
          </a:prstGeom>
        </p:spPr>
      </p:pic>
    </p:spTree>
    <p:extLst>
      <p:ext uri="{BB962C8B-B14F-4D97-AF65-F5344CB8AC3E}">
        <p14:creationId xmlns:p14="http://schemas.microsoft.com/office/powerpoint/2010/main" val="23168763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72170E-F53C-4CAC-B4C9-4561E26B31EE}"/>
              </a:ext>
            </a:extLst>
          </p:cNvPr>
          <p:cNvSpPr>
            <a:spLocks noGrp="1"/>
          </p:cNvSpPr>
          <p:nvPr>
            <p:ph type="title"/>
          </p:nvPr>
        </p:nvSpPr>
        <p:spPr>
          <a:xfrm>
            <a:off x="597200" y="2845686"/>
            <a:ext cx="4890052" cy="902882"/>
          </a:xfrm>
        </p:spPr>
        <p:txBody>
          <a:bodyPr>
            <a:normAutofit fontScale="90000"/>
          </a:bodyPr>
          <a:lstStyle/>
          <a:p>
            <a:pPr algn="ctr"/>
            <a:r>
              <a:rPr lang="es-CR" dirty="0">
                <a:solidFill>
                  <a:schemeClr val="accent2">
                    <a:lumMod val="50000"/>
                  </a:schemeClr>
                </a:solidFill>
              </a:rPr>
              <a:t>sE FINALIZA OTRO AÑO</a:t>
            </a:r>
            <a:br>
              <a:rPr lang="es-CR" dirty="0">
                <a:solidFill>
                  <a:schemeClr val="accent2">
                    <a:lumMod val="50000"/>
                  </a:schemeClr>
                </a:solidFill>
              </a:rPr>
            </a:br>
            <a:r>
              <a:rPr lang="es-CR" dirty="0">
                <a:solidFill>
                  <a:schemeClr val="accent2">
                    <a:lumMod val="50000"/>
                  </a:schemeClr>
                </a:solidFill>
              </a:rPr>
              <a:t>LLENO DE ÉXITOS</a:t>
            </a:r>
            <a:br>
              <a:rPr lang="es-CR" dirty="0">
                <a:solidFill>
                  <a:schemeClr val="accent2">
                    <a:lumMod val="50000"/>
                  </a:schemeClr>
                </a:solidFill>
              </a:rPr>
            </a:br>
            <a:br>
              <a:rPr lang="es-CR" dirty="0">
                <a:solidFill>
                  <a:schemeClr val="accent2">
                    <a:lumMod val="50000"/>
                  </a:schemeClr>
                </a:solidFill>
              </a:rPr>
            </a:br>
            <a:br>
              <a:rPr lang="es-CR" dirty="0">
                <a:solidFill>
                  <a:schemeClr val="accent2">
                    <a:lumMod val="50000"/>
                  </a:schemeClr>
                </a:solidFill>
              </a:rPr>
            </a:br>
            <a:r>
              <a:rPr lang="es-CR" sz="2200" b="1" dirty="0">
                <a:solidFill>
                  <a:schemeClr val="accent2">
                    <a:lumMod val="50000"/>
                  </a:schemeClr>
                </a:solidFill>
              </a:rPr>
              <a:t>MUCHAS GRACIAS</a:t>
            </a:r>
            <a:endParaRPr lang="es-CR" b="1" dirty="0">
              <a:solidFill>
                <a:schemeClr val="accent2">
                  <a:lumMod val="50000"/>
                </a:schemeClr>
              </a:solidFill>
            </a:endParaRPr>
          </a:p>
        </p:txBody>
      </p:sp>
      <p:pic>
        <p:nvPicPr>
          <p:cNvPr id="5" name="Imagen 4">
            <a:extLst>
              <a:ext uri="{FF2B5EF4-FFF2-40B4-BE49-F238E27FC236}">
                <a16:creationId xmlns:a16="http://schemas.microsoft.com/office/drawing/2014/main" id="{5CAEBC98-A6AC-442E-AED5-863C1859051F}"/>
              </a:ext>
            </a:extLst>
          </p:cNvPr>
          <p:cNvPicPr>
            <a:picLocks noChangeAspect="1"/>
          </p:cNvPicPr>
          <p:nvPr/>
        </p:nvPicPr>
        <p:blipFill>
          <a:blip r:embed="rId2"/>
          <a:stretch>
            <a:fillRect/>
          </a:stretch>
        </p:blipFill>
        <p:spPr>
          <a:xfrm>
            <a:off x="5954247" y="1084749"/>
            <a:ext cx="5339828" cy="30806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51542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DAE552-8793-4AF6-82BB-2F05E275E66D}"/>
              </a:ext>
            </a:extLst>
          </p:cNvPr>
          <p:cNvSpPr>
            <a:spLocks noGrp="1"/>
          </p:cNvSpPr>
          <p:nvPr>
            <p:ph type="title"/>
          </p:nvPr>
        </p:nvSpPr>
        <p:spPr>
          <a:xfrm>
            <a:off x="4569902" y="669234"/>
            <a:ext cx="8610600" cy="624007"/>
          </a:xfrm>
        </p:spPr>
        <p:txBody>
          <a:bodyPr>
            <a:normAutofit/>
          </a:bodyPr>
          <a:lstStyle/>
          <a:p>
            <a:pPr algn="l"/>
            <a:r>
              <a:rPr lang="es-ES_tradnl" sz="2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RESUMEN EJECUTIVO</a:t>
            </a:r>
            <a:endParaRPr lang="es-CR"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Marcador de contenido 2">
            <a:extLst>
              <a:ext uri="{FF2B5EF4-FFF2-40B4-BE49-F238E27FC236}">
                <a16:creationId xmlns:a16="http://schemas.microsoft.com/office/drawing/2014/main" id="{00BB8110-889F-450B-B8F4-59DA88BBC735}"/>
              </a:ext>
            </a:extLst>
          </p:cNvPr>
          <p:cNvSpPr>
            <a:spLocks noGrp="1"/>
          </p:cNvSpPr>
          <p:nvPr>
            <p:ph idx="1"/>
          </p:nvPr>
        </p:nvSpPr>
        <p:spPr>
          <a:xfrm>
            <a:off x="932286" y="1783960"/>
            <a:ext cx="8522107" cy="1693527"/>
          </a:xfrm>
        </p:spPr>
        <p:txBody>
          <a:bodyPr>
            <a:normAutofit/>
          </a:bodyPr>
          <a:lstStyle/>
          <a:p>
            <a:pPr algn="just"/>
            <a:r>
              <a:rPr lang="es-ES_tradnl" sz="1600" dirty="0">
                <a:effectLst/>
                <a:latin typeface="+mj-lt"/>
                <a:ea typeface="Calibri" panose="020F0502020204030204" pitchFamily="34" charset="0"/>
                <a:cs typeface="Times New Roman" panose="02020603050405020304" pitchFamily="18" charset="0"/>
              </a:rPr>
              <a:t>En vista de las condiciones impuestas por la pandemia y las medidas sanitarias adoptadas para su contención, se destaca que este año se utilizó mayormente la tele presencia y la virtualidad como modalidades para capacitar a la población que lo requería.   </a:t>
            </a:r>
            <a:endParaRPr lang="es-CR" sz="1600" dirty="0">
              <a:effectLst/>
              <a:latin typeface="+mj-lt"/>
              <a:ea typeface="Calibri" panose="020F0502020204030204" pitchFamily="34" charset="0"/>
              <a:cs typeface="Times New Roman" panose="02020603050405020304" pitchFamily="18" charset="0"/>
            </a:endParaRPr>
          </a:p>
          <a:p>
            <a:pPr algn="just"/>
            <a:r>
              <a:rPr lang="es-ES_tradnl" sz="1600" dirty="0">
                <a:effectLst/>
                <a:latin typeface="+mj-lt"/>
                <a:ea typeface="Calibri" panose="020F0502020204030204" pitchFamily="34" charset="0"/>
                <a:cs typeface="Times New Roman" panose="02020603050405020304" pitchFamily="18" charset="0"/>
              </a:rPr>
              <a:t>A continuación, se presenta una estadística general de los principales esfuerzos de este Subproceso durante el presente período:</a:t>
            </a:r>
            <a:endParaRPr lang="es-CR" sz="1600" dirty="0">
              <a:effectLst/>
              <a:latin typeface="+mj-lt"/>
              <a:ea typeface="Calibri" panose="020F0502020204030204" pitchFamily="34" charset="0"/>
              <a:cs typeface="Times New Roman" panose="02020603050405020304" pitchFamily="18" charset="0"/>
            </a:endParaRPr>
          </a:p>
          <a:p>
            <a:pPr marL="0" indent="0">
              <a:buNone/>
            </a:pPr>
            <a:endParaRPr lang="es-CR" dirty="0"/>
          </a:p>
        </p:txBody>
      </p:sp>
      <p:pic>
        <p:nvPicPr>
          <p:cNvPr id="4" name="Imagen 3">
            <a:extLst>
              <a:ext uri="{FF2B5EF4-FFF2-40B4-BE49-F238E27FC236}">
                <a16:creationId xmlns:a16="http://schemas.microsoft.com/office/drawing/2014/main" id="{ED1ED179-5BDC-415B-82E7-6434ADB69DE7}"/>
              </a:ext>
            </a:extLst>
          </p:cNvPr>
          <p:cNvPicPr>
            <a:picLocks noChangeAspect="1"/>
          </p:cNvPicPr>
          <p:nvPr/>
        </p:nvPicPr>
        <p:blipFill rotWithShape="1">
          <a:blip r:embed="rId2"/>
          <a:srcRect l="3044" r="64674"/>
          <a:stretch/>
        </p:blipFill>
        <p:spPr>
          <a:xfrm>
            <a:off x="9932566" y="1066566"/>
            <a:ext cx="1751854" cy="24351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10" name="Diagrama 9">
            <a:extLst>
              <a:ext uri="{FF2B5EF4-FFF2-40B4-BE49-F238E27FC236}">
                <a16:creationId xmlns:a16="http://schemas.microsoft.com/office/drawing/2014/main" id="{3C0F406D-89E4-4F74-A464-A4CA77710965}"/>
              </a:ext>
            </a:extLst>
          </p:cNvPr>
          <p:cNvGraphicFramePr/>
          <p:nvPr>
            <p:extLst>
              <p:ext uri="{D42A27DB-BD31-4B8C-83A1-F6EECF244321}">
                <p14:modId xmlns:p14="http://schemas.microsoft.com/office/powerpoint/2010/main" val="1332489064"/>
              </p:ext>
            </p:extLst>
          </p:nvPr>
        </p:nvGraphicFramePr>
        <p:xfrm>
          <a:off x="578690" y="3048472"/>
          <a:ext cx="10836023" cy="39381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9025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72170E-F53C-4CAC-B4C9-4561E26B31EE}"/>
              </a:ext>
            </a:extLst>
          </p:cNvPr>
          <p:cNvSpPr>
            <a:spLocks noGrp="1"/>
          </p:cNvSpPr>
          <p:nvPr>
            <p:ph type="title"/>
          </p:nvPr>
        </p:nvSpPr>
        <p:spPr>
          <a:xfrm>
            <a:off x="1024495" y="1124701"/>
            <a:ext cx="10955470" cy="2511835"/>
          </a:xfrm>
        </p:spPr>
        <p:txBody>
          <a:bodyPr/>
          <a:lstStyle/>
          <a:p>
            <a:r>
              <a:rPr lang="es-ES_tradnl" dirty="0">
                <a:solidFill>
                  <a:schemeClr val="accent2">
                    <a:lumMod val="50000"/>
                  </a:schemeClr>
                </a:solidFill>
              </a:rPr>
              <a:t>ACTIVIDADES FORMATIVAS EJECUTADAS</a:t>
            </a:r>
            <a:br>
              <a:rPr lang="es-CR" sz="1800" dirty="0">
                <a:effectLst/>
                <a:latin typeface="Calibri" panose="020F0502020204030204" pitchFamily="34" charset="0"/>
                <a:ea typeface="Calibri" panose="020F0502020204030204" pitchFamily="34" charset="0"/>
                <a:cs typeface="Times New Roman" panose="02020603050405020304" pitchFamily="18" charset="0"/>
              </a:rPr>
            </a:br>
            <a:endParaRPr lang="es-CR" dirty="0">
              <a:solidFill>
                <a:schemeClr val="accent2">
                  <a:lumMod val="50000"/>
                </a:schemeClr>
              </a:solidFill>
            </a:endParaRPr>
          </a:p>
        </p:txBody>
      </p:sp>
      <p:sp>
        <p:nvSpPr>
          <p:cNvPr id="3" name="Marcador de texto 2">
            <a:extLst>
              <a:ext uri="{FF2B5EF4-FFF2-40B4-BE49-F238E27FC236}">
                <a16:creationId xmlns:a16="http://schemas.microsoft.com/office/drawing/2014/main" id="{1C200AB7-6F44-47A4-8255-B66BC025FFBF}"/>
              </a:ext>
            </a:extLst>
          </p:cNvPr>
          <p:cNvSpPr>
            <a:spLocks noGrp="1"/>
          </p:cNvSpPr>
          <p:nvPr>
            <p:ph type="body" sz="half" idx="2"/>
          </p:nvPr>
        </p:nvSpPr>
        <p:spPr>
          <a:xfrm>
            <a:off x="1484243" y="3429001"/>
            <a:ext cx="8226685" cy="1219200"/>
          </a:xfrm>
        </p:spPr>
        <p:txBody>
          <a:bodyPr>
            <a:normAutofit lnSpcReduction="10000"/>
          </a:bodyPr>
          <a:lstStyle/>
          <a:p>
            <a:r>
              <a:rPr lang="es-ES_tradnl" sz="2800" b="1" dirty="0">
                <a:effectLst/>
                <a:latin typeface="Arial" panose="020B0604020202020204" pitchFamily="34" charset="0"/>
                <a:ea typeface="Calibri" panose="020F0502020204030204" pitchFamily="34" charset="0"/>
              </a:rPr>
              <a:t>CANTIDAD DE CAPACITACIONES PRESENCIALES, TELEPRESENCIALES Y VIRTUALES.</a:t>
            </a:r>
            <a:endParaRPr lang="es-CR" sz="3200" dirty="0"/>
          </a:p>
        </p:txBody>
      </p:sp>
    </p:spTree>
    <p:extLst>
      <p:ext uri="{BB962C8B-B14F-4D97-AF65-F5344CB8AC3E}">
        <p14:creationId xmlns:p14="http://schemas.microsoft.com/office/powerpoint/2010/main" val="1987482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14697B-5C52-45E5-BCF6-093EB3A85EA8}"/>
              </a:ext>
            </a:extLst>
          </p:cNvPr>
          <p:cNvSpPr>
            <a:spLocks noChangeArrowheads="1"/>
          </p:cNvSpPr>
          <p:nvPr/>
        </p:nvSpPr>
        <p:spPr bwMode="auto">
          <a:xfrm>
            <a:off x="772394" y="1446364"/>
            <a:ext cx="1093024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1pPr>
            <a:lvl2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2pPr>
            <a:lvl3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3pPr>
            <a:lvl4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4pPr>
            <a:lvl5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5pPr>
            <a:lvl6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6pPr>
            <a:lvl7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7pPr>
            <a:lvl8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8pPr>
            <a:lvl9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449263" algn="r"/>
                <a:tab pos="2700338" algn="ctr"/>
                <a:tab pos="5400675" algn="r"/>
              </a:tabLst>
            </a:pPr>
            <a:r>
              <a:rPr kumimoji="0" lang="es-ES_tradnl" altLang="es-CR" sz="12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Cuadro No 1</a:t>
            </a:r>
            <a:endParaRPr kumimoji="0" lang="es-CR" altLang="es-CR"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449263" algn="r"/>
                <a:tab pos="2700338" algn="ctr"/>
                <a:tab pos="5400675" algn="r"/>
              </a:tabLst>
            </a:pPr>
            <a:r>
              <a:rPr kumimoji="0" lang="es-ES" altLang="es-CR"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Cantidad de actividades formativas realizadas y total de personas capacitadas desagregadas por sexo en 2020</a:t>
            </a:r>
            <a:endParaRPr kumimoji="0" lang="es-CR" altLang="es-CR" sz="105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449263" algn="r"/>
                <a:tab pos="2700338" algn="ctr"/>
                <a:tab pos="5400675" algn="r"/>
              </a:tabLst>
            </a:pPr>
            <a:r>
              <a:rPr kumimoji="0" lang="es-ES_tradnl" altLang="es-CR"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Fuente: Subproceso Gesti</a:t>
            </a:r>
            <a:r>
              <a:rPr kumimoji="0" lang="es-ES_tradnl" altLang="es-CR" sz="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ó</a:t>
            </a:r>
            <a:r>
              <a:rPr kumimoji="0" lang="es-ES_tradnl" altLang="es-CR"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 de la Capacitaci</a:t>
            </a:r>
            <a:r>
              <a:rPr kumimoji="0" lang="es-ES_tradnl" altLang="es-CR" sz="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ó</a:t>
            </a:r>
            <a:r>
              <a:rPr kumimoji="0" lang="es-ES_tradnl" altLang="es-CR"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 Direcci</a:t>
            </a:r>
            <a:r>
              <a:rPr kumimoji="0" lang="es-ES_tradnl" altLang="es-CR" sz="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ó</a:t>
            </a:r>
            <a:r>
              <a:rPr kumimoji="0" lang="es-ES_tradnl" altLang="es-CR"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 de Gesti</a:t>
            </a:r>
            <a:r>
              <a:rPr kumimoji="0" lang="es-ES_tradnl" altLang="es-CR" sz="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ó</a:t>
            </a:r>
            <a:r>
              <a:rPr kumimoji="0" lang="es-ES_tradnl" altLang="es-CR"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 Humana, 2020.</a:t>
            </a:r>
            <a:endParaRPr kumimoji="0" lang="es-CR" altLang="es-CR" sz="800" b="0" i="0" u="none" strike="noStrike" cap="none" normalizeH="0" baseline="0" dirty="0">
              <a:ln>
                <a:noFill/>
              </a:ln>
              <a:solidFill>
                <a:schemeClr val="tx1"/>
              </a:solidFill>
              <a:effectLst/>
            </a:endParaRPr>
          </a:p>
        </p:txBody>
      </p:sp>
      <p:graphicFrame>
        <p:nvGraphicFramePr>
          <p:cNvPr id="4" name="Tabla 3">
            <a:extLst>
              <a:ext uri="{FF2B5EF4-FFF2-40B4-BE49-F238E27FC236}">
                <a16:creationId xmlns:a16="http://schemas.microsoft.com/office/drawing/2014/main" id="{DBAD9F10-8285-4933-8E03-DDA3CF32B76F}"/>
              </a:ext>
            </a:extLst>
          </p:cNvPr>
          <p:cNvGraphicFramePr/>
          <p:nvPr/>
        </p:nvGraphicFramePr>
        <p:xfrm>
          <a:off x="772394" y="2485442"/>
          <a:ext cx="7777907" cy="3689985"/>
        </p:xfrm>
        <a:graphic>
          <a:graphicData uri="http://schemas.openxmlformats.org/drawingml/2006/table">
            <a:tbl>
              <a:tblPr firstRow="1" firstCol="1" bandRow="1">
                <a:tableStyleId>{5C22544A-7EE6-4342-B048-85BDC9FD1C3A}</a:tableStyleId>
              </a:tblPr>
              <a:tblGrid>
                <a:gridCol w="2976053">
                  <a:extLst>
                    <a:ext uri="{9D8B030D-6E8A-4147-A177-3AD203B41FA5}">
                      <a16:colId xmlns:a16="http://schemas.microsoft.com/office/drawing/2014/main" val="2197006275"/>
                    </a:ext>
                  </a:extLst>
                </a:gridCol>
                <a:gridCol w="1109173">
                  <a:extLst>
                    <a:ext uri="{9D8B030D-6E8A-4147-A177-3AD203B41FA5}">
                      <a16:colId xmlns:a16="http://schemas.microsoft.com/office/drawing/2014/main" val="3477816295"/>
                    </a:ext>
                  </a:extLst>
                </a:gridCol>
                <a:gridCol w="1551930">
                  <a:extLst>
                    <a:ext uri="{9D8B030D-6E8A-4147-A177-3AD203B41FA5}">
                      <a16:colId xmlns:a16="http://schemas.microsoft.com/office/drawing/2014/main" val="496602373"/>
                    </a:ext>
                  </a:extLst>
                </a:gridCol>
                <a:gridCol w="972239">
                  <a:extLst>
                    <a:ext uri="{9D8B030D-6E8A-4147-A177-3AD203B41FA5}">
                      <a16:colId xmlns:a16="http://schemas.microsoft.com/office/drawing/2014/main" val="249535346"/>
                    </a:ext>
                  </a:extLst>
                </a:gridCol>
                <a:gridCol w="1168512">
                  <a:extLst>
                    <a:ext uri="{9D8B030D-6E8A-4147-A177-3AD203B41FA5}">
                      <a16:colId xmlns:a16="http://schemas.microsoft.com/office/drawing/2014/main" val="3047609828"/>
                    </a:ext>
                  </a:extLst>
                </a:gridCol>
              </a:tblGrid>
              <a:tr h="800100">
                <a:tc>
                  <a:txBody>
                    <a:bodyPr/>
                    <a:lstStyle/>
                    <a:p>
                      <a:pPr algn="ctr" fontAlgn="b">
                        <a:spcBef>
                          <a:spcPts val="0"/>
                        </a:spcBef>
                        <a:spcAft>
                          <a:spcPts val="0"/>
                        </a:spcAft>
                      </a:pPr>
                      <a:r>
                        <a:rPr lang="es-CR" sz="1200" u="none" strike="noStrike" dirty="0">
                          <a:effectLst/>
                        </a:rPr>
                        <a:t>Actividades realizadas</a:t>
                      </a:r>
                      <a:endParaRPr lang="es-CR" sz="1800" b="0" i="0" u="none" strike="noStrike" dirty="0">
                        <a:effectLst/>
                        <a:latin typeface="Arial" panose="020B0604020202020204" pitchFamily="34" charset="0"/>
                      </a:endParaRPr>
                    </a:p>
                  </a:txBody>
                  <a:tcPr marL="44450" marR="44450" marT="9525" marB="0" anchor="ctr"/>
                </a:tc>
                <a:tc>
                  <a:txBody>
                    <a:bodyPr/>
                    <a:lstStyle/>
                    <a:p>
                      <a:pPr algn="ctr" fontAlgn="ctr">
                        <a:spcBef>
                          <a:spcPts val="0"/>
                        </a:spcBef>
                        <a:spcAft>
                          <a:spcPts val="0"/>
                        </a:spcAft>
                      </a:pPr>
                      <a:r>
                        <a:rPr lang="es-CR" sz="1200" u="none" strike="noStrike" dirty="0">
                          <a:effectLst/>
                        </a:rPr>
                        <a:t>Cantidad de procesos</a:t>
                      </a:r>
                      <a:endParaRPr lang="es-CR" sz="1800" b="0" i="0" u="none" strike="noStrike" dirty="0">
                        <a:effectLst/>
                        <a:latin typeface="Arial" panose="020B0604020202020204" pitchFamily="34" charset="0"/>
                      </a:endParaRPr>
                    </a:p>
                  </a:txBody>
                  <a:tcPr marL="44450" marR="44450" marT="9525" marB="0" anchor="ctr"/>
                </a:tc>
                <a:tc>
                  <a:txBody>
                    <a:bodyPr/>
                    <a:lstStyle/>
                    <a:p>
                      <a:pPr algn="ctr" fontAlgn="ctr">
                        <a:spcBef>
                          <a:spcPts val="0"/>
                        </a:spcBef>
                        <a:spcAft>
                          <a:spcPts val="0"/>
                        </a:spcAft>
                      </a:pPr>
                      <a:r>
                        <a:rPr lang="es-CR" sz="1200" u="none" strike="noStrike">
                          <a:effectLst/>
                        </a:rPr>
                        <a:t>Total de personas participantes</a:t>
                      </a:r>
                      <a:endParaRPr lang="es-CR" sz="1800" b="0" i="0" u="none" strike="noStrike">
                        <a:effectLst/>
                        <a:latin typeface="Arial" panose="020B0604020202020204" pitchFamily="34" charset="0"/>
                      </a:endParaRPr>
                    </a:p>
                  </a:txBody>
                  <a:tcPr marL="44450" marR="44450" marT="9525" marB="0" anchor="ctr"/>
                </a:tc>
                <a:tc>
                  <a:txBody>
                    <a:bodyPr/>
                    <a:lstStyle/>
                    <a:p>
                      <a:pPr algn="ctr" fontAlgn="ctr">
                        <a:spcBef>
                          <a:spcPts val="0"/>
                        </a:spcBef>
                        <a:spcAft>
                          <a:spcPts val="0"/>
                        </a:spcAft>
                      </a:pPr>
                      <a:r>
                        <a:rPr lang="es-CR" sz="1200" u="none" strike="noStrike">
                          <a:effectLst/>
                        </a:rPr>
                        <a:t>Mujeres</a:t>
                      </a:r>
                      <a:endParaRPr lang="es-CR" sz="1800" b="0" i="0" u="none" strike="noStrike">
                        <a:effectLst/>
                        <a:latin typeface="Arial" panose="020B0604020202020204" pitchFamily="34" charset="0"/>
                      </a:endParaRPr>
                    </a:p>
                  </a:txBody>
                  <a:tcPr marL="44450" marR="44450" marT="9525" marB="0" anchor="ctr"/>
                </a:tc>
                <a:tc>
                  <a:txBody>
                    <a:bodyPr/>
                    <a:lstStyle/>
                    <a:p>
                      <a:pPr algn="ctr" fontAlgn="ctr">
                        <a:spcBef>
                          <a:spcPts val="0"/>
                        </a:spcBef>
                        <a:spcAft>
                          <a:spcPts val="0"/>
                        </a:spcAft>
                      </a:pPr>
                      <a:r>
                        <a:rPr lang="es-CR" sz="1200" u="none" strike="noStrike">
                          <a:effectLst/>
                        </a:rPr>
                        <a:t>Hombres</a:t>
                      </a:r>
                      <a:endParaRPr lang="es-CR" sz="1800" b="0" i="0" u="none" strike="noStrike">
                        <a:effectLst/>
                        <a:latin typeface="Arial" panose="020B0604020202020204" pitchFamily="34" charset="0"/>
                      </a:endParaRPr>
                    </a:p>
                  </a:txBody>
                  <a:tcPr marL="44450" marR="44450" marT="9525" marB="0" anchor="ctr"/>
                </a:tc>
                <a:extLst>
                  <a:ext uri="{0D108BD9-81ED-4DB2-BD59-A6C34878D82A}">
                    <a16:rowId xmlns:a16="http://schemas.microsoft.com/office/drawing/2014/main" val="169174269"/>
                  </a:ext>
                </a:extLst>
              </a:tr>
              <a:tr h="952500">
                <a:tc>
                  <a:txBody>
                    <a:bodyPr/>
                    <a:lstStyle/>
                    <a:p>
                      <a:pPr algn="ctr" fontAlgn="ctr">
                        <a:spcBef>
                          <a:spcPts val="0"/>
                        </a:spcBef>
                        <a:spcAft>
                          <a:spcPts val="0"/>
                        </a:spcAft>
                      </a:pPr>
                      <a:r>
                        <a:rPr lang="pt-BR" sz="1200" u="none" strike="noStrike" dirty="0" err="1">
                          <a:effectLst/>
                        </a:rPr>
                        <a:t>Actividades</a:t>
                      </a:r>
                      <a:r>
                        <a:rPr lang="pt-BR" sz="1200" u="none" strike="noStrike" dirty="0">
                          <a:effectLst/>
                        </a:rPr>
                        <a:t> contratadas a empresas o personas externas</a:t>
                      </a:r>
                      <a:endParaRPr lang="pt-BR" sz="1800" b="0" i="0" u="none" strike="noStrike" dirty="0">
                        <a:effectLst/>
                        <a:latin typeface="Arial" panose="020B0604020202020204" pitchFamily="34" charset="0"/>
                      </a:endParaRPr>
                    </a:p>
                  </a:txBody>
                  <a:tcPr marL="44450" marR="44450" marT="9525" marB="0" anchor="ctr"/>
                </a:tc>
                <a:tc>
                  <a:txBody>
                    <a:bodyPr/>
                    <a:lstStyle/>
                    <a:p>
                      <a:pPr algn="ctr" fontAlgn="ctr">
                        <a:spcBef>
                          <a:spcPts val="0"/>
                        </a:spcBef>
                        <a:spcAft>
                          <a:spcPts val="0"/>
                        </a:spcAft>
                      </a:pPr>
                      <a:r>
                        <a:rPr lang="es-CR" sz="1200" u="none" strike="noStrike">
                          <a:effectLst/>
                        </a:rPr>
                        <a:t>59</a:t>
                      </a:r>
                      <a:endParaRPr lang="es-CR" sz="1800" b="0" i="0" u="none" strike="noStrike">
                        <a:effectLst/>
                        <a:latin typeface="Arial" panose="020B0604020202020204" pitchFamily="34" charset="0"/>
                      </a:endParaRPr>
                    </a:p>
                  </a:txBody>
                  <a:tcPr marL="44450" marR="44450" marT="9525" marB="0" anchor="ctr"/>
                </a:tc>
                <a:tc>
                  <a:txBody>
                    <a:bodyPr/>
                    <a:lstStyle/>
                    <a:p>
                      <a:pPr algn="ctr" fontAlgn="ctr">
                        <a:spcBef>
                          <a:spcPts val="0"/>
                        </a:spcBef>
                        <a:spcAft>
                          <a:spcPts val="0"/>
                        </a:spcAft>
                      </a:pPr>
                      <a:r>
                        <a:rPr lang="es-CR" sz="1200" u="none" strike="noStrike">
                          <a:effectLst/>
                        </a:rPr>
                        <a:t>2458</a:t>
                      </a:r>
                      <a:endParaRPr lang="es-CR" sz="1800" b="0" i="0" u="none" strike="noStrike">
                        <a:effectLst/>
                        <a:latin typeface="Arial" panose="020B0604020202020204" pitchFamily="34" charset="0"/>
                      </a:endParaRPr>
                    </a:p>
                  </a:txBody>
                  <a:tcPr marL="44450" marR="44450" marT="9525" marB="0" anchor="ctr"/>
                </a:tc>
                <a:tc>
                  <a:txBody>
                    <a:bodyPr/>
                    <a:lstStyle/>
                    <a:p>
                      <a:pPr algn="ctr" fontAlgn="ctr">
                        <a:spcBef>
                          <a:spcPts val="0"/>
                        </a:spcBef>
                        <a:spcAft>
                          <a:spcPts val="0"/>
                        </a:spcAft>
                      </a:pPr>
                      <a:r>
                        <a:rPr lang="es-CR" sz="1200" u="none" strike="noStrike">
                          <a:effectLst/>
                        </a:rPr>
                        <a:t>1681</a:t>
                      </a:r>
                      <a:endParaRPr lang="es-CR" sz="1800" b="0" i="0" u="none" strike="noStrike">
                        <a:effectLst/>
                        <a:latin typeface="Arial" panose="020B0604020202020204" pitchFamily="34" charset="0"/>
                      </a:endParaRPr>
                    </a:p>
                  </a:txBody>
                  <a:tcPr marL="44450" marR="44450" marT="9525" marB="0" anchor="ctr"/>
                </a:tc>
                <a:tc>
                  <a:txBody>
                    <a:bodyPr/>
                    <a:lstStyle/>
                    <a:p>
                      <a:pPr algn="ctr" fontAlgn="ctr">
                        <a:spcBef>
                          <a:spcPts val="0"/>
                        </a:spcBef>
                        <a:spcAft>
                          <a:spcPts val="0"/>
                        </a:spcAft>
                      </a:pPr>
                      <a:r>
                        <a:rPr lang="es-CR" sz="1200" u="none" strike="noStrike">
                          <a:effectLst/>
                        </a:rPr>
                        <a:t>777</a:t>
                      </a:r>
                      <a:endParaRPr lang="es-CR" sz="1800" b="0" i="0" u="none" strike="noStrike">
                        <a:effectLst/>
                        <a:latin typeface="Arial" panose="020B0604020202020204" pitchFamily="34" charset="0"/>
                      </a:endParaRPr>
                    </a:p>
                  </a:txBody>
                  <a:tcPr marL="44450" marR="44450" marT="9525" marB="0" anchor="ctr"/>
                </a:tc>
                <a:extLst>
                  <a:ext uri="{0D108BD9-81ED-4DB2-BD59-A6C34878D82A}">
                    <a16:rowId xmlns:a16="http://schemas.microsoft.com/office/drawing/2014/main" val="3134732068"/>
                  </a:ext>
                </a:extLst>
              </a:tr>
              <a:tr h="571500">
                <a:tc>
                  <a:txBody>
                    <a:bodyPr/>
                    <a:lstStyle/>
                    <a:p>
                      <a:pPr algn="ctr" fontAlgn="ctr">
                        <a:spcBef>
                          <a:spcPts val="0"/>
                        </a:spcBef>
                        <a:spcAft>
                          <a:spcPts val="0"/>
                        </a:spcAft>
                      </a:pPr>
                      <a:r>
                        <a:rPr lang="es-CR" sz="1200" u="none" strike="noStrike">
                          <a:effectLst/>
                        </a:rPr>
                        <a:t>Actividades con personal facilitador interno</a:t>
                      </a:r>
                      <a:endParaRPr lang="es-CR" sz="1800" b="0" i="0" u="none" strike="noStrike">
                        <a:effectLst/>
                        <a:latin typeface="Arial" panose="020B0604020202020204" pitchFamily="34" charset="0"/>
                      </a:endParaRPr>
                    </a:p>
                  </a:txBody>
                  <a:tcPr marL="44450" marR="44450" marT="9525" marB="0" anchor="ctr"/>
                </a:tc>
                <a:tc>
                  <a:txBody>
                    <a:bodyPr/>
                    <a:lstStyle/>
                    <a:p>
                      <a:pPr algn="ctr" fontAlgn="ctr">
                        <a:spcBef>
                          <a:spcPts val="0"/>
                        </a:spcBef>
                        <a:spcAft>
                          <a:spcPts val="0"/>
                        </a:spcAft>
                      </a:pPr>
                      <a:r>
                        <a:rPr lang="es-CR" sz="1200" u="none" strike="noStrike">
                          <a:effectLst/>
                        </a:rPr>
                        <a:t>45</a:t>
                      </a:r>
                      <a:endParaRPr lang="es-CR" sz="1800" b="0" i="0" u="none" strike="noStrike">
                        <a:effectLst/>
                        <a:latin typeface="Arial" panose="020B0604020202020204" pitchFamily="34" charset="0"/>
                      </a:endParaRPr>
                    </a:p>
                  </a:txBody>
                  <a:tcPr marL="44450" marR="44450" marT="9525" marB="0" anchor="ctr"/>
                </a:tc>
                <a:tc>
                  <a:txBody>
                    <a:bodyPr/>
                    <a:lstStyle/>
                    <a:p>
                      <a:pPr algn="ctr" fontAlgn="ctr">
                        <a:spcBef>
                          <a:spcPts val="0"/>
                        </a:spcBef>
                        <a:spcAft>
                          <a:spcPts val="0"/>
                        </a:spcAft>
                      </a:pPr>
                      <a:r>
                        <a:rPr lang="es-CR" sz="1200" u="none" strike="noStrike" dirty="0">
                          <a:effectLst/>
                        </a:rPr>
                        <a:t>1746</a:t>
                      </a:r>
                      <a:endParaRPr lang="es-CR" sz="1800" b="0" i="0" u="none" strike="noStrike" dirty="0">
                        <a:effectLst/>
                        <a:latin typeface="Arial" panose="020B0604020202020204" pitchFamily="34" charset="0"/>
                      </a:endParaRPr>
                    </a:p>
                  </a:txBody>
                  <a:tcPr marL="44450" marR="44450" marT="9525" marB="0" anchor="ctr"/>
                </a:tc>
                <a:tc>
                  <a:txBody>
                    <a:bodyPr/>
                    <a:lstStyle/>
                    <a:p>
                      <a:pPr algn="ctr" fontAlgn="ctr">
                        <a:spcBef>
                          <a:spcPts val="0"/>
                        </a:spcBef>
                        <a:spcAft>
                          <a:spcPts val="0"/>
                        </a:spcAft>
                      </a:pPr>
                      <a:r>
                        <a:rPr lang="es-CR" sz="1200" u="none" strike="noStrike">
                          <a:effectLst/>
                        </a:rPr>
                        <a:t>1052</a:t>
                      </a:r>
                      <a:endParaRPr lang="es-CR" sz="1800" b="0" i="0" u="none" strike="noStrike">
                        <a:effectLst/>
                        <a:latin typeface="Arial" panose="020B0604020202020204" pitchFamily="34" charset="0"/>
                      </a:endParaRPr>
                    </a:p>
                  </a:txBody>
                  <a:tcPr marL="44450" marR="44450" marT="9525" marB="0" anchor="ctr"/>
                </a:tc>
                <a:tc>
                  <a:txBody>
                    <a:bodyPr/>
                    <a:lstStyle/>
                    <a:p>
                      <a:pPr algn="ctr" fontAlgn="ctr">
                        <a:spcBef>
                          <a:spcPts val="0"/>
                        </a:spcBef>
                        <a:spcAft>
                          <a:spcPts val="0"/>
                        </a:spcAft>
                      </a:pPr>
                      <a:r>
                        <a:rPr lang="es-CR" sz="1200" u="none" strike="noStrike">
                          <a:effectLst/>
                        </a:rPr>
                        <a:t>694</a:t>
                      </a:r>
                      <a:endParaRPr lang="es-CR" sz="1800" b="0" i="0" u="none" strike="noStrike">
                        <a:effectLst/>
                        <a:latin typeface="Arial" panose="020B0604020202020204" pitchFamily="34" charset="0"/>
                      </a:endParaRPr>
                    </a:p>
                  </a:txBody>
                  <a:tcPr marL="44450" marR="44450" marT="9525" marB="0" anchor="ctr"/>
                </a:tc>
                <a:extLst>
                  <a:ext uri="{0D108BD9-81ED-4DB2-BD59-A6C34878D82A}">
                    <a16:rowId xmlns:a16="http://schemas.microsoft.com/office/drawing/2014/main" val="790148937"/>
                  </a:ext>
                </a:extLst>
              </a:tr>
              <a:tr h="1143000">
                <a:tc>
                  <a:txBody>
                    <a:bodyPr/>
                    <a:lstStyle/>
                    <a:p>
                      <a:pPr algn="ctr" fontAlgn="ctr">
                        <a:spcBef>
                          <a:spcPts val="0"/>
                        </a:spcBef>
                        <a:spcAft>
                          <a:spcPts val="0"/>
                        </a:spcAft>
                      </a:pPr>
                      <a:r>
                        <a:rPr lang="es-ES" sz="1200" u="none" strike="noStrike" dirty="0">
                          <a:effectLst/>
                        </a:rPr>
                        <a:t>Actividades con colaboración de otras instituciones o empresas privadas (sin costo)</a:t>
                      </a:r>
                      <a:endParaRPr lang="es-ES" sz="1800" b="0" i="0" u="none" strike="noStrike" dirty="0">
                        <a:effectLst/>
                        <a:latin typeface="Arial" panose="020B0604020202020204" pitchFamily="34" charset="0"/>
                      </a:endParaRPr>
                    </a:p>
                  </a:txBody>
                  <a:tcPr marL="44450" marR="44450" marT="9525" marB="0" anchor="ctr"/>
                </a:tc>
                <a:tc>
                  <a:txBody>
                    <a:bodyPr/>
                    <a:lstStyle/>
                    <a:p>
                      <a:pPr algn="ctr" fontAlgn="ctr">
                        <a:spcBef>
                          <a:spcPts val="0"/>
                        </a:spcBef>
                        <a:spcAft>
                          <a:spcPts val="0"/>
                        </a:spcAft>
                      </a:pPr>
                      <a:r>
                        <a:rPr lang="es-CR" sz="1200" u="none" strike="noStrike">
                          <a:effectLst/>
                        </a:rPr>
                        <a:t>8</a:t>
                      </a:r>
                      <a:endParaRPr lang="es-CR" sz="1800" b="0" i="0" u="none" strike="noStrike">
                        <a:effectLst/>
                        <a:latin typeface="Arial" panose="020B0604020202020204" pitchFamily="34" charset="0"/>
                      </a:endParaRPr>
                    </a:p>
                  </a:txBody>
                  <a:tcPr marL="44450" marR="44450" marT="9525" marB="0" anchor="ctr"/>
                </a:tc>
                <a:tc>
                  <a:txBody>
                    <a:bodyPr/>
                    <a:lstStyle/>
                    <a:p>
                      <a:pPr algn="ctr" fontAlgn="ctr">
                        <a:spcBef>
                          <a:spcPts val="0"/>
                        </a:spcBef>
                        <a:spcAft>
                          <a:spcPts val="0"/>
                        </a:spcAft>
                      </a:pPr>
                      <a:r>
                        <a:rPr lang="es-CR" sz="1200" u="none" strike="noStrike">
                          <a:effectLst/>
                        </a:rPr>
                        <a:t>584</a:t>
                      </a:r>
                      <a:endParaRPr lang="es-CR" sz="1800" b="0" i="0" u="none" strike="noStrike">
                        <a:effectLst/>
                        <a:latin typeface="Arial" panose="020B0604020202020204" pitchFamily="34" charset="0"/>
                      </a:endParaRPr>
                    </a:p>
                  </a:txBody>
                  <a:tcPr marL="44450" marR="44450" marT="9525" marB="0" anchor="ctr"/>
                </a:tc>
                <a:tc>
                  <a:txBody>
                    <a:bodyPr/>
                    <a:lstStyle/>
                    <a:p>
                      <a:pPr algn="ctr" fontAlgn="ctr">
                        <a:spcBef>
                          <a:spcPts val="0"/>
                        </a:spcBef>
                        <a:spcAft>
                          <a:spcPts val="0"/>
                        </a:spcAft>
                      </a:pPr>
                      <a:r>
                        <a:rPr lang="es-CR" sz="1200" u="none" strike="noStrike">
                          <a:effectLst/>
                        </a:rPr>
                        <a:t>290</a:t>
                      </a:r>
                      <a:endParaRPr lang="es-CR" sz="1800" b="0" i="0" u="none" strike="noStrike">
                        <a:effectLst/>
                        <a:latin typeface="Arial" panose="020B0604020202020204" pitchFamily="34" charset="0"/>
                      </a:endParaRPr>
                    </a:p>
                  </a:txBody>
                  <a:tcPr marL="44450" marR="44450" marT="9525" marB="0" anchor="ctr"/>
                </a:tc>
                <a:tc>
                  <a:txBody>
                    <a:bodyPr/>
                    <a:lstStyle/>
                    <a:p>
                      <a:pPr algn="ctr" fontAlgn="ctr">
                        <a:spcBef>
                          <a:spcPts val="0"/>
                        </a:spcBef>
                        <a:spcAft>
                          <a:spcPts val="0"/>
                        </a:spcAft>
                      </a:pPr>
                      <a:r>
                        <a:rPr lang="es-CR" sz="1200" u="none" strike="noStrike">
                          <a:effectLst/>
                        </a:rPr>
                        <a:t>294</a:t>
                      </a:r>
                      <a:endParaRPr lang="es-CR" sz="1800" b="0" i="0" u="none" strike="noStrike">
                        <a:effectLst/>
                        <a:latin typeface="Arial" panose="020B0604020202020204" pitchFamily="34" charset="0"/>
                      </a:endParaRPr>
                    </a:p>
                  </a:txBody>
                  <a:tcPr marL="44450" marR="44450" marT="9525" marB="0" anchor="ctr"/>
                </a:tc>
                <a:extLst>
                  <a:ext uri="{0D108BD9-81ED-4DB2-BD59-A6C34878D82A}">
                    <a16:rowId xmlns:a16="http://schemas.microsoft.com/office/drawing/2014/main" val="810306087"/>
                  </a:ext>
                </a:extLst>
              </a:tr>
              <a:tr h="200025">
                <a:tc>
                  <a:txBody>
                    <a:bodyPr/>
                    <a:lstStyle/>
                    <a:p>
                      <a:pPr algn="ctr" fontAlgn="ctr">
                        <a:spcBef>
                          <a:spcPts val="0"/>
                        </a:spcBef>
                        <a:spcAft>
                          <a:spcPts val="0"/>
                        </a:spcAft>
                      </a:pPr>
                      <a:r>
                        <a:rPr lang="es-CR" sz="1200" u="none" strike="noStrike" dirty="0">
                          <a:effectLst/>
                        </a:rPr>
                        <a:t>TOTAL</a:t>
                      </a:r>
                      <a:endParaRPr lang="es-CR" sz="1800" b="0" i="0" u="none" strike="noStrike" dirty="0">
                        <a:effectLst/>
                        <a:latin typeface="Arial" panose="020B0604020202020204" pitchFamily="34" charset="0"/>
                      </a:endParaRPr>
                    </a:p>
                  </a:txBody>
                  <a:tcPr marL="44450" marR="44450" marT="9525" marB="0" anchor="ctr"/>
                </a:tc>
                <a:tc>
                  <a:txBody>
                    <a:bodyPr/>
                    <a:lstStyle/>
                    <a:p>
                      <a:pPr algn="ctr" fontAlgn="ctr">
                        <a:spcBef>
                          <a:spcPts val="0"/>
                        </a:spcBef>
                        <a:spcAft>
                          <a:spcPts val="0"/>
                        </a:spcAft>
                      </a:pPr>
                      <a:r>
                        <a:rPr lang="es-CR" sz="1400" b="1" u="none" strike="noStrike">
                          <a:effectLst/>
                        </a:rPr>
                        <a:t>112</a:t>
                      </a:r>
                      <a:endParaRPr lang="es-CR" sz="2000" b="1" i="0" u="none" strike="noStrike">
                        <a:effectLst/>
                        <a:latin typeface="Arial" panose="020B0604020202020204" pitchFamily="34" charset="0"/>
                      </a:endParaRPr>
                    </a:p>
                  </a:txBody>
                  <a:tcPr marL="44450" marR="44450" marT="9525" marB="0" anchor="ctr"/>
                </a:tc>
                <a:tc>
                  <a:txBody>
                    <a:bodyPr/>
                    <a:lstStyle/>
                    <a:p>
                      <a:pPr algn="ctr" fontAlgn="ctr">
                        <a:spcBef>
                          <a:spcPts val="0"/>
                        </a:spcBef>
                        <a:spcAft>
                          <a:spcPts val="0"/>
                        </a:spcAft>
                      </a:pPr>
                      <a:r>
                        <a:rPr lang="es-CR" sz="1400" b="1" u="none" strike="noStrike">
                          <a:effectLst/>
                        </a:rPr>
                        <a:t>4788</a:t>
                      </a:r>
                      <a:endParaRPr lang="es-CR" sz="2000" b="1" i="0" u="none" strike="noStrike">
                        <a:effectLst/>
                        <a:latin typeface="Arial" panose="020B0604020202020204" pitchFamily="34" charset="0"/>
                      </a:endParaRPr>
                    </a:p>
                  </a:txBody>
                  <a:tcPr marL="44450" marR="44450" marT="9525" marB="0" anchor="ctr"/>
                </a:tc>
                <a:tc>
                  <a:txBody>
                    <a:bodyPr/>
                    <a:lstStyle/>
                    <a:p>
                      <a:pPr algn="ctr" fontAlgn="ctr">
                        <a:spcBef>
                          <a:spcPts val="0"/>
                        </a:spcBef>
                        <a:spcAft>
                          <a:spcPts val="0"/>
                        </a:spcAft>
                      </a:pPr>
                      <a:r>
                        <a:rPr lang="es-CR" sz="1400" b="1" u="none" strike="noStrike">
                          <a:effectLst/>
                        </a:rPr>
                        <a:t>3023</a:t>
                      </a:r>
                      <a:endParaRPr lang="es-CR" sz="2000" b="1" i="0" u="none" strike="noStrike">
                        <a:effectLst/>
                        <a:latin typeface="Arial" panose="020B0604020202020204" pitchFamily="34" charset="0"/>
                      </a:endParaRPr>
                    </a:p>
                  </a:txBody>
                  <a:tcPr marL="44450" marR="44450" marT="9525" marB="0" anchor="ctr"/>
                </a:tc>
                <a:tc>
                  <a:txBody>
                    <a:bodyPr/>
                    <a:lstStyle/>
                    <a:p>
                      <a:pPr algn="ctr" fontAlgn="ctr">
                        <a:spcBef>
                          <a:spcPts val="0"/>
                        </a:spcBef>
                        <a:spcAft>
                          <a:spcPts val="0"/>
                        </a:spcAft>
                      </a:pPr>
                      <a:r>
                        <a:rPr lang="es-CR" sz="1400" b="1" u="none" strike="noStrike" dirty="0">
                          <a:effectLst/>
                        </a:rPr>
                        <a:t>1765</a:t>
                      </a:r>
                      <a:endParaRPr lang="es-CR" sz="2000" b="1" i="0" u="none" strike="noStrike" dirty="0">
                        <a:effectLst/>
                        <a:latin typeface="Arial" panose="020B0604020202020204" pitchFamily="34" charset="0"/>
                      </a:endParaRPr>
                    </a:p>
                  </a:txBody>
                  <a:tcPr marL="44450" marR="44450" marT="9525" marB="0" anchor="ctr"/>
                </a:tc>
                <a:extLst>
                  <a:ext uri="{0D108BD9-81ED-4DB2-BD59-A6C34878D82A}">
                    <a16:rowId xmlns:a16="http://schemas.microsoft.com/office/drawing/2014/main" val="2722819710"/>
                  </a:ext>
                </a:extLst>
              </a:tr>
            </a:tbl>
          </a:graphicData>
        </a:graphic>
      </p:graphicFrame>
      <p:sp>
        <p:nvSpPr>
          <p:cNvPr id="5" name="CuadroTexto 4">
            <a:extLst>
              <a:ext uri="{FF2B5EF4-FFF2-40B4-BE49-F238E27FC236}">
                <a16:creationId xmlns:a16="http://schemas.microsoft.com/office/drawing/2014/main" id="{E00EE1B9-1B75-40A7-9D55-D128EB11BF05}"/>
              </a:ext>
            </a:extLst>
          </p:cNvPr>
          <p:cNvSpPr txBox="1"/>
          <p:nvPr/>
        </p:nvSpPr>
        <p:spPr>
          <a:xfrm>
            <a:off x="8988552" y="2843106"/>
            <a:ext cx="2831536" cy="3108543"/>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tab pos="449263" algn="r"/>
                <a:tab pos="2700338" algn="ctr"/>
                <a:tab pos="5400675" algn="r"/>
              </a:tabLst>
            </a:pPr>
            <a:r>
              <a:rPr kumimoji="0" lang="es-ES_tradnl" altLang="es-CR" sz="1400" b="0" i="0" u="none" strike="noStrike" cap="none" normalizeH="0" baseline="0" dirty="0">
                <a:ln>
                  <a:noFill/>
                </a:ln>
                <a:solidFill>
                  <a:schemeClr val="tx1"/>
                </a:solidFill>
                <a:effectLst/>
                <a:latin typeface="+mj-lt"/>
                <a:ea typeface="Calibri" panose="020F0502020204030204" pitchFamily="34" charset="0"/>
                <a:cs typeface="Arial" panose="020B0604020202020204" pitchFamily="34" charset="0"/>
              </a:rPr>
              <a:t>El presupuesto del Subproceso fue recortado durante los meses de abril y junio del 2020 lo que no permitió abordar gran cantidad de las necesidades identificadas en el DNC del ámbito administrativo. Muchas necesidades son de carácter técnico y por lo tanto se dificulta al Subproceso suplirlas sin la contratación de empresas o personas expertas.</a:t>
            </a:r>
            <a:endParaRPr kumimoji="0" lang="es-ES_tradnl" altLang="es-CR" sz="14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1118526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3A7004D8-1061-4AAE-86BA-60DA552B4870}"/>
              </a:ext>
            </a:extLst>
          </p:cNvPr>
          <p:cNvSpPr txBox="1"/>
          <p:nvPr/>
        </p:nvSpPr>
        <p:spPr>
          <a:xfrm>
            <a:off x="706073" y="834940"/>
            <a:ext cx="10779853" cy="830997"/>
          </a:xfrm>
          <a:prstGeom prst="rect">
            <a:avLst/>
          </a:prstGeom>
          <a:noFill/>
        </p:spPr>
        <p:txBody>
          <a:bodyPr wrap="square">
            <a:spAutoFit/>
          </a:bodyPr>
          <a:lstStyle/>
          <a:p>
            <a:pPr algn="ctr"/>
            <a:r>
              <a:rPr lang="es-ES" sz="1200" b="1" dirty="0">
                <a:effectLst/>
                <a:latin typeface="Arial" panose="020B0604020202020204" pitchFamily="34" charset="0"/>
                <a:ea typeface="Calibri" panose="020F0502020204030204" pitchFamily="34" charset="0"/>
                <a:cs typeface="Times New Roman" panose="02020603050405020304" pitchFamily="18" charset="0"/>
              </a:rPr>
              <a:t>Gráfico </a:t>
            </a:r>
            <a:r>
              <a:rPr lang="es-ES" sz="1200" b="1" dirty="0" err="1">
                <a:effectLst/>
                <a:latin typeface="Arial" panose="020B0604020202020204" pitchFamily="34" charset="0"/>
                <a:ea typeface="Calibri" panose="020F0502020204030204" pitchFamily="34" charset="0"/>
                <a:cs typeface="Times New Roman" panose="02020603050405020304" pitchFamily="18" charset="0"/>
              </a:rPr>
              <a:t>N°</a:t>
            </a:r>
            <a:r>
              <a:rPr lang="es-ES" sz="1200" b="1" dirty="0">
                <a:effectLst/>
                <a:latin typeface="Arial" panose="020B0604020202020204" pitchFamily="34" charset="0"/>
                <a:ea typeface="Calibri" panose="020F0502020204030204" pitchFamily="34" charset="0"/>
                <a:cs typeface="Times New Roman" panose="02020603050405020304" pitchFamily="18" charset="0"/>
              </a:rPr>
              <a:t> 1</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s-ES" sz="1800" b="1" dirty="0">
                <a:effectLst/>
                <a:latin typeface="Arial" panose="020B0604020202020204" pitchFamily="34" charset="0"/>
                <a:ea typeface="Calibri" panose="020F0502020204030204" pitchFamily="34" charset="0"/>
                <a:cs typeface="Times New Roman" panose="02020603050405020304" pitchFamily="18" charset="0"/>
              </a:rPr>
              <a:t>Actividades formativas mostradas según el recurso utilizado para</a:t>
            </a:r>
          </a:p>
          <a:p>
            <a:pPr algn="ctr"/>
            <a:r>
              <a:rPr lang="es-ES" sz="1800" b="1" dirty="0">
                <a:effectLst/>
                <a:latin typeface="Arial" panose="020B0604020202020204" pitchFamily="34" charset="0"/>
                <a:ea typeface="Calibri" panose="020F0502020204030204" pitchFamily="34" charset="0"/>
                <a:cs typeface="Times New Roman" panose="02020603050405020304" pitchFamily="18" charset="0"/>
              </a:rPr>
              <a:t>su realización Año 2020</a:t>
            </a:r>
            <a:endParaRPr lang="es-CR"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Gráfico 5">
            <a:extLst>
              <a:ext uri="{FF2B5EF4-FFF2-40B4-BE49-F238E27FC236}">
                <a16:creationId xmlns:a16="http://schemas.microsoft.com/office/drawing/2014/main" id="{E442C792-A4F7-47BE-A5A9-BE1EA81A79C3}"/>
              </a:ext>
            </a:extLst>
          </p:cNvPr>
          <p:cNvGraphicFramePr/>
          <p:nvPr>
            <p:extLst>
              <p:ext uri="{D42A27DB-BD31-4B8C-83A1-F6EECF244321}">
                <p14:modId xmlns:p14="http://schemas.microsoft.com/office/powerpoint/2010/main" val="2593049029"/>
              </p:ext>
            </p:extLst>
          </p:nvPr>
        </p:nvGraphicFramePr>
        <p:xfrm>
          <a:off x="1553390" y="1816819"/>
          <a:ext cx="8925886" cy="3404405"/>
        </p:xfrm>
        <a:graphic>
          <a:graphicData uri="http://schemas.openxmlformats.org/drawingml/2006/chart">
            <c:chart xmlns:c="http://schemas.openxmlformats.org/drawingml/2006/chart" xmlns:r="http://schemas.openxmlformats.org/officeDocument/2006/relationships" r:id="rId2"/>
          </a:graphicData>
        </a:graphic>
      </p:graphicFrame>
      <p:sp>
        <p:nvSpPr>
          <p:cNvPr id="8" name="CuadroTexto 7">
            <a:extLst>
              <a:ext uri="{FF2B5EF4-FFF2-40B4-BE49-F238E27FC236}">
                <a16:creationId xmlns:a16="http://schemas.microsoft.com/office/drawing/2014/main" id="{C281DF69-074E-46ED-949E-B0D4FFDB3607}"/>
              </a:ext>
            </a:extLst>
          </p:cNvPr>
          <p:cNvSpPr txBox="1"/>
          <p:nvPr/>
        </p:nvSpPr>
        <p:spPr>
          <a:xfrm>
            <a:off x="5510322" y="5289810"/>
            <a:ext cx="6094476" cy="215444"/>
          </a:xfrm>
          <a:prstGeom prst="rect">
            <a:avLst/>
          </a:prstGeom>
          <a:noFill/>
        </p:spPr>
        <p:txBody>
          <a:bodyPr wrap="square">
            <a:spAutoFit/>
          </a:bodyPr>
          <a:lstStyle/>
          <a:p>
            <a:pPr algn="ctr"/>
            <a:r>
              <a:rPr lang="es-ES_tradnl" sz="800" dirty="0">
                <a:effectLst/>
                <a:latin typeface="Arial" panose="020B0604020202020204" pitchFamily="34" charset="0"/>
                <a:ea typeface="Calibri" panose="020F0502020204030204" pitchFamily="34" charset="0"/>
                <a:cs typeface="Times New Roman" panose="02020603050405020304" pitchFamily="18" charset="0"/>
              </a:rPr>
              <a:t>Fuente: Subproceso Gestión de la Capacitación, Dirección de Gestión Humana, 2020.</a:t>
            </a:r>
            <a:endParaRPr lang="es-CR" sz="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6802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3A7004D8-1061-4AAE-86BA-60DA552B4870}"/>
              </a:ext>
            </a:extLst>
          </p:cNvPr>
          <p:cNvSpPr txBox="1"/>
          <p:nvPr/>
        </p:nvSpPr>
        <p:spPr>
          <a:xfrm>
            <a:off x="706073" y="1063540"/>
            <a:ext cx="10779853" cy="830997"/>
          </a:xfrm>
          <a:prstGeom prst="rect">
            <a:avLst/>
          </a:prstGeom>
          <a:noFill/>
        </p:spPr>
        <p:txBody>
          <a:bodyPr wrap="square">
            <a:spAutoFit/>
          </a:bodyPr>
          <a:lstStyle/>
          <a:p>
            <a:pPr algn="ctr"/>
            <a:r>
              <a:rPr lang="es-ES" sz="1200" b="1" dirty="0">
                <a:effectLst/>
                <a:latin typeface="Arial" panose="020B0604020202020204" pitchFamily="34" charset="0"/>
                <a:ea typeface="Calibri" panose="020F0502020204030204" pitchFamily="34" charset="0"/>
                <a:cs typeface="Times New Roman" panose="02020603050405020304" pitchFamily="18" charset="0"/>
              </a:rPr>
              <a:t>Gráfico </a:t>
            </a:r>
            <a:r>
              <a:rPr lang="es-ES" sz="1200" b="1" dirty="0" err="1">
                <a:effectLst/>
                <a:latin typeface="Arial" panose="020B0604020202020204" pitchFamily="34" charset="0"/>
                <a:ea typeface="Calibri" panose="020F0502020204030204" pitchFamily="34" charset="0"/>
                <a:cs typeface="Times New Roman" panose="02020603050405020304" pitchFamily="18" charset="0"/>
              </a:rPr>
              <a:t>N°</a:t>
            </a:r>
            <a:r>
              <a:rPr lang="es-ES" sz="1200" b="1" dirty="0">
                <a:effectLst/>
                <a:latin typeface="Arial" panose="020B0604020202020204" pitchFamily="34" charset="0"/>
                <a:ea typeface="Calibri" panose="020F0502020204030204" pitchFamily="34" charset="0"/>
                <a:cs typeface="Times New Roman" panose="02020603050405020304" pitchFamily="18" charset="0"/>
              </a:rPr>
              <a:t> 2</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s-ES" sz="1800" b="1" dirty="0">
                <a:effectLst/>
                <a:latin typeface="Arial" panose="020B0604020202020204" pitchFamily="34" charset="0"/>
                <a:ea typeface="Calibri" panose="020F0502020204030204" pitchFamily="34" charset="0"/>
                <a:cs typeface="Times New Roman" panose="02020603050405020304" pitchFamily="18" charset="0"/>
              </a:rPr>
              <a:t>Cantidad de actividades formativas por modalidad: virtual y presencial </a:t>
            </a:r>
            <a:endParaRPr lang="es-CR" sz="18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s-ES" sz="1800" b="1" dirty="0">
                <a:effectLst/>
                <a:latin typeface="Arial" panose="020B0604020202020204" pitchFamily="34" charset="0"/>
                <a:ea typeface="Calibri" panose="020F0502020204030204" pitchFamily="34" charset="0"/>
                <a:cs typeface="Times New Roman" panose="02020603050405020304" pitchFamily="18" charset="0"/>
              </a:rPr>
              <a:t>Año 2020</a:t>
            </a:r>
            <a:endParaRPr lang="es-C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CuadroTexto 7">
            <a:extLst>
              <a:ext uri="{FF2B5EF4-FFF2-40B4-BE49-F238E27FC236}">
                <a16:creationId xmlns:a16="http://schemas.microsoft.com/office/drawing/2014/main" id="{C281DF69-074E-46ED-949E-B0D4FFDB3607}"/>
              </a:ext>
            </a:extLst>
          </p:cNvPr>
          <p:cNvSpPr txBox="1"/>
          <p:nvPr/>
        </p:nvSpPr>
        <p:spPr>
          <a:xfrm>
            <a:off x="526636" y="5794460"/>
            <a:ext cx="6094476" cy="215444"/>
          </a:xfrm>
          <a:prstGeom prst="rect">
            <a:avLst/>
          </a:prstGeom>
          <a:noFill/>
        </p:spPr>
        <p:txBody>
          <a:bodyPr wrap="square">
            <a:spAutoFit/>
          </a:bodyPr>
          <a:lstStyle/>
          <a:p>
            <a:pPr algn="ctr"/>
            <a:r>
              <a:rPr lang="es-ES_tradnl" sz="800" dirty="0">
                <a:effectLst/>
                <a:latin typeface="Arial" panose="020B0604020202020204" pitchFamily="34" charset="0"/>
                <a:ea typeface="Calibri" panose="020F0502020204030204" pitchFamily="34" charset="0"/>
                <a:cs typeface="Times New Roman" panose="02020603050405020304" pitchFamily="18" charset="0"/>
              </a:rPr>
              <a:t>Fuente: Subproceso Gestión de la Capacitación, Dirección de Gestión Humana, 2020.</a:t>
            </a:r>
            <a:endParaRPr lang="es-CR" sz="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Gráfico 6">
            <a:extLst>
              <a:ext uri="{FF2B5EF4-FFF2-40B4-BE49-F238E27FC236}">
                <a16:creationId xmlns:a16="http://schemas.microsoft.com/office/drawing/2014/main" id="{9B468915-BFFB-4E37-9F41-738CAAEBFF11}"/>
              </a:ext>
            </a:extLst>
          </p:cNvPr>
          <p:cNvGraphicFramePr/>
          <p:nvPr>
            <p:extLst>
              <p:ext uri="{D42A27DB-BD31-4B8C-83A1-F6EECF244321}">
                <p14:modId xmlns:p14="http://schemas.microsoft.com/office/powerpoint/2010/main" val="2919424292"/>
              </p:ext>
            </p:extLst>
          </p:nvPr>
        </p:nvGraphicFramePr>
        <p:xfrm>
          <a:off x="1051749" y="2299372"/>
          <a:ext cx="5044250" cy="3434403"/>
        </p:xfrm>
        <a:graphic>
          <a:graphicData uri="http://schemas.openxmlformats.org/drawingml/2006/chart">
            <c:chart xmlns:c="http://schemas.openxmlformats.org/drawingml/2006/chart" xmlns:r="http://schemas.openxmlformats.org/officeDocument/2006/relationships" r:id="rId2"/>
          </a:graphicData>
        </a:graphic>
      </p:graphicFrame>
      <p:sp>
        <p:nvSpPr>
          <p:cNvPr id="6" name="CuadroTexto 5">
            <a:extLst>
              <a:ext uri="{FF2B5EF4-FFF2-40B4-BE49-F238E27FC236}">
                <a16:creationId xmlns:a16="http://schemas.microsoft.com/office/drawing/2014/main" id="{01442235-65A2-4480-8B9C-4016641FBDBB}"/>
              </a:ext>
            </a:extLst>
          </p:cNvPr>
          <p:cNvSpPr txBox="1"/>
          <p:nvPr/>
        </p:nvSpPr>
        <p:spPr>
          <a:xfrm>
            <a:off x="6611384" y="3190379"/>
            <a:ext cx="4874542" cy="2062103"/>
          </a:xfrm>
          <a:prstGeom prst="rect">
            <a:avLst/>
          </a:prstGeom>
          <a:noFill/>
        </p:spPr>
        <p:txBody>
          <a:bodyPr wrap="square">
            <a:spAutoFit/>
          </a:bodyPr>
          <a:lstStyle/>
          <a:p>
            <a:pPr algn="just"/>
            <a:r>
              <a:rPr lang="es-ES_tradnl" sz="1600" dirty="0">
                <a:effectLst/>
                <a:latin typeface="+mj-lt"/>
                <a:ea typeface="Calibri" panose="020F0502020204030204" pitchFamily="34" charset="0"/>
                <a:cs typeface="Times New Roman" panose="02020603050405020304" pitchFamily="18" charset="0"/>
              </a:rPr>
              <a:t>En vista de las condiciones impuestas por la pandemia y las medidas sanitarias adoptadas para su contención, </a:t>
            </a:r>
            <a:r>
              <a:rPr lang="es-ES_tradnl" sz="1600" b="1" dirty="0">
                <a:effectLst/>
                <a:latin typeface="+mj-lt"/>
                <a:ea typeface="Calibri" panose="020F0502020204030204" pitchFamily="34" charset="0"/>
                <a:cs typeface="Times New Roman" panose="02020603050405020304" pitchFamily="18" charset="0"/>
              </a:rPr>
              <a:t>un 88% </a:t>
            </a:r>
            <a:r>
              <a:rPr lang="es-ES_tradnl" sz="1600" dirty="0">
                <a:effectLst/>
                <a:latin typeface="+mj-lt"/>
                <a:ea typeface="Calibri" panose="020F0502020204030204" pitchFamily="34" charset="0"/>
                <a:cs typeface="Times New Roman" panose="02020603050405020304" pitchFamily="18" charset="0"/>
              </a:rPr>
              <a:t>de las acciones formativas realizadas se llevaron a cabo en modalidad </a:t>
            </a:r>
            <a:r>
              <a:rPr lang="es-ES_tradnl" sz="1600" b="1" dirty="0">
                <a:effectLst/>
                <a:latin typeface="+mj-lt"/>
                <a:ea typeface="Calibri" panose="020F0502020204030204" pitchFamily="34" charset="0"/>
                <a:cs typeface="Times New Roman" panose="02020603050405020304" pitchFamily="18" charset="0"/>
              </a:rPr>
              <a:t>virtual</a:t>
            </a:r>
            <a:r>
              <a:rPr lang="es-ES_tradnl" sz="1600" dirty="0">
                <a:effectLst/>
                <a:latin typeface="+mj-lt"/>
                <a:ea typeface="Calibri" panose="020F0502020204030204" pitchFamily="34" charset="0"/>
                <a:cs typeface="Times New Roman" panose="02020603050405020304" pitchFamily="18" charset="0"/>
              </a:rPr>
              <a:t> según se muestra en el siguiente gráfico. Mientras que un </a:t>
            </a:r>
            <a:r>
              <a:rPr lang="es-ES_tradnl" sz="1600" b="1" dirty="0">
                <a:effectLst/>
                <a:latin typeface="+mj-lt"/>
                <a:ea typeface="Calibri" panose="020F0502020204030204" pitchFamily="34" charset="0"/>
                <a:cs typeface="Times New Roman" panose="02020603050405020304" pitchFamily="18" charset="0"/>
              </a:rPr>
              <a:t>12%</a:t>
            </a:r>
            <a:r>
              <a:rPr lang="es-ES_tradnl" sz="1600" dirty="0">
                <a:effectLst/>
                <a:latin typeface="+mj-lt"/>
                <a:ea typeface="Calibri" panose="020F0502020204030204" pitchFamily="34" charset="0"/>
                <a:cs typeface="Times New Roman" panose="02020603050405020304" pitchFamily="18" charset="0"/>
              </a:rPr>
              <a:t> se desarrolló en forma </a:t>
            </a:r>
            <a:r>
              <a:rPr lang="es-ES_tradnl" sz="1600" b="1" dirty="0">
                <a:effectLst/>
                <a:latin typeface="+mj-lt"/>
                <a:ea typeface="Calibri" panose="020F0502020204030204" pitchFamily="34" charset="0"/>
                <a:cs typeface="Times New Roman" panose="02020603050405020304" pitchFamily="18" charset="0"/>
              </a:rPr>
              <a:t>presencial</a:t>
            </a:r>
            <a:r>
              <a:rPr lang="es-ES_tradnl" sz="1600" dirty="0">
                <a:effectLst/>
                <a:latin typeface="+mj-lt"/>
                <a:ea typeface="Calibri" panose="020F0502020204030204" pitchFamily="34" charset="0"/>
                <a:cs typeface="Times New Roman" panose="02020603050405020304" pitchFamily="18" charset="0"/>
              </a:rPr>
              <a:t> antes de la pandemia y las restricciones sanitarias.   </a:t>
            </a:r>
            <a:endParaRPr lang="es-CR" sz="16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2581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90DF59E4-4E35-4AEA-A998-07AF20C50366}"/>
              </a:ext>
            </a:extLst>
          </p:cNvPr>
          <p:cNvSpPr txBox="1"/>
          <p:nvPr/>
        </p:nvSpPr>
        <p:spPr>
          <a:xfrm>
            <a:off x="323088" y="1905589"/>
            <a:ext cx="5800161" cy="4293483"/>
          </a:xfrm>
          <a:prstGeom prst="rect">
            <a:avLst/>
          </a:prstGeom>
          <a:noFill/>
        </p:spPr>
        <p:txBody>
          <a:bodyPr wrap="square">
            <a:spAutoFit/>
          </a:bodyPr>
          <a:lstStyle/>
          <a:p>
            <a:pPr algn="just"/>
            <a:r>
              <a:rPr lang="es-ES_tradnl" sz="1300" dirty="0">
                <a:effectLst/>
                <a:latin typeface="+mj-lt"/>
                <a:ea typeface="Calibri" panose="020F0502020204030204" pitchFamily="34" charset="0"/>
                <a:cs typeface="Times New Roman" panose="02020603050405020304" pitchFamily="18" charset="0"/>
              </a:rPr>
              <a:t>“</a:t>
            </a:r>
            <a:r>
              <a:rPr lang="es-ES_tradnl" sz="1300" dirty="0">
                <a:latin typeface="+mj-lt"/>
                <a:ea typeface="Calibri" panose="020F0502020204030204" pitchFamily="34" charset="0"/>
                <a:cs typeface="Times New Roman" panose="02020603050405020304" pitchFamily="18" charset="0"/>
              </a:rPr>
              <a:t>C</a:t>
            </a:r>
            <a:r>
              <a:rPr lang="es-ES_tradnl" sz="1300" dirty="0">
                <a:effectLst/>
                <a:latin typeface="+mj-lt"/>
                <a:ea typeface="Calibri" panose="020F0502020204030204" pitchFamily="34" charset="0"/>
                <a:cs typeface="Times New Roman" panose="02020603050405020304" pitchFamily="18" charset="0"/>
              </a:rPr>
              <a:t>ompetencias genéricas y alineamiento”: actividades relacionadas con normativa institucional, servicio a la persona usuaria e implementación de protocolos institucionales. </a:t>
            </a:r>
            <a:endParaRPr lang="es-CR" sz="1300" dirty="0">
              <a:effectLst/>
              <a:latin typeface="+mj-lt"/>
              <a:ea typeface="Calibri" panose="020F0502020204030204" pitchFamily="34" charset="0"/>
              <a:cs typeface="Times New Roman" panose="02020603050405020304" pitchFamily="18" charset="0"/>
            </a:endParaRPr>
          </a:p>
          <a:p>
            <a:pPr algn="just"/>
            <a:r>
              <a:rPr lang="es-ES_tradnl" sz="1300" dirty="0">
                <a:effectLst/>
                <a:latin typeface="+mj-lt"/>
                <a:ea typeface="Calibri" panose="020F0502020204030204" pitchFamily="34" charset="0"/>
                <a:cs typeface="Times New Roman" panose="02020603050405020304" pitchFamily="18" charset="0"/>
              </a:rPr>
              <a:t> </a:t>
            </a:r>
            <a:endParaRPr lang="es-CR" sz="1300" dirty="0">
              <a:effectLst/>
              <a:latin typeface="+mj-lt"/>
              <a:ea typeface="Calibri" panose="020F0502020204030204" pitchFamily="34" charset="0"/>
              <a:cs typeface="Times New Roman" panose="02020603050405020304" pitchFamily="18" charset="0"/>
            </a:endParaRPr>
          </a:p>
          <a:p>
            <a:pPr algn="just"/>
            <a:r>
              <a:rPr lang="es-ES_tradnl" sz="1300" dirty="0">
                <a:effectLst/>
                <a:latin typeface="+mj-lt"/>
                <a:ea typeface="Calibri" panose="020F0502020204030204" pitchFamily="34" charset="0"/>
                <a:cs typeface="Times New Roman" panose="02020603050405020304" pitchFamily="18" charset="0"/>
              </a:rPr>
              <a:t>“Competencias técnicas” o entrenamiento: acciones dirigidas a fortalecer las áreas de conocimiento necesarias para el desempeño de la tarea</a:t>
            </a:r>
            <a:endParaRPr lang="es-CR" sz="1300" dirty="0">
              <a:effectLst/>
              <a:latin typeface="+mj-lt"/>
              <a:ea typeface="Calibri" panose="020F0502020204030204" pitchFamily="34" charset="0"/>
              <a:cs typeface="Times New Roman" panose="02020603050405020304" pitchFamily="18" charset="0"/>
            </a:endParaRPr>
          </a:p>
          <a:p>
            <a:pPr algn="just"/>
            <a:r>
              <a:rPr lang="es-ES_tradnl" sz="1300" dirty="0">
                <a:effectLst/>
                <a:latin typeface="+mj-lt"/>
                <a:ea typeface="Calibri" panose="020F0502020204030204" pitchFamily="34" charset="0"/>
                <a:cs typeface="Times New Roman" panose="02020603050405020304" pitchFamily="18" charset="0"/>
              </a:rPr>
              <a:t> </a:t>
            </a:r>
            <a:endParaRPr lang="es-CR" sz="1300" dirty="0">
              <a:effectLst/>
              <a:latin typeface="+mj-lt"/>
              <a:ea typeface="Calibri" panose="020F0502020204030204" pitchFamily="34" charset="0"/>
              <a:cs typeface="Times New Roman" panose="02020603050405020304" pitchFamily="18" charset="0"/>
            </a:endParaRPr>
          </a:p>
          <a:p>
            <a:pPr algn="just"/>
            <a:r>
              <a:rPr lang="es-ES_tradnl" sz="1300" dirty="0">
                <a:effectLst/>
                <a:latin typeface="+mj-lt"/>
                <a:ea typeface="Calibri" panose="020F0502020204030204" pitchFamily="34" charset="0"/>
                <a:cs typeface="Times New Roman" panose="02020603050405020304" pitchFamily="18" charset="0"/>
              </a:rPr>
              <a:t>“Competencias específicas” o Desarrollo: brindó énfasis al fortalecimiento de habilidades directivas, liderazgo y comunicación. </a:t>
            </a:r>
            <a:endParaRPr lang="es-CR" sz="1300" dirty="0">
              <a:effectLst/>
              <a:latin typeface="+mj-lt"/>
              <a:ea typeface="Calibri" panose="020F0502020204030204" pitchFamily="34" charset="0"/>
              <a:cs typeface="Times New Roman" panose="02020603050405020304" pitchFamily="18" charset="0"/>
            </a:endParaRPr>
          </a:p>
          <a:p>
            <a:pPr algn="just"/>
            <a:r>
              <a:rPr lang="es-ES_tradnl" sz="1300" dirty="0">
                <a:effectLst/>
                <a:latin typeface="+mj-lt"/>
                <a:ea typeface="Calibri" panose="020F0502020204030204" pitchFamily="34" charset="0"/>
                <a:cs typeface="Times New Roman" panose="02020603050405020304" pitchFamily="18" charset="0"/>
              </a:rPr>
              <a:t> </a:t>
            </a:r>
            <a:endParaRPr lang="es-CR" sz="1300" dirty="0">
              <a:effectLst/>
              <a:latin typeface="+mj-lt"/>
              <a:ea typeface="Calibri" panose="020F0502020204030204" pitchFamily="34" charset="0"/>
              <a:cs typeface="Times New Roman" panose="02020603050405020304" pitchFamily="18" charset="0"/>
            </a:endParaRPr>
          </a:p>
          <a:p>
            <a:pPr algn="just"/>
            <a:r>
              <a:rPr lang="es-ES_tradnl" sz="1300" dirty="0">
                <a:effectLst/>
                <a:latin typeface="+mj-lt"/>
                <a:ea typeface="Calibri" panose="020F0502020204030204" pitchFamily="34" charset="0"/>
                <a:cs typeface="Times New Roman" panose="02020603050405020304" pitchFamily="18" charset="0"/>
              </a:rPr>
              <a:t>“Calidad de vida”: acciones orientadas a promover el bienestar del personal judicial como estrategia de afrontamiento y factor de protección ante el estrés y distintos riesgos psicosociales enfocadas a temas de salud financiera, bienestar y calidad de vida y felicidad en el trabajo. </a:t>
            </a:r>
            <a:endParaRPr lang="es-CR" sz="1300" dirty="0">
              <a:effectLst/>
              <a:latin typeface="+mj-lt"/>
              <a:ea typeface="Calibri" panose="020F0502020204030204" pitchFamily="34" charset="0"/>
              <a:cs typeface="Times New Roman" panose="02020603050405020304" pitchFamily="18" charset="0"/>
            </a:endParaRPr>
          </a:p>
          <a:p>
            <a:pPr algn="just"/>
            <a:r>
              <a:rPr lang="es-ES_tradnl" sz="1300" dirty="0">
                <a:effectLst/>
                <a:latin typeface="+mj-lt"/>
                <a:ea typeface="Calibri" panose="020F0502020204030204" pitchFamily="34" charset="0"/>
                <a:cs typeface="Times New Roman" panose="02020603050405020304" pitchFamily="18" charset="0"/>
              </a:rPr>
              <a:t> </a:t>
            </a:r>
            <a:endParaRPr lang="es-CR" sz="1300" dirty="0">
              <a:effectLst/>
              <a:latin typeface="+mj-lt"/>
              <a:ea typeface="Calibri" panose="020F0502020204030204" pitchFamily="34" charset="0"/>
              <a:cs typeface="Times New Roman" panose="02020603050405020304" pitchFamily="18" charset="0"/>
            </a:endParaRPr>
          </a:p>
          <a:p>
            <a:pPr algn="just"/>
            <a:r>
              <a:rPr lang="es-ES_tradnl" sz="1300" dirty="0">
                <a:effectLst/>
                <a:latin typeface="+mj-lt"/>
                <a:ea typeface="Calibri" panose="020F0502020204030204" pitchFamily="34" charset="0"/>
                <a:cs typeface="Times New Roman" panose="02020603050405020304" pitchFamily="18" charset="0"/>
              </a:rPr>
              <a:t>En virtud de la emergencia sanitaria, se otorga prioridad a la implementación masiva del teletrabajo, la aplicación de medidas sanitarias, el empleo de herramientas informáticas y el bienestar del personal. </a:t>
            </a:r>
            <a:endParaRPr lang="es-CR" sz="1300" dirty="0">
              <a:effectLst/>
              <a:latin typeface="+mj-lt"/>
              <a:ea typeface="Calibri" panose="020F0502020204030204" pitchFamily="34" charset="0"/>
              <a:cs typeface="Times New Roman" panose="02020603050405020304" pitchFamily="18" charset="0"/>
            </a:endParaRPr>
          </a:p>
        </p:txBody>
      </p:sp>
      <p:sp>
        <p:nvSpPr>
          <p:cNvPr id="5" name="CuadroTexto 4">
            <a:extLst>
              <a:ext uri="{FF2B5EF4-FFF2-40B4-BE49-F238E27FC236}">
                <a16:creationId xmlns:a16="http://schemas.microsoft.com/office/drawing/2014/main" id="{3A7004D8-1061-4AAE-86BA-60DA552B4870}"/>
              </a:ext>
            </a:extLst>
          </p:cNvPr>
          <p:cNvSpPr txBox="1"/>
          <p:nvPr/>
        </p:nvSpPr>
        <p:spPr>
          <a:xfrm>
            <a:off x="706073" y="816652"/>
            <a:ext cx="10779853" cy="553998"/>
          </a:xfrm>
          <a:prstGeom prst="rect">
            <a:avLst/>
          </a:prstGeom>
          <a:noFill/>
        </p:spPr>
        <p:txBody>
          <a:bodyPr wrap="square">
            <a:spAutoFit/>
          </a:bodyPr>
          <a:lstStyle/>
          <a:p>
            <a:pPr algn="ctr"/>
            <a:r>
              <a:rPr lang="es-ES" sz="1200" b="1" dirty="0">
                <a:effectLst/>
                <a:latin typeface="Arial" panose="020B0604020202020204" pitchFamily="34" charset="0"/>
                <a:ea typeface="Calibri" panose="020F0502020204030204" pitchFamily="34" charset="0"/>
                <a:cs typeface="Times New Roman" panose="02020603050405020304" pitchFamily="18" charset="0"/>
              </a:rPr>
              <a:t>Gráfico </a:t>
            </a:r>
            <a:r>
              <a:rPr lang="es-ES" sz="1200" b="1" dirty="0" err="1">
                <a:effectLst/>
                <a:latin typeface="Arial" panose="020B0604020202020204" pitchFamily="34" charset="0"/>
                <a:ea typeface="Calibri" panose="020F0502020204030204" pitchFamily="34" charset="0"/>
                <a:cs typeface="Times New Roman" panose="02020603050405020304" pitchFamily="18" charset="0"/>
              </a:rPr>
              <a:t>N°</a:t>
            </a:r>
            <a:r>
              <a:rPr lang="es-ES" sz="1200" b="1" dirty="0">
                <a:effectLst/>
                <a:latin typeface="Arial" panose="020B0604020202020204" pitchFamily="34" charset="0"/>
                <a:ea typeface="Calibri" panose="020F0502020204030204" pitchFamily="34" charset="0"/>
                <a:cs typeface="Times New Roman" panose="02020603050405020304" pitchFamily="18" charset="0"/>
              </a:rPr>
              <a:t> 3</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s-ES" sz="1800" b="1" dirty="0">
                <a:effectLst/>
                <a:latin typeface="Arial" panose="020B0604020202020204" pitchFamily="34" charset="0"/>
                <a:ea typeface="Calibri" panose="020F0502020204030204" pitchFamily="34" charset="0"/>
                <a:cs typeface="Times New Roman" panose="02020603050405020304" pitchFamily="18" charset="0"/>
              </a:rPr>
              <a:t>Actividades formativas por eje curricular Año 2020</a:t>
            </a:r>
            <a:endParaRPr lang="es-C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CuadroTexto 7">
            <a:extLst>
              <a:ext uri="{FF2B5EF4-FFF2-40B4-BE49-F238E27FC236}">
                <a16:creationId xmlns:a16="http://schemas.microsoft.com/office/drawing/2014/main" id="{C281DF69-074E-46ED-949E-B0D4FFDB3607}"/>
              </a:ext>
            </a:extLst>
          </p:cNvPr>
          <p:cNvSpPr txBox="1"/>
          <p:nvPr/>
        </p:nvSpPr>
        <p:spPr>
          <a:xfrm>
            <a:off x="6165342" y="5571748"/>
            <a:ext cx="6094476" cy="215444"/>
          </a:xfrm>
          <a:prstGeom prst="rect">
            <a:avLst/>
          </a:prstGeom>
          <a:noFill/>
        </p:spPr>
        <p:txBody>
          <a:bodyPr wrap="square">
            <a:spAutoFit/>
          </a:bodyPr>
          <a:lstStyle/>
          <a:p>
            <a:pPr algn="ctr"/>
            <a:r>
              <a:rPr lang="es-ES_tradnl" sz="800" dirty="0">
                <a:effectLst/>
                <a:latin typeface="Arial" panose="020B0604020202020204" pitchFamily="34" charset="0"/>
                <a:ea typeface="Calibri" panose="020F0502020204030204" pitchFamily="34" charset="0"/>
                <a:cs typeface="Times New Roman" panose="02020603050405020304" pitchFamily="18" charset="0"/>
              </a:rPr>
              <a:t>Fuente: Subproceso Gestión de la Capacitación, Dirección de Gestión Humana, 2020.</a:t>
            </a:r>
            <a:endParaRPr lang="es-CR" sz="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Gráfico 5">
            <a:extLst>
              <a:ext uri="{FF2B5EF4-FFF2-40B4-BE49-F238E27FC236}">
                <a16:creationId xmlns:a16="http://schemas.microsoft.com/office/drawing/2014/main" id="{E5951488-4501-4EBF-94CC-05F62EE537C7}"/>
              </a:ext>
            </a:extLst>
          </p:cNvPr>
          <p:cNvGraphicFramePr/>
          <p:nvPr>
            <p:extLst>
              <p:ext uri="{D42A27DB-BD31-4B8C-83A1-F6EECF244321}">
                <p14:modId xmlns:p14="http://schemas.microsoft.com/office/powerpoint/2010/main" val="2594490101"/>
              </p:ext>
            </p:extLst>
          </p:nvPr>
        </p:nvGraphicFramePr>
        <p:xfrm>
          <a:off x="6556248" y="1905589"/>
          <a:ext cx="5312664" cy="34929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5513902"/>
      </p:ext>
    </p:extLst>
  </p:cSld>
  <p:clrMapOvr>
    <a:masterClrMapping/>
  </p:clrMapOvr>
</p:sld>
</file>

<file path=ppt/theme/theme1.xml><?xml version="1.0" encoding="utf-8"?>
<a:theme xmlns:a="http://schemas.openxmlformats.org/drawingml/2006/main" name="Estela de condensación">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TM04033937[[fn=Estela de condensación]]</Template>
  <TotalTime>999</TotalTime>
  <Words>3305</Words>
  <Application>Microsoft Office PowerPoint</Application>
  <PresentationFormat>Panorámica</PresentationFormat>
  <Paragraphs>529</Paragraphs>
  <Slides>39</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39</vt:i4>
      </vt:variant>
    </vt:vector>
  </HeadingPairs>
  <TitlesOfParts>
    <vt:vector size="47" baseType="lpstr">
      <vt:lpstr>Arial</vt:lpstr>
      <vt:lpstr>Calibri</vt:lpstr>
      <vt:lpstr>Calibri Light</vt:lpstr>
      <vt:lpstr>Century Gothic</vt:lpstr>
      <vt:lpstr>Monotype Corsiva</vt:lpstr>
      <vt:lpstr>Symbol</vt:lpstr>
      <vt:lpstr>Times New Roman</vt:lpstr>
      <vt:lpstr>Estela de condensación</vt:lpstr>
      <vt:lpstr>Dirección de Gestión Humana</vt:lpstr>
      <vt:lpstr>MBA Roxana Arrieta Meléndez Directora a.i. de Gestión Humana   Licda. Waiman Hin Herrera Subdirectora a.i. de Gestión Humana   Licda. Cheryl Bolaños Madrigal Jefa a.i. Subproceso Gestión de la Capacitación </vt:lpstr>
      <vt:lpstr>RESUMEN EJECUTIVO</vt:lpstr>
      <vt:lpstr>RESUMEN EJECUTIVO</vt:lpstr>
      <vt:lpstr>ACTIVIDADES FORMATIVAS EJECUTADAS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ACTIVIDADES FORMATIVAS EJECUTADAS </vt:lpstr>
      <vt:lpstr>Presentación de PowerPoint</vt:lpstr>
      <vt:lpstr> BECAS INSTITUCIONALES DIVULGADAS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ACCIONES COMPLEMENTARIAS DEL SUBPROCESO GESTIÓN DE LA CAPACITACIÓN</vt:lpstr>
      <vt:lpstr>Diagnóstico de necesidades de capacitación</vt:lpstr>
      <vt:lpstr>Presentación de PowerPoint</vt:lpstr>
      <vt:lpstr>  DISEÑO Y DESARROLLO DE NUEVOS CURSOS VIRTUALES</vt:lpstr>
      <vt:lpstr>Presentación de PowerPoint</vt:lpstr>
      <vt:lpstr>Presentación de PowerPoint</vt:lpstr>
      <vt:lpstr>Presentación de PowerPoint</vt:lpstr>
      <vt:lpstr>Presentación de PowerPoint</vt:lpstr>
      <vt:lpstr>Presentación de PowerPoint</vt:lpstr>
      <vt:lpstr>Presentación de PowerPoint</vt:lpstr>
      <vt:lpstr>FORTALECIMIENTO DE LOS PROCESOS FORMATIVOS </vt:lpstr>
      <vt:lpstr>Presentación de PowerPoint</vt:lpstr>
      <vt:lpstr>Presentación de PowerPoint</vt:lpstr>
      <vt:lpstr>Presentación de PowerPoint</vt:lpstr>
      <vt:lpstr>Presentación de PowerPoint</vt:lpstr>
      <vt:lpstr>sE FINALIZA OTRO AÑO LLENO DE ÉXITOS   MUCHAS 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Dirección de Gestión Humana</dc:title>
  <dc:creator>Henry Padilla Fuentes</dc:creator>
  <cp:lastModifiedBy>Cheryl Bolaños Madrigal</cp:lastModifiedBy>
  <cp:revision>25</cp:revision>
  <dcterms:created xsi:type="dcterms:W3CDTF">2018-01-19T13:52:16Z</dcterms:created>
  <dcterms:modified xsi:type="dcterms:W3CDTF">2021-01-19T18:42:58Z</dcterms:modified>
</cp:coreProperties>
</file>