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80" r:id="rId5"/>
    <p:sldId id="263" r:id="rId6"/>
    <p:sldId id="281" r:id="rId7"/>
    <p:sldId id="282" r:id="rId8"/>
    <p:sldId id="264" r:id="rId9"/>
    <p:sldId id="283" r:id="rId10"/>
    <p:sldId id="265" r:id="rId11"/>
    <p:sldId id="266" r:id="rId12"/>
    <p:sldId id="267" r:id="rId13"/>
    <p:sldId id="268" r:id="rId14"/>
    <p:sldId id="269" r:id="rId15"/>
    <p:sldId id="270" r:id="rId16"/>
    <p:sldId id="286" r:id="rId17"/>
    <p:sldId id="287" r:id="rId18"/>
    <p:sldId id="288" r:id="rId19"/>
    <p:sldId id="273" r:id="rId20"/>
    <p:sldId id="274" r:id="rId21"/>
    <p:sldId id="275" r:id="rId22"/>
    <p:sldId id="276" r:id="rId23"/>
    <p:sldId id="285" r:id="rId24"/>
    <p:sldId id="277"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3" autoAdjust="0"/>
    <p:restoredTop sz="94660"/>
  </p:normalViewPr>
  <p:slideViewPr>
    <p:cSldViewPr snapToGrid="0">
      <p:cViewPr varScale="1">
        <p:scale>
          <a:sx n="114" d="100"/>
          <a:sy n="114" d="100"/>
        </p:scale>
        <p:origin x="5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38DDF.F631AB30"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06DE071-4BA9-44DA-9E35-018DDAEF6D74}"/>
              </a:ext>
            </a:extLst>
          </p:cNvPr>
          <p:cNvSpPr>
            <a:spLocks noGrp="1"/>
          </p:cNvSpPr>
          <p:nvPr>
            <p:ph type="subTitle" idx="1"/>
          </p:nvPr>
        </p:nvSpPr>
        <p:spPr>
          <a:xfrm>
            <a:off x="3189592" y="3736252"/>
            <a:ext cx="9448800" cy="685801"/>
          </a:xfrm>
        </p:spPr>
        <p:txBody>
          <a:bodyPr/>
          <a:lstStyle/>
          <a:p>
            <a:r>
              <a:rPr lang="es-CR" b="1" dirty="0"/>
              <a:t>Subproceso Gestión de la Capacitación</a:t>
            </a:r>
            <a:endParaRPr lang="es-CR" dirty="0"/>
          </a:p>
        </p:txBody>
      </p:sp>
      <p:sp>
        <p:nvSpPr>
          <p:cNvPr id="5" name="Título 4">
            <a:extLst>
              <a:ext uri="{FF2B5EF4-FFF2-40B4-BE49-F238E27FC236}">
                <a16:creationId xmlns:a16="http://schemas.microsoft.com/office/drawing/2014/main" id="{BC1F1B6E-8F59-4730-8599-14D3A8D1EA79}"/>
              </a:ext>
            </a:extLst>
          </p:cNvPr>
          <p:cNvSpPr>
            <a:spLocks noGrp="1"/>
          </p:cNvSpPr>
          <p:nvPr>
            <p:ph type="ctrTitle"/>
          </p:nvPr>
        </p:nvSpPr>
        <p:spPr>
          <a:xfrm>
            <a:off x="3189592" y="2953268"/>
            <a:ext cx="9448800" cy="779284"/>
          </a:xfrm>
        </p:spPr>
        <p:txBody>
          <a:bodyPr>
            <a:normAutofit/>
          </a:bodyPr>
          <a:lstStyle/>
          <a:p>
            <a:r>
              <a:rPr lang="es-CR" sz="2400" dirty="0"/>
              <a:t>Dirección de Gestión Humana</a:t>
            </a:r>
          </a:p>
        </p:txBody>
      </p:sp>
      <p:sp>
        <p:nvSpPr>
          <p:cNvPr id="6" name="CuadroTexto 5">
            <a:extLst>
              <a:ext uri="{FF2B5EF4-FFF2-40B4-BE49-F238E27FC236}">
                <a16:creationId xmlns:a16="http://schemas.microsoft.com/office/drawing/2014/main" id="{8681C33E-5F10-4E5C-A472-77EBDAE01B87}"/>
              </a:ext>
            </a:extLst>
          </p:cNvPr>
          <p:cNvSpPr txBox="1"/>
          <p:nvPr/>
        </p:nvSpPr>
        <p:spPr>
          <a:xfrm>
            <a:off x="3189592" y="2468677"/>
            <a:ext cx="8622873" cy="707886"/>
          </a:xfrm>
          <a:prstGeom prst="rect">
            <a:avLst/>
          </a:prstGeom>
          <a:noFill/>
        </p:spPr>
        <p:txBody>
          <a:bodyPr wrap="none" rtlCol="0">
            <a:spAutoFit/>
          </a:bodyPr>
          <a:lstStyle/>
          <a:p>
            <a:r>
              <a:rPr lang="es-CR" sz="4000" b="1" dirty="0">
                <a:solidFill>
                  <a:schemeClr val="accent5">
                    <a:lumMod val="50000"/>
                  </a:schemeClr>
                </a:solidFill>
              </a:rPr>
              <a:t>INFORME ANUAL DE LABORES 2018</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14" y="2067429"/>
            <a:ext cx="1527732" cy="2218267"/>
          </a:xfrm>
          <a:prstGeom prst="rect">
            <a:avLst/>
          </a:prstGeom>
        </p:spPr>
      </p:pic>
    </p:spTree>
    <p:extLst>
      <p:ext uri="{BB962C8B-B14F-4D97-AF65-F5344CB8AC3E}">
        <p14:creationId xmlns:p14="http://schemas.microsoft.com/office/powerpoint/2010/main" val="326535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CR" dirty="0">
                <a:solidFill>
                  <a:schemeClr val="accent2">
                    <a:lumMod val="50000"/>
                  </a:schemeClr>
                </a:solidFill>
              </a:rPr>
              <a:t>2.</a:t>
            </a:r>
            <a:r>
              <a:rPr lang="es-CR" b="1" dirty="0">
                <a:solidFill>
                  <a:schemeClr val="accent2">
                    <a:lumMod val="50000"/>
                  </a:schemeClr>
                </a:solidFill>
              </a:rPr>
              <a:t> </a:t>
            </a:r>
            <a:r>
              <a:rPr lang="es-CR" dirty="0">
                <a:solidFill>
                  <a:schemeClr val="accent2">
                    <a:lumMod val="50000"/>
                  </a:schemeClr>
                </a:solidFill>
              </a:rPr>
              <a:t>MEJORAMIENTO DE LA COMUNICACIÓN</a:t>
            </a:r>
            <a:br>
              <a:rPr lang="es-CR" dirty="0">
                <a:solidFill>
                  <a:schemeClr val="accent2">
                    <a:lumMod val="50000"/>
                  </a:schemeClr>
                </a:solidFill>
              </a:rPr>
            </a:br>
            <a:r>
              <a:rPr lang="es-CR" dirty="0">
                <a:solidFill>
                  <a:schemeClr val="accent2">
                    <a:lumMod val="50000"/>
                  </a:schemeClr>
                </a:solidFill>
              </a:rPr>
              <a:t>    Y LOS SERVICIOS BRINDADOS</a:t>
            </a: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648315"/>
            <a:ext cx="9684878" cy="999885"/>
          </a:xfrm>
        </p:spPr>
        <p:txBody>
          <a:bodyPr>
            <a:normAutofit/>
          </a:bodyPr>
          <a:lstStyle/>
          <a:p>
            <a:r>
              <a:rPr lang="es-CR" sz="2000" dirty="0"/>
              <a:t>Logros realizados en las diferentes tareas planteadas durante el año</a:t>
            </a:r>
          </a:p>
        </p:txBody>
      </p:sp>
    </p:spTree>
    <p:extLst>
      <p:ext uri="{BB962C8B-B14F-4D97-AF65-F5344CB8AC3E}">
        <p14:creationId xmlns:p14="http://schemas.microsoft.com/office/powerpoint/2010/main" val="329913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2657062" y="1273414"/>
            <a:ext cx="9250017" cy="5909310"/>
          </a:xfrm>
          <a:prstGeom prst="rect">
            <a:avLst/>
          </a:prstGeom>
          <a:noFill/>
        </p:spPr>
        <p:txBody>
          <a:bodyPr wrap="square" rtlCol="0">
            <a:spAutoFit/>
          </a:bodyPr>
          <a:lstStyle/>
          <a:p>
            <a:r>
              <a:rPr lang="es-CR" dirty="0">
                <a:solidFill>
                  <a:schemeClr val="accent5">
                    <a:lumMod val="50000"/>
                  </a:schemeClr>
                </a:solidFill>
              </a:rPr>
              <a:t>PÁGINA WEBS</a:t>
            </a:r>
          </a:p>
          <a:p>
            <a:pPr marL="742950" lvl="1" indent="-285750">
              <a:buFont typeface="Arial" panose="020B0604020202020204" pitchFamily="34" charset="0"/>
              <a:buChar char="•"/>
            </a:pPr>
            <a:r>
              <a:rPr lang="es-CR" dirty="0"/>
              <a:t>Dirección de Gestión Humana</a:t>
            </a:r>
          </a:p>
          <a:p>
            <a:pPr marL="742950" lvl="1" indent="-285750">
              <a:buFont typeface="Arial" panose="020B0604020202020204" pitchFamily="34" charset="0"/>
              <a:buChar char="•"/>
            </a:pPr>
            <a:r>
              <a:rPr lang="es-CR" dirty="0"/>
              <a:t>Defensa Pública</a:t>
            </a:r>
          </a:p>
          <a:p>
            <a:pPr marL="742950" lvl="1" indent="-285750">
              <a:buFont typeface="Arial" panose="020B0604020202020204" pitchFamily="34" charset="0"/>
              <a:buChar char="•"/>
            </a:pPr>
            <a:r>
              <a:rPr lang="es-CR" dirty="0"/>
              <a:t>PEI</a:t>
            </a:r>
          </a:p>
          <a:p>
            <a:pPr marL="742950" lvl="1" indent="-285750">
              <a:buFont typeface="Arial" panose="020B0604020202020204" pitchFamily="34" charset="0"/>
              <a:buChar char="•"/>
            </a:pPr>
            <a:r>
              <a:rPr lang="es-CR" dirty="0"/>
              <a:t>Sistema de Becas</a:t>
            </a:r>
          </a:p>
          <a:p>
            <a:pPr marL="742950" lvl="1" indent="-285750">
              <a:buFont typeface="Arial" panose="020B0604020202020204" pitchFamily="34" charset="0"/>
              <a:buChar char="•"/>
            </a:pPr>
            <a:r>
              <a:rPr lang="es-CR" dirty="0"/>
              <a:t>Mejora Integral del Proceso Penal</a:t>
            </a:r>
          </a:p>
          <a:p>
            <a:endParaRPr lang="es-CR" dirty="0"/>
          </a:p>
          <a:p>
            <a:endParaRPr lang="es-CR" dirty="0"/>
          </a:p>
          <a:p>
            <a:r>
              <a:rPr lang="es-CR" dirty="0">
                <a:solidFill>
                  <a:schemeClr val="accent5">
                    <a:lumMod val="50000"/>
                  </a:schemeClr>
                </a:solidFill>
              </a:rPr>
              <a:t>DESARROLLOS DE PRODUCTOS AUDIOVISUALES ESTRATÉGICOS </a:t>
            </a:r>
          </a:p>
          <a:p>
            <a:pPr marL="742950" lvl="1" indent="-285750">
              <a:buFont typeface="Arial" panose="020B0604020202020204" pitchFamily="34" charset="0"/>
              <a:buChar char="•"/>
            </a:pPr>
            <a:r>
              <a:rPr lang="es-CR" dirty="0"/>
              <a:t>Invitaciones digitales, Libros digitales, Folletos para impresión</a:t>
            </a:r>
          </a:p>
          <a:p>
            <a:pPr marL="742950" lvl="1" indent="-285750">
              <a:buFont typeface="Arial" panose="020B0604020202020204" pitchFamily="34" charset="0"/>
              <a:buChar char="•"/>
            </a:pPr>
            <a:r>
              <a:rPr lang="es-CR" dirty="0"/>
              <a:t>Identidad gráfica </a:t>
            </a:r>
            <a:r>
              <a:rPr lang="es-CR" i="1" dirty="0"/>
              <a:t>“Plan Estratégico del Poder Judicial”</a:t>
            </a:r>
          </a:p>
          <a:p>
            <a:pPr marL="742950" lvl="1" indent="-285750">
              <a:buFont typeface="Arial" panose="020B0604020202020204" pitchFamily="34" charset="0"/>
              <a:buChar char="•"/>
            </a:pPr>
            <a:r>
              <a:rPr lang="es-CR" dirty="0"/>
              <a:t>Campañas informativas, Banners digitales para la Web</a:t>
            </a:r>
          </a:p>
          <a:p>
            <a:pPr marL="742950" lvl="1" indent="-285750">
              <a:buFont typeface="Arial" panose="020B0604020202020204" pitchFamily="34" charset="0"/>
              <a:buChar char="•"/>
            </a:pPr>
            <a:r>
              <a:rPr lang="es-CR" dirty="0"/>
              <a:t>Comunicaciones de correo</a:t>
            </a:r>
          </a:p>
          <a:p>
            <a:pPr marL="742950" lvl="1" indent="-285750">
              <a:buFont typeface="Arial" panose="020B0604020202020204" pitchFamily="34" charset="0"/>
              <a:buChar char="•"/>
            </a:pPr>
            <a:r>
              <a:rPr lang="es-CR" dirty="0"/>
              <a:t>Lotipos Plan Anual, Nexus.pj, Mejora Integral Proceso Penal</a:t>
            </a:r>
          </a:p>
          <a:p>
            <a:pPr marL="742950" lvl="1" indent="-285750">
              <a:buFont typeface="Arial" panose="020B0604020202020204" pitchFamily="34" charset="0"/>
              <a:buChar char="•"/>
            </a:pPr>
            <a:r>
              <a:rPr lang="es-CR" dirty="0"/>
              <a:t>Diseños varios para el Foro de la Reforma Procesal Laboral</a:t>
            </a:r>
          </a:p>
          <a:p>
            <a:pPr marL="742950" lvl="1" indent="-285750">
              <a:buFont typeface="Arial" panose="020B0604020202020204" pitchFamily="34" charset="0"/>
              <a:buChar char="•"/>
            </a:pPr>
            <a:r>
              <a:rPr lang="es-CR" dirty="0"/>
              <a:t>Boletines Servicios de Salud</a:t>
            </a:r>
          </a:p>
          <a:p>
            <a:pPr marL="742950" lvl="1" indent="-285750">
              <a:buFont typeface="Arial" panose="020B0604020202020204" pitchFamily="34" charset="0"/>
              <a:buChar char="•"/>
            </a:pPr>
            <a:r>
              <a:rPr lang="es-CR" dirty="0"/>
              <a:t>Calendarios Pagos y Ambiente Laboral.</a:t>
            </a:r>
          </a:p>
          <a:p>
            <a:pPr marL="742950" lvl="1" indent="-285750">
              <a:buFont typeface="Arial" panose="020B0604020202020204" pitchFamily="34" charset="0"/>
              <a:buChar char="•"/>
            </a:pPr>
            <a:r>
              <a:rPr lang="es-CR" dirty="0"/>
              <a:t>Campaña Nexus.pj</a:t>
            </a:r>
          </a:p>
          <a:p>
            <a:pPr marL="742950" lvl="1" indent="-285750">
              <a:buFont typeface="Arial" panose="020B0604020202020204" pitchFamily="34" charset="0"/>
              <a:buChar char="•"/>
            </a:pPr>
            <a:r>
              <a:rPr lang="es-CR" dirty="0"/>
              <a:t>Videos Nexus.pj y Ambientes Saludables San Carlos</a:t>
            </a:r>
          </a:p>
          <a:p>
            <a:endParaRPr lang="es-CR" dirty="0">
              <a:solidFill>
                <a:schemeClr val="accent5">
                  <a:lumMod val="50000"/>
                </a:schemeClr>
              </a:solidFill>
            </a:endParaRPr>
          </a:p>
          <a:p>
            <a:endParaRPr lang="es-CR" dirty="0"/>
          </a:p>
        </p:txBody>
      </p:sp>
      <p:pic>
        <p:nvPicPr>
          <p:cNvPr id="3" name="Imagen 2" descr="cid:image001.png@01D38DDF.F631AB30">
            <a:extLst>
              <a:ext uri="{FF2B5EF4-FFF2-40B4-BE49-F238E27FC236}">
                <a16:creationId xmlns:a16="http://schemas.microsoft.com/office/drawing/2014/main" id="{F1E90720-25F3-4DC7-8830-C56CD0AFDD29}"/>
              </a:ext>
            </a:extLst>
          </p:cNvPr>
          <p:cNvPicPr/>
          <p:nvPr/>
        </p:nvPicPr>
        <p:blipFill rotWithShape="1">
          <a:blip r:embed="rId2" r:link="rId3">
            <a:extLst>
              <a:ext uri="{28A0092B-C50C-407E-A947-70E740481C1C}">
                <a14:useLocalDpi xmlns:a14="http://schemas.microsoft.com/office/drawing/2010/main" val="0"/>
              </a:ext>
            </a:extLst>
          </a:blip>
          <a:srcRect b="37086"/>
          <a:stretch>
            <a:fillRect/>
          </a:stretch>
        </p:blipFill>
        <p:spPr bwMode="auto">
          <a:xfrm>
            <a:off x="397565" y="1974575"/>
            <a:ext cx="1795598" cy="1573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a:extLst>
              <a:ext uri="{FF2B5EF4-FFF2-40B4-BE49-F238E27FC236}">
                <a16:creationId xmlns:a16="http://schemas.microsoft.com/office/drawing/2014/main" id="{21414648-06FC-453D-A80E-CCC4ADA2DDD0}"/>
              </a:ext>
            </a:extLst>
          </p:cNvPr>
          <p:cNvPicPr>
            <a:picLocks noChangeAspect="1"/>
          </p:cNvPicPr>
          <p:nvPr/>
        </p:nvPicPr>
        <p:blipFill>
          <a:blip r:embed="rId4"/>
          <a:stretch>
            <a:fillRect/>
          </a:stretch>
        </p:blipFill>
        <p:spPr>
          <a:xfrm>
            <a:off x="609451" y="4223520"/>
            <a:ext cx="1371826" cy="2070651"/>
          </a:xfrm>
          <a:prstGeom prst="rect">
            <a:avLst/>
          </a:prstGeom>
        </p:spPr>
      </p:pic>
    </p:spTree>
    <p:extLst>
      <p:ext uri="{BB962C8B-B14F-4D97-AF65-F5344CB8AC3E}">
        <p14:creationId xmlns:p14="http://schemas.microsoft.com/office/powerpoint/2010/main" val="400130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4375024" y="719231"/>
            <a:ext cx="9250017" cy="369332"/>
          </a:xfrm>
          <a:prstGeom prst="rect">
            <a:avLst/>
          </a:prstGeom>
          <a:noFill/>
        </p:spPr>
        <p:txBody>
          <a:bodyPr wrap="square" rtlCol="0">
            <a:spAutoFit/>
          </a:bodyPr>
          <a:lstStyle/>
          <a:p>
            <a:r>
              <a:rPr lang="es-CR" dirty="0">
                <a:solidFill>
                  <a:schemeClr val="accent5">
                    <a:lumMod val="50000"/>
                  </a:schemeClr>
                </a:solidFill>
              </a:rPr>
              <a:t>PUBLICACIÓN DE NOTAS EN EL BOLETÍN DE LA ESCUELA JUDICIA</a:t>
            </a:r>
          </a:p>
        </p:txBody>
      </p:sp>
      <p:pic>
        <p:nvPicPr>
          <p:cNvPr id="5" name="Imagen 4">
            <a:extLst>
              <a:ext uri="{FF2B5EF4-FFF2-40B4-BE49-F238E27FC236}">
                <a16:creationId xmlns:a16="http://schemas.microsoft.com/office/drawing/2014/main" id="{87B5E035-0E09-453C-B210-99B7DC68C2BB}"/>
              </a:ext>
            </a:extLst>
          </p:cNvPr>
          <p:cNvPicPr>
            <a:picLocks noChangeAspect="1"/>
          </p:cNvPicPr>
          <p:nvPr/>
        </p:nvPicPr>
        <p:blipFill rotWithShape="1">
          <a:blip r:embed="rId2"/>
          <a:srcRect b="37436"/>
          <a:stretch/>
        </p:blipFill>
        <p:spPr>
          <a:xfrm>
            <a:off x="437321" y="2375681"/>
            <a:ext cx="1799288" cy="2106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abla 1"/>
          <p:cNvGraphicFramePr>
            <a:graphicFrameLocks noGrp="1"/>
          </p:cNvGraphicFramePr>
          <p:nvPr>
            <p:extLst>
              <p:ext uri="{D42A27DB-BD31-4B8C-83A1-F6EECF244321}">
                <p14:modId xmlns:p14="http://schemas.microsoft.com/office/powerpoint/2010/main" val="1304862532"/>
              </p:ext>
            </p:extLst>
          </p:nvPr>
        </p:nvGraphicFramePr>
        <p:xfrm>
          <a:off x="2652241" y="1210728"/>
          <a:ext cx="9157855" cy="5413920"/>
        </p:xfrm>
        <a:graphic>
          <a:graphicData uri="http://schemas.openxmlformats.org/drawingml/2006/table">
            <a:tbl>
              <a:tblPr firstRow="1" firstCol="1" lastRow="1" lastCol="1" bandRow="1" bandCol="1">
                <a:tableStyleId>{5A111915-BE36-4E01-A7E5-04B1672EAD32}</a:tableStyleId>
              </a:tblPr>
              <a:tblGrid>
                <a:gridCol w="1224620">
                  <a:extLst>
                    <a:ext uri="{9D8B030D-6E8A-4147-A177-3AD203B41FA5}">
                      <a16:colId xmlns:a16="http://schemas.microsoft.com/office/drawing/2014/main" val="20000"/>
                    </a:ext>
                  </a:extLst>
                </a:gridCol>
                <a:gridCol w="7933235">
                  <a:extLst>
                    <a:ext uri="{9D8B030D-6E8A-4147-A177-3AD203B41FA5}">
                      <a16:colId xmlns:a16="http://schemas.microsoft.com/office/drawing/2014/main" val="20001"/>
                    </a:ext>
                  </a:extLst>
                </a:gridCol>
              </a:tblGrid>
              <a:tr h="0">
                <a:tc>
                  <a:txBody>
                    <a:bodyPr/>
                    <a:lstStyle/>
                    <a:p>
                      <a:pPr algn="ctr">
                        <a:spcAft>
                          <a:spcPts val="0"/>
                        </a:spcAft>
                      </a:pPr>
                      <a:r>
                        <a:rPr lang="es-CR" sz="1400" b="0">
                          <a:effectLst/>
                        </a:rPr>
                        <a:t>Mes</a:t>
                      </a:r>
                      <a:endParaRPr lang="es-ES_tradnl" sz="1400" b="0">
                        <a:effectLst/>
                        <a:latin typeface="Calibri" charset="0"/>
                        <a:ea typeface="Times New Roman" charset="0"/>
                        <a:cs typeface="Times New Roman" charset="0"/>
                      </a:endParaRPr>
                    </a:p>
                  </a:txBody>
                  <a:tcPr marL="72000" marR="72000" marT="72000" marB="72000"/>
                </a:tc>
                <a:tc>
                  <a:txBody>
                    <a:bodyPr/>
                    <a:lstStyle/>
                    <a:p>
                      <a:pPr algn="ctr">
                        <a:spcAft>
                          <a:spcPts val="0"/>
                        </a:spcAft>
                      </a:pPr>
                      <a:r>
                        <a:rPr lang="es-CR" sz="1400" b="0" dirty="0">
                          <a:effectLst/>
                        </a:rPr>
                        <a:t>Publicación</a:t>
                      </a:r>
                      <a:endParaRPr lang="es-ES_tradnl" sz="1400" b="0" dirty="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0"/>
                  </a:ext>
                </a:extLst>
              </a:tr>
              <a:tr h="0">
                <a:tc>
                  <a:txBody>
                    <a:bodyPr/>
                    <a:lstStyle/>
                    <a:p>
                      <a:pPr algn="just">
                        <a:spcAft>
                          <a:spcPts val="0"/>
                        </a:spcAft>
                      </a:pPr>
                      <a:r>
                        <a:rPr lang="es-CR" sz="1400" b="0">
                          <a:effectLst/>
                        </a:rPr>
                        <a:t>Junio</a:t>
                      </a:r>
                      <a:endParaRPr lang="es-ES_tradnl" sz="1400" b="0">
                        <a:effectLst/>
                        <a:latin typeface="Calibri" charset="0"/>
                        <a:ea typeface="Times New Roman" charset="0"/>
                        <a:cs typeface="Times New Roman" charset="0"/>
                      </a:endParaRPr>
                    </a:p>
                  </a:txBody>
                  <a:tcPr marL="72000" marR="72000" marT="72000" marB="72000"/>
                </a:tc>
                <a:tc>
                  <a:txBody>
                    <a:bodyPr/>
                    <a:lstStyle/>
                    <a:p>
                      <a:pPr marL="342900" lvl="0" indent="-342900" algn="l">
                        <a:spcAft>
                          <a:spcPts val="0"/>
                        </a:spcAft>
                        <a:buFont typeface="Times New Roman" charset="0"/>
                        <a:buChar char="-"/>
                        <a:tabLst>
                          <a:tab pos="228600" algn="l"/>
                        </a:tabLst>
                      </a:pPr>
                      <a:r>
                        <a:rPr lang="es-CR" sz="1400" b="0">
                          <a:effectLst/>
                        </a:rPr>
                        <a:t>Inteligencia emocional, un rasgo necesario en la vida laboral actual</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Departamento de Seguridad actualiza conocimiento en manejo de armas de fuego</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El programa de Inducción al Poder Judicial llega a los Tribunales de Limón</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Dirección de Gestión Humana y Auditoria Judicial conocen sobre programación Neurolingüística</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Oficinas del ámbito administrativo buscan replantear su forma de trabajar</a:t>
                      </a:r>
                      <a:endParaRPr lang="es-ES_tradnl" sz="1400" b="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1"/>
                  </a:ext>
                </a:extLst>
              </a:tr>
              <a:tr h="0">
                <a:tc>
                  <a:txBody>
                    <a:bodyPr/>
                    <a:lstStyle/>
                    <a:p>
                      <a:pPr algn="just">
                        <a:spcAft>
                          <a:spcPts val="0"/>
                        </a:spcAft>
                      </a:pPr>
                      <a:r>
                        <a:rPr lang="es-CR" sz="1400" b="0">
                          <a:effectLst/>
                        </a:rPr>
                        <a:t>Julio</a:t>
                      </a:r>
                      <a:endParaRPr lang="es-ES_tradnl" sz="1400" b="0">
                        <a:effectLst/>
                        <a:latin typeface="Calibri" charset="0"/>
                        <a:ea typeface="Times New Roman" charset="0"/>
                        <a:cs typeface="Times New Roman" charset="0"/>
                      </a:endParaRPr>
                    </a:p>
                  </a:txBody>
                  <a:tcPr marL="72000" marR="72000" marT="72000" marB="72000"/>
                </a:tc>
                <a:tc>
                  <a:txBody>
                    <a:bodyPr/>
                    <a:lstStyle/>
                    <a:p>
                      <a:pPr marL="342900" lvl="0" indent="-342900" algn="l">
                        <a:spcAft>
                          <a:spcPts val="0"/>
                        </a:spcAft>
                        <a:buFont typeface="Times New Roman" charset="0"/>
                        <a:buChar char="-"/>
                        <a:tabLst>
                          <a:tab pos="228600" algn="l"/>
                        </a:tabLst>
                      </a:pPr>
                      <a:r>
                        <a:rPr lang="es-CR" sz="1400" b="0">
                          <a:effectLst/>
                        </a:rPr>
                        <a:t>Personal judicial se capacita en creación de presentaciones profesionales de alto impacto</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Gestión Humana fortalece competencias en el área de Administración de Proyectos</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Personal judicial se capacita en servicio al cliente</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Capacitación apoya la gestión del cambio ante las reformas judiciales</a:t>
                      </a:r>
                      <a:endParaRPr lang="es-ES_tradnl" sz="1400" b="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2"/>
                  </a:ext>
                </a:extLst>
              </a:tr>
              <a:tr h="0">
                <a:tc>
                  <a:txBody>
                    <a:bodyPr/>
                    <a:lstStyle/>
                    <a:p>
                      <a:pPr algn="just">
                        <a:spcAft>
                          <a:spcPts val="0"/>
                        </a:spcAft>
                      </a:pPr>
                      <a:r>
                        <a:rPr lang="es-CR" sz="1400" b="0">
                          <a:effectLst/>
                        </a:rPr>
                        <a:t>Setiembre</a:t>
                      </a:r>
                      <a:endParaRPr lang="es-ES_tradnl" sz="1400" b="0">
                        <a:effectLst/>
                        <a:latin typeface="Calibri" charset="0"/>
                        <a:ea typeface="Times New Roman" charset="0"/>
                        <a:cs typeface="Times New Roman" charset="0"/>
                      </a:endParaRPr>
                    </a:p>
                  </a:txBody>
                  <a:tcPr marL="72000" marR="72000" marT="72000" marB="72000"/>
                </a:tc>
                <a:tc>
                  <a:txBody>
                    <a:bodyPr/>
                    <a:lstStyle/>
                    <a:p>
                      <a:pPr marL="342900" lvl="0" indent="-342900" algn="l">
                        <a:spcAft>
                          <a:spcPts val="0"/>
                        </a:spcAft>
                        <a:buFont typeface="Times New Roman" charset="0"/>
                        <a:buChar char="-"/>
                        <a:tabLst>
                          <a:tab pos="228600" algn="l"/>
                        </a:tabLst>
                      </a:pPr>
                      <a:r>
                        <a:rPr lang="es-CR" sz="1400" b="0">
                          <a:effectLst/>
                        </a:rPr>
                        <a:t>Servidoras y servidores judiciales se preparan para su jubilación</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El Poder Judicial apunta a desarrollar la sinergia entre los equipos de trabajo</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Personal judicial hizo una mirada al futuro jubilatorio</a:t>
                      </a:r>
                      <a:endParaRPr lang="es-ES_tradnl" sz="1400" b="0">
                        <a:effectLst/>
                      </a:endParaRPr>
                    </a:p>
                    <a:p>
                      <a:pPr marL="342900" lvl="0" indent="-342900" algn="l">
                        <a:spcAft>
                          <a:spcPts val="0"/>
                        </a:spcAft>
                        <a:buFont typeface="Times New Roman" charset="0"/>
                        <a:buChar char="-"/>
                        <a:tabLst>
                          <a:tab pos="228600" algn="l"/>
                        </a:tabLst>
                      </a:pPr>
                      <a:r>
                        <a:rPr lang="es-CR" sz="1400" b="0">
                          <a:effectLst/>
                        </a:rPr>
                        <a:t>El autocuidado como una herramienta de bienestar integral</a:t>
                      </a:r>
                      <a:endParaRPr lang="es-ES_tradnl" sz="1400" b="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3"/>
                  </a:ext>
                </a:extLst>
              </a:tr>
              <a:tr h="0">
                <a:tc>
                  <a:txBody>
                    <a:bodyPr/>
                    <a:lstStyle/>
                    <a:p>
                      <a:pPr algn="just">
                        <a:spcAft>
                          <a:spcPts val="0"/>
                        </a:spcAft>
                      </a:pPr>
                      <a:r>
                        <a:rPr lang="es-CR" sz="1400" b="0">
                          <a:effectLst/>
                        </a:rPr>
                        <a:t>Octubre</a:t>
                      </a:r>
                      <a:endParaRPr lang="es-ES_tradnl" sz="1400" b="0">
                        <a:effectLst/>
                        <a:latin typeface="Calibri" charset="0"/>
                        <a:ea typeface="Times New Roman" charset="0"/>
                        <a:cs typeface="Times New Roman" charset="0"/>
                      </a:endParaRPr>
                    </a:p>
                  </a:txBody>
                  <a:tcPr marL="72000" marR="72000" marT="72000" marB="72000"/>
                </a:tc>
                <a:tc>
                  <a:txBody>
                    <a:bodyPr/>
                    <a:lstStyle/>
                    <a:p>
                      <a:pPr marL="342900" lvl="0" indent="-342900" algn="l">
                        <a:spcAft>
                          <a:spcPts val="0"/>
                        </a:spcAft>
                        <a:buFont typeface="Times New Roman" charset="0"/>
                        <a:buChar char="-"/>
                        <a:tabLst>
                          <a:tab pos="228600" algn="l"/>
                        </a:tabLst>
                      </a:pPr>
                      <a:r>
                        <a:rPr lang="es-CR" sz="1400" b="0" dirty="0">
                          <a:effectLst/>
                        </a:rPr>
                        <a:t>Personal de los despachos agrarios se capacitan para homogenizar procesos</a:t>
                      </a:r>
                      <a:endParaRPr lang="es-ES_tradnl" sz="1400" b="0" dirty="0">
                        <a:effectLst/>
                      </a:endParaRPr>
                    </a:p>
                    <a:p>
                      <a:pPr marL="342900" lvl="0" indent="-342900" algn="l">
                        <a:spcAft>
                          <a:spcPts val="0"/>
                        </a:spcAft>
                        <a:buFont typeface="Times New Roman" charset="0"/>
                        <a:buChar char="-"/>
                        <a:tabLst>
                          <a:tab pos="228600" algn="l"/>
                        </a:tabLst>
                      </a:pPr>
                      <a:r>
                        <a:rPr lang="es-CR" sz="1400" b="0" dirty="0">
                          <a:effectLst/>
                        </a:rPr>
                        <a:t>Defensa Pública de Siquirres participa en el taller de comunicación efectiva</a:t>
                      </a:r>
                      <a:endParaRPr lang="es-ES_tradnl" sz="1400" b="0" dirty="0">
                        <a:effectLst/>
                      </a:endParaRPr>
                    </a:p>
                    <a:p>
                      <a:pPr marL="342900" lvl="0" indent="-342900" algn="l">
                        <a:spcAft>
                          <a:spcPts val="0"/>
                        </a:spcAft>
                        <a:buFont typeface="Times New Roman" charset="0"/>
                        <a:buChar char="-"/>
                        <a:tabLst>
                          <a:tab pos="228600" algn="l"/>
                        </a:tabLst>
                      </a:pPr>
                      <a:r>
                        <a:rPr lang="es-CR" sz="1400" b="0" dirty="0">
                          <a:effectLst/>
                        </a:rPr>
                        <a:t>Gestión Humana inauguró el gimnasio del I Circuito Judicial de San José</a:t>
                      </a:r>
                      <a:endParaRPr lang="es-ES_tradnl" sz="1400" b="0" dirty="0">
                        <a:effectLst/>
                      </a:endParaRPr>
                    </a:p>
                    <a:p>
                      <a:pPr marL="342900" lvl="0" indent="-342900" algn="l">
                        <a:spcAft>
                          <a:spcPts val="0"/>
                        </a:spcAft>
                        <a:buFont typeface="Times New Roman" charset="0"/>
                        <a:buChar char="-"/>
                        <a:tabLst>
                          <a:tab pos="228600" algn="l"/>
                        </a:tabLst>
                      </a:pPr>
                      <a:r>
                        <a:rPr lang="es-CR" sz="1400" b="0" dirty="0">
                          <a:effectLst/>
                        </a:rPr>
                        <a:t>Se gradúa segunda generación en curso de administración de proyectos</a:t>
                      </a:r>
                      <a:endParaRPr lang="es-ES_tradnl" sz="1400" b="0" dirty="0">
                        <a:effectLst/>
                      </a:endParaRPr>
                    </a:p>
                    <a:p>
                      <a:pPr marL="342900" lvl="0" indent="-342900" algn="l">
                        <a:spcAft>
                          <a:spcPts val="0"/>
                        </a:spcAft>
                        <a:buFont typeface="Times New Roman" charset="0"/>
                        <a:buChar char="-"/>
                        <a:tabLst>
                          <a:tab pos="228600" algn="l"/>
                        </a:tabLst>
                      </a:pPr>
                      <a:r>
                        <a:rPr lang="es-CR" sz="1400" b="0" dirty="0">
                          <a:effectLst/>
                        </a:rPr>
                        <a:t>Dirección de Tecnología de la Información participa en el taller de inteligencia emocional</a:t>
                      </a:r>
                      <a:endParaRPr lang="es-ES_tradnl" sz="1400" b="0" dirty="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401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CR" dirty="0">
                <a:solidFill>
                  <a:schemeClr val="accent2">
                    <a:lumMod val="50000"/>
                  </a:schemeClr>
                </a:solidFill>
              </a:rPr>
              <a:t>3.</a:t>
            </a:r>
            <a:r>
              <a:rPr lang="es-CR" b="1" dirty="0">
                <a:solidFill>
                  <a:schemeClr val="accent2">
                    <a:lumMod val="50000"/>
                  </a:schemeClr>
                </a:solidFill>
              </a:rPr>
              <a:t> </a:t>
            </a:r>
            <a:r>
              <a:rPr lang="es-CR" dirty="0">
                <a:solidFill>
                  <a:schemeClr val="accent2">
                    <a:lumMod val="50000"/>
                  </a:schemeClr>
                </a:solidFill>
              </a:rPr>
              <a:t>PROMOCIÓN DE LA CERTIFICACIÓN Y LA    </a:t>
            </a:r>
            <a:br>
              <a:rPr lang="es-CR" dirty="0">
                <a:solidFill>
                  <a:schemeClr val="accent2">
                    <a:lumMod val="50000"/>
                  </a:schemeClr>
                </a:solidFill>
              </a:rPr>
            </a:br>
            <a:r>
              <a:rPr lang="es-CR" dirty="0">
                <a:solidFill>
                  <a:schemeClr val="accent2">
                    <a:lumMod val="50000"/>
                  </a:schemeClr>
                </a:solidFill>
              </a:rPr>
              <a:t>    EVALUACIÓN DE LA ENTIDAD O DE SUS ACTIVIDADES</a:t>
            </a: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648315"/>
            <a:ext cx="9684878" cy="999885"/>
          </a:xfrm>
        </p:spPr>
        <p:txBody>
          <a:bodyPr>
            <a:normAutofit/>
          </a:bodyPr>
          <a:lstStyle/>
          <a:p>
            <a:r>
              <a:rPr lang="es-CR" sz="2000" dirty="0"/>
              <a:t>Certificaciones realizadas por modalidad</a:t>
            </a:r>
          </a:p>
        </p:txBody>
      </p:sp>
    </p:spTree>
    <p:extLst>
      <p:ext uri="{BB962C8B-B14F-4D97-AF65-F5344CB8AC3E}">
        <p14:creationId xmlns:p14="http://schemas.microsoft.com/office/powerpoint/2010/main" val="1424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2504662" y="1855304"/>
            <a:ext cx="9250017" cy="923330"/>
          </a:xfrm>
          <a:prstGeom prst="rect">
            <a:avLst/>
          </a:prstGeom>
          <a:noFill/>
        </p:spPr>
        <p:txBody>
          <a:bodyPr wrap="square" rtlCol="0">
            <a:spAutoFit/>
          </a:bodyPr>
          <a:lstStyle/>
          <a:p>
            <a:r>
              <a:rPr lang="es-CR" cap="all" dirty="0">
                <a:solidFill>
                  <a:schemeClr val="accent5">
                    <a:lumMod val="50000"/>
                  </a:schemeClr>
                </a:solidFill>
              </a:rPr>
              <a:t>Procesos de Certificación</a:t>
            </a:r>
          </a:p>
          <a:p>
            <a:pPr marL="742950" lvl="1" indent="-285750">
              <a:buFont typeface="Arial" panose="020B0604020202020204" pitchFamily="34" charset="0"/>
              <a:buChar char="•"/>
            </a:pPr>
            <a:r>
              <a:rPr lang="es-CR" dirty="0"/>
              <a:t>Se destaca que todos los certificados emitidos se realizan de manera digital</a:t>
            </a:r>
          </a:p>
        </p:txBody>
      </p:sp>
      <p:graphicFrame>
        <p:nvGraphicFramePr>
          <p:cNvPr id="2" name="Tabla 1">
            <a:extLst>
              <a:ext uri="{FF2B5EF4-FFF2-40B4-BE49-F238E27FC236}">
                <a16:creationId xmlns:a16="http://schemas.microsoft.com/office/drawing/2014/main" id="{7B2EF3D9-8394-4800-93E2-064281E995F3}"/>
              </a:ext>
            </a:extLst>
          </p:cNvPr>
          <p:cNvGraphicFramePr>
            <a:graphicFrameLocks noGrp="1"/>
          </p:cNvGraphicFramePr>
          <p:nvPr>
            <p:extLst>
              <p:ext uri="{D42A27DB-BD31-4B8C-83A1-F6EECF244321}">
                <p14:modId xmlns:p14="http://schemas.microsoft.com/office/powerpoint/2010/main" val="2038856471"/>
              </p:ext>
            </p:extLst>
          </p:nvPr>
        </p:nvGraphicFramePr>
        <p:xfrm>
          <a:off x="2928730" y="3140765"/>
          <a:ext cx="6692348" cy="1908315"/>
        </p:xfrm>
        <a:graphic>
          <a:graphicData uri="http://schemas.openxmlformats.org/drawingml/2006/table">
            <a:tbl>
              <a:tblPr firstRow="1" firstCol="1" lastRow="1" lastCol="1" bandRow="1" bandCol="1">
                <a:tableStyleId>{5C22544A-7EE6-4342-B048-85BDC9FD1C3A}</a:tableStyleId>
              </a:tblPr>
              <a:tblGrid>
                <a:gridCol w="5287366">
                  <a:extLst>
                    <a:ext uri="{9D8B030D-6E8A-4147-A177-3AD203B41FA5}">
                      <a16:colId xmlns:a16="http://schemas.microsoft.com/office/drawing/2014/main" val="961662025"/>
                    </a:ext>
                  </a:extLst>
                </a:gridCol>
                <a:gridCol w="1404982">
                  <a:extLst>
                    <a:ext uri="{9D8B030D-6E8A-4147-A177-3AD203B41FA5}">
                      <a16:colId xmlns:a16="http://schemas.microsoft.com/office/drawing/2014/main" val="2650814715"/>
                    </a:ext>
                  </a:extLst>
                </a:gridCol>
              </a:tblGrid>
              <a:tr h="636105">
                <a:tc>
                  <a:txBody>
                    <a:bodyPr/>
                    <a:lstStyle/>
                    <a:p>
                      <a:pPr algn="ctr">
                        <a:spcAft>
                          <a:spcPts val="0"/>
                        </a:spcAft>
                      </a:pPr>
                      <a:r>
                        <a:rPr lang="es-CR" sz="2000" b="1" dirty="0">
                          <a:solidFill>
                            <a:schemeClr val="accent5">
                              <a:lumMod val="50000"/>
                            </a:schemeClr>
                          </a:solidFill>
                          <a:effectLst/>
                        </a:rPr>
                        <a:t>Actividad</a:t>
                      </a:r>
                      <a:endParaRPr lang="es-CR" sz="28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es-CR" sz="1800" b="1" dirty="0">
                          <a:solidFill>
                            <a:schemeClr val="accent5">
                              <a:lumMod val="50000"/>
                            </a:schemeClr>
                          </a:solidFill>
                          <a:effectLst/>
                        </a:rPr>
                        <a:t>Total</a:t>
                      </a:r>
                      <a:endParaRPr lang="es-CR" sz="28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1894158388"/>
                  </a:ext>
                </a:extLst>
              </a:tr>
              <a:tr h="636105">
                <a:tc>
                  <a:txBody>
                    <a:bodyPr/>
                    <a:lstStyle/>
                    <a:p>
                      <a:pPr algn="just">
                        <a:spcAft>
                          <a:spcPts val="0"/>
                        </a:spcAft>
                      </a:pPr>
                      <a:r>
                        <a:rPr lang="es-CR" sz="2000" b="0">
                          <a:solidFill>
                            <a:schemeClr val="accent5">
                              <a:lumMod val="50000"/>
                            </a:schemeClr>
                          </a:solidFill>
                          <a:effectLst/>
                        </a:rPr>
                        <a:t>Capacitación virtual</a:t>
                      </a:r>
                      <a:endParaRPr lang="es-CR" sz="2800" b="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spcAft>
                          <a:spcPts val="0"/>
                        </a:spcAft>
                      </a:pPr>
                      <a:r>
                        <a:rPr lang="es-CR" sz="2000" b="0" dirty="0">
                          <a:solidFill>
                            <a:schemeClr val="accent5">
                              <a:lumMod val="50000"/>
                            </a:schemeClr>
                          </a:solidFill>
                          <a:effectLst/>
                        </a:rPr>
                        <a:t>9896</a:t>
                      </a:r>
                      <a:endParaRPr lang="es-CR" sz="2800" b="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070475858"/>
                  </a:ext>
                </a:extLst>
              </a:tr>
              <a:tr h="636105">
                <a:tc>
                  <a:txBody>
                    <a:bodyPr/>
                    <a:lstStyle/>
                    <a:p>
                      <a:pPr algn="just">
                        <a:spcAft>
                          <a:spcPts val="0"/>
                        </a:spcAft>
                      </a:pPr>
                      <a:r>
                        <a:rPr lang="es-CR" sz="2000" b="0" dirty="0">
                          <a:solidFill>
                            <a:schemeClr val="accent5">
                              <a:lumMod val="50000"/>
                            </a:schemeClr>
                          </a:solidFill>
                          <a:effectLst/>
                        </a:rPr>
                        <a:t>Total</a:t>
                      </a:r>
                      <a:endParaRPr lang="es-CR" sz="2800" b="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spcAft>
                          <a:spcPts val="0"/>
                        </a:spcAft>
                      </a:pPr>
                      <a:r>
                        <a:rPr lang="es-CR" sz="2800" b="1" dirty="0">
                          <a:solidFill>
                            <a:schemeClr val="accent5">
                              <a:lumMod val="50000"/>
                            </a:schemeClr>
                          </a:solidFill>
                          <a:effectLst/>
                        </a:rPr>
                        <a:t>9896</a:t>
                      </a:r>
                      <a:endParaRPr lang="es-CR" sz="3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479830175"/>
                  </a:ext>
                </a:extLst>
              </a:tr>
            </a:tbl>
          </a:graphicData>
        </a:graphic>
      </p:graphicFrame>
    </p:spTree>
    <p:extLst>
      <p:ext uri="{BB962C8B-B14F-4D97-AF65-F5344CB8AC3E}">
        <p14:creationId xmlns:p14="http://schemas.microsoft.com/office/powerpoint/2010/main" val="401156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CR" dirty="0">
                <a:solidFill>
                  <a:schemeClr val="accent2">
                    <a:lumMod val="50000"/>
                  </a:schemeClr>
                </a:solidFill>
              </a:rPr>
              <a:t>4.</a:t>
            </a:r>
            <a:r>
              <a:rPr lang="es-CR" b="1" dirty="0">
                <a:solidFill>
                  <a:schemeClr val="accent2">
                    <a:lumMod val="50000"/>
                  </a:schemeClr>
                </a:solidFill>
              </a:rPr>
              <a:t> </a:t>
            </a:r>
            <a:r>
              <a:rPr lang="es-CR" dirty="0">
                <a:solidFill>
                  <a:schemeClr val="accent2">
                    <a:lumMod val="50000"/>
                  </a:schemeClr>
                </a:solidFill>
              </a:rPr>
              <a:t>PROYECCIÓN NACIONAL E INTERNACIONAL</a:t>
            </a: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648315"/>
            <a:ext cx="9684878" cy="999885"/>
          </a:xfrm>
        </p:spPr>
        <p:txBody>
          <a:bodyPr>
            <a:normAutofit/>
          </a:bodyPr>
          <a:lstStyle/>
          <a:p>
            <a:r>
              <a:rPr lang="es-CR" sz="2000" dirty="0"/>
              <a:t>La oficina tiene como finalidad la divulgación de Becas</a:t>
            </a:r>
          </a:p>
        </p:txBody>
      </p:sp>
    </p:spTree>
    <p:extLst>
      <p:ext uri="{BB962C8B-B14F-4D97-AF65-F5344CB8AC3E}">
        <p14:creationId xmlns:p14="http://schemas.microsoft.com/office/powerpoint/2010/main" val="302571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942536" y="1855304"/>
            <a:ext cx="10812144" cy="4247317"/>
          </a:xfrm>
          <a:prstGeom prst="rect">
            <a:avLst/>
          </a:prstGeom>
          <a:noFill/>
        </p:spPr>
        <p:txBody>
          <a:bodyPr wrap="square" rtlCol="0">
            <a:spAutoFit/>
          </a:bodyPr>
          <a:lstStyle/>
          <a:p>
            <a:r>
              <a:rPr lang="es-CR" dirty="0">
                <a:solidFill>
                  <a:schemeClr val="accent5">
                    <a:lumMod val="50000"/>
                  </a:schemeClr>
                </a:solidFill>
              </a:rPr>
              <a:t>BECAS SEGUIMIENTOS</a:t>
            </a:r>
          </a:p>
          <a:p>
            <a:endParaRPr lang="es-CR" dirty="0">
              <a:solidFill>
                <a:schemeClr val="accent5">
                  <a:lumMod val="50000"/>
                </a:schemeClr>
              </a:solidFill>
            </a:endParaRPr>
          </a:p>
          <a:p>
            <a:pPr marL="742950" lvl="1" indent="-285750">
              <a:buFont typeface="Arial" panose="020B0604020202020204" pitchFamily="34" charset="0"/>
              <a:buChar char="•"/>
            </a:pPr>
            <a:r>
              <a:rPr lang="es-CR" dirty="0"/>
              <a:t>Actualización Reglamento de Becas y permisos de estudio para el Personal Judicial</a:t>
            </a:r>
          </a:p>
          <a:p>
            <a:pPr marL="742950" lvl="1" indent="-285750">
              <a:buFont typeface="Arial" panose="020B0604020202020204" pitchFamily="34" charset="0"/>
              <a:buChar char="•"/>
            </a:pPr>
            <a:r>
              <a:rPr lang="es-CR" dirty="0"/>
              <a:t>Desarrollo del módulo de Gestión de Becas y Capacitación en el Sistema Integrado de Gestión Administrativa de la Dirección de Gestión Humana: SIGA GH</a:t>
            </a:r>
          </a:p>
          <a:p>
            <a:pPr marL="742950" lvl="1" indent="-285750">
              <a:buFont typeface="Arial" panose="020B0604020202020204" pitchFamily="34" charset="0"/>
              <a:buChar char="•"/>
            </a:pPr>
            <a:r>
              <a:rPr lang="es-CR" dirty="0"/>
              <a:t>Propuesta provisional de Gestión de Becas y Capacitación Internacional en el Poder Judicial</a:t>
            </a:r>
          </a:p>
          <a:p>
            <a:pPr marL="1714500" lvl="3" indent="-342900">
              <a:buFont typeface="+mj-lt"/>
              <a:buAutoNum type="arabicPeriod"/>
            </a:pPr>
            <a:r>
              <a:rPr lang="es-CR" sz="1600" i="1" dirty="0"/>
              <a:t>Procedimiento administrativo que regule con los diferentes programas y unidades de capacitación</a:t>
            </a:r>
          </a:p>
          <a:p>
            <a:pPr marL="1714500" lvl="3" indent="-342900">
              <a:buFont typeface="+mj-lt"/>
              <a:buAutoNum type="arabicPeriod"/>
            </a:pPr>
            <a:r>
              <a:rPr lang="es-CR" sz="1600" i="1" dirty="0"/>
              <a:t>Mecanismos de medición del impacto que representaría la capacitación para el Poder Judicial</a:t>
            </a:r>
          </a:p>
          <a:p>
            <a:pPr marL="1714500" lvl="3" indent="-342900">
              <a:buFont typeface="+mj-lt"/>
              <a:buAutoNum type="arabicPeriod"/>
            </a:pPr>
            <a:r>
              <a:rPr lang="es-CR" sz="1600" i="1" dirty="0"/>
              <a:t>Forma en que el beneficiario retribuirá a la institución para efecto de verificar su ejecución</a:t>
            </a:r>
          </a:p>
          <a:p>
            <a:pPr marL="1714500" lvl="3" indent="-342900">
              <a:buFont typeface="+mj-lt"/>
              <a:buAutoNum type="arabicPeriod"/>
            </a:pPr>
            <a:r>
              <a:rPr lang="es-CR" sz="1600" i="1" dirty="0"/>
              <a:t>Propuesta integral de cómo aplicar una mejora en el sitio Web, detallando cuales becas están activas o en trámite</a:t>
            </a:r>
          </a:p>
          <a:p>
            <a:pPr lvl="3"/>
            <a:endParaRPr lang="es-CR" sz="1600" i="1" dirty="0"/>
          </a:p>
        </p:txBody>
      </p:sp>
    </p:spTree>
    <p:extLst>
      <p:ext uri="{BB962C8B-B14F-4D97-AF65-F5344CB8AC3E}">
        <p14:creationId xmlns:p14="http://schemas.microsoft.com/office/powerpoint/2010/main" val="1516314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942536" y="1855304"/>
            <a:ext cx="10812144" cy="2862322"/>
          </a:xfrm>
          <a:prstGeom prst="rect">
            <a:avLst/>
          </a:prstGeom>
          <a:noFill/>
        </p:spPr>
        <p:txBody>
          <a:bodyPr wrap="square" rtlCol="0">
            <a:spAutoFit/>
          </a:bodyPr>
          <a:lstStyle/>
          <a:p>
            <a:r>
              <a:rPr lang="es-CR" dirty="0">
                <a:solidFill>
                  <a:schemeClr val="accent5">
                    <a:lumMod val="50000"/>
                  </a:schemeClr>
                </a:solidFill>
              </a:rPr>
              <a:t>BECAS</a:t>
            </a:r>
          </a:p>
          <a:p>
            <a:endParaRPr lang="es-CR" dirty="0">
              <a:solidFill>
                <a:schemeClr val="accent5">
                  <a:lumMod val="50000"/>
                </a:schemeClr>
              </a:solidFill>
            </a:endParaRPr>
          </a:p>
          <a:p>
            <a:pPr marL="742950" lvl="1" indent="-285750">
              <a:buFont typeface="Arial" panose="020B0604020202020204" pitchFamily="34" charset="0"/>
              <a:buChar char="•"/>
            </a:pPr>
            <a:r>
              <a:rPr lang="es-CR" dirty="0"/>
              <a:t>Respuesta al informe de la Sección de Auditoría de Seguimiento y Gestión Administrativa </a:t>
            </a:r>
            <a:r>
              <a:rPr lang="es-CR" dirty="0" err="1"/>
              <a:t>N°</a:t>
            </a:r>
            <a:r>
              <a:rPr lang="es-CR" dirty="0"/>
              <a:t> 313-42-SEGA-2018, correspondiente al seguimiento de las recomendaciones giradas por la Dirección de Auditoría Judicial mediante informe </a:t>
            </a:r>
            <a:r>
              <a:rPr lang="es-CR" dirty="0" err="1"/>
              <a:t>N°</a:t>
            </a:r>
            <a:r>
              <a:rPr lang="es-CR" dirty="0"/>
              <a:t> 564-45-SAEE-2017</a:t>
            </a:r>
          </a:p>
          <a:p>
            <a:pPr marL="742950" lvl="1" indent="-285750">
              <a:buFont typeface="Arial" panose="020B0604020202020204" pitchFamily="34" charset="0"/>
              <a:buChar char="•"/>
            </a:pPr>
            <a:r>
              <a:rPr lang="es-CR" dirty="0"/>
              <a:t>Respuesta a informe de Auditoría No. 828-104-AEE-2015 sobre la evaluación de impacto en el Poder Judicial del Convenio entre la Universidad Nacional y la Corte Suprema de Justicia</a:t>
            </a:r>
          </a:p>
          <a:p>
            <a:pPr marL="742950" lvl="1" indent="-285750">
              <a:buFont typeface="Arial" panose="020B0604020202020204" pitchFamily="34" charset="0"/>
              <a:buChar char="•"/>
            </a:pPr>
            <a:endParaRPr lang="es-CR" dirty="0"/>
          </a:p>
        </p:txBody>
      </p:sp>
    </p:spTree>
    <p:extLst>
      <p:ext uri="{BB962C8B-B14F-4D97-AF65-F5344CB8AC3E}">
        <p14:creationId xmlns:p14="http://schemas.microsoft.com/office/powerpoint/2010/main" val="51008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834888" y="1855304"/>
            <a:ext cx="10919792" cy="5355312"/>
          </a:xfrm>
          <a:prstGeom prst="rect">
            <a:avLst/>
          </a:prstGeom>
          <a:noFill/>
        </p:spPr>
        <p:txBody>
          <a:bodyPr wrap="square" rtlCol="0">
            <a:spAutoFit/>
          </a:bodyPr>
          <a:lstStyle/>
          <a:p>
            <a:r>
              <a:rPr lang="es-CR" dirty="0">
                <a:solidFill>
                  <a:schemeClr val="accent5">
                    <a:lumMod val="50000"/>
                  </a:schemeClr>
                </a:solidFill>
              </a:rPr>
              <a:t>BECAS DIVULGADAS</a:t>
            </a:r>
          </a:p>
          <a:p>
            <a:endParaRPr lang="es-CR" dirty="0">
              <a:solidFill>
                <a:schemeClr val="accent5">
                  <a:lumMod val="50000"/>
                </a:schemeClr>
              </a:solidFill>
            </a:endParaRPr>
          </a:p>
          <a:p>
            <a:r>
              <a:rPr lang="es-CR" dirty="0"/>
              <a:t>Durante el año 2018 se procedió con la divulgación de 16 becas, 07 nacionales y 09 internacionales, y 13 capacitaciones, 02 nacional y 11 internacionales.  En estas actividades participaron un total de 90 personas, de las cuales 54 fueron mujeres y 36 hombres. </a:t>
            </a:r>
          </a:p>
          <a:p>
            <a:endParaRPr lang="es-CR" dirty="0"/>
          </a:p>
          <a:p>
            <a:pPr marL="742950" lvl="1" indent="-285750">
              <a:buFont typeface="Arial" panose="020B0604020202020204" pitchFamily="34" charset="0"/>
              <a:buChar char="•"/>
            </a:pPr>
            <a:r>
              <a:rPr lang="es-ES" dirty="0"/>
              <a:t>Doctorado Académico en Derecho</a:t>
            </a:r>
          </a:p>
          <a:p>
            <a:pPr marL="742950" lvl="1" indent="-285750">
              <a:buFont typeface="Arial" panose="020B0604020202020204" pitchFamily="34" charset="0"/>
              <a:buChar char="•"/>
            </a:pPr>
            <a:r>
              <a:rPr lang="es-ES" dirty="0"/>
              <a:t>Maestría en Ciencias Penales</a:t>
            </a:r>
          </a:p>
          <a:p>
            <a:pPr marL="742950" lvl="1" indent="-285750">
              <a:buFont typeface="Arial" panose="020B0604020202020204" pitchFamily="34" charset="0"/>
              <a:buChar char="•"/>
            </a:pPr>
            <a:r>
              <a:rPr lang="es-ES" dirty="0"/>
              <a:t>Maestría en Derecho Público </a:t>
            </a:r>
          </a:p>
          <a:p>
            <a:pPr marL="742950" lvl="1" indent="-285750">
              <a:buFont typeface="Arial" panose="020B0604020202020204" pitchFamily="34" charset="0"/>
              <a:buChar char="•"/>
            </a:pPr>
            <a:r>
              <a:rPr lang="es-ES" dirty="0"/>
              <a:t>Maestría Profesional en Derechos Humanos </a:t>
            </a:r>
          </a:p>
          <a:p>
            <a:pPr marL="742950" lvl="1" indent="-285750">
              <a:buFont typeface="Arial" panose="020B0604020202020204" pitchFamily="34" charset="0"/>
              <a:buChar char="•"/>
            </a:pPr>
            <a:r>
              <a:rPr lang="es-ES" dirty="0"/>
              <a:t>Maestría en Seguridad Hemisférica. Tercera generación</a:t>
            </a:r>
          </a:p>
          <a:p>
            <a:pPr marL="742950" lvl="1" indent="-285750">
              <a:buFont typeface="Arial" panose="020B0604020202020204" pitchFamily="34" charset="0"/>
              <a:buChar char="•"/>
            </a:pPr>
            <a:r>
              <a:rPr lang="es-ES" dirty="0"/>
              <a:t>Maestría Profesional en Estudio de la Violencia Social y Familiar</a:t>
            </a:r>
          </a:p>
          <a:p>
            <a:pPr marL="742950" lvl="1" indent="-285750">
              <a:buFont typeface="Arial" panose="020B0604020202020204" pitchFamily="34" charset="0"/>
              <a:buChar char="•"/>
            </a:pPr>
            <a:r>
              <a:rPr lang="es-ES" dirty="0"/>
              <a:t>Máster en Argumentación Jurídica </a:t>
            </a:r>
          </a:p>
          <a:p>
            <a:pPr marL="742950" lvl="1" indent="-285750">
              <a:buFont typeface="Arial" panose="020B0604020202020204" pitchFamily="34" charset="0"/>
              <a:buChar char="•"/>
            </a:pPr>
            <a:r>
              <a:rPr lang="es-ES" dirty="0"/>
              <a:t>Máster en Protección Internacional de los Derechos Humanos</a:t>
            </a:r>
          </a:p>
          <a:p>
            <a:pPr marL="742950" lvl="1" indent="-285750">
              <a:buFont typeface="Arial" panose="020B0604020202020204" pitchFamily="34" charset="0"/>
              <a:buChar char="•"/>
            </a:pPr>
            <a:r>
              <a:rPr lang="es-ES" dirty="0"/>
              <a:t>V edición del Postgrado en Gobernabilidad, Derechos Humanos y Cultura de Paz</a:t>
            </a:r>
          </a:p>
          <a:p>
            <a:pPr marL="742950" lvl="1" indent="-285750">
              <a:buFont typeface="Arial" panose="020B0604020202020204" pitchFamily="34" charset="0"/>
              <a:buChar char="•"/>
            </a:pPr>
            <a:r>
              <a:rPr lang="es-CR" dirty="0"/>
              <a:t>E</a:t>
            </a:r>
            <a:r>
              <a:rPr lang="es-ES" dirty="0" err="1"/>
              <a:t>ntre</a:t>
            </a:r>
            <a:r>
              <a:rPr lang="es-ES" dirty="0"/>
              <a:t> otras…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p:txBody>
      </p:sp>
    </p:spTree>
    <p:extLst>
      <p:ext uri="{BB962C8B-B14F-4D97-AF65-F5344CB8AC3E}">
        <p14:creationId xmlns:p14="http://schemas.microsoft.com/office/powerpoint/2010/main" val="24811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CR" dirty="0">
                <a:solidFill>
                  <a:schemeClr val="accent2">
                    <a:lumMod val="50000"/>
                  </a:schemeClr>
                </a:solidFill>
              </a:rPr>
              <a:t>5.</a:t>
            </a:r>
            <a:r>
              <a:rPr lang="es-CR" b="1" dirty="0">
                <a:solidFill>
                  <a:schemeClr val="accent2">
                    <a:lumMod val="50000"/>
                  </a:schemeClr>
                </a:solidFill>
              </a:rPr>
              <a:t> </a:t>
            </a:r>
            <a:r>
              <a:rPr lang="es-CR" dirty="0">
                <a:solidFill>
                  <a:schemeClr val="accent2">
                    <a:lumMod val="50000"/>
                  </a:schemeClr>
                </a:solidFill>
              </a:rPr>
              <a:t>ACTIVIDADES ACADÉMICAS EJECUTADAS</a:t>
            </a: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648315"/>
            <a:ext cx="9684878" cy="999885"/>
          </a:xfrm>
        </p:spPr>
        <p:txBody>
          <a:bodyPr>
            <a:normAutofit/>
          </a:bodyPr>
          <a:lstStyle/>
          <a:p>
            <a:r>
              <a:rPr lang="es-CR" sz="2000" dirty="0"/>
              <a:t>Cuadro estadística general de ejecución de actividades</a:t>
            </a:r>
          </a:p>
        </p:txBody>
      </p:sp>
    </p:spTree>
    <p:extLst>
      <p:ext uri="{BB962C8B-B14F-4D97-AF65-F5344CB8AC3E}">
        <p14:creationId xmlns:p14="http://schemas.microsoft.com/office/powerpoint/2010/main" val="427205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CR" dirty="0">
                <a:solidFill>
                  <a:schemeClr val="accent2">
                    <a:lumMod val="50000"/>
                  </a:schemeClr>
                </a:solidFill>
              </a:rPr>
              <a:t>1. FORTALECIMIENTO DE LOS PROCESOS FORMATIVOS</a:t>
            </a: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648315"/>
            <a:ext cx="9684878" cy="999885"/>
          </a:xfrm>
        </p:spPr>
        <p:txBody>
          <a:bodyPr>
            <a:normAutofit/>
          </a:bodyPr>
          <a:lstStyle/>
          <a:p>
            <a:r>
              <a:rPr lang="es-CR" sz="2000" dirty="0"/>
              <a:t>Logros realizados en las diferentes tareas planteadas durante el año</a:t>
            </a:r>
          </a:p>
        </p:txBody>
      </p:sp>
    </p:spTree>
    <p:extLst>
      <p:ext uri="{BB962C8B-B14F-4D97-AF65-F5344CB8AC3E}">
        <p14:creationId xmlns:p14="http://schemas.microsoft.com/office/powerpoint/2010/main" val="198748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3432311" y="1086678"/>
            <a:ext cx="9250017" cy="369332"/>
          </a:xfrm>
          <a:prstGeom prst="rect">
            <a:avLst/>
          </a:prstGeom>
          <a:noFill/>
        </p:spPr>
        <p:txBody>
          <a:bodyPr wrap="square" rtlCol="0">
            <a:spAutoFit/>
          </a:bodyPr>
          <a:lstStyle/>
          <a:p>
            <a:r>
              <a:rPr lang="es-CR" cap="all" dirty="0">
                <a:solidFill>
                  <a:schemeClr val="accent5">
                    <a:lumMod val="50000"/>
                  </a:schemeClr>
                </a:solidFill>
              </a:rPr>
              <a:t>Cantidad total de personas capacitadas</a:t>
            </a:r>
          </a:p>
        </p:txBody>
      </p:sp>
      <p:graphicFrame>
        <p:nvGraphicFramePr>
          <p:cNvPr id="3" name="Tabla 2"/>
          <p:cNvGraphicFramePr>
            <a:graphicFrameLocks noGrp="1"/>
          </p:cNvGraphicFramePr>
          <p:nvPr>
            <p:extLst>
              <p:ext uri="{D42A27DB-BD31-4B8C-83A1-F6EECF244321}">
                <p14:modId xmlns:p14="http://schemas.microsoft.com/office/powerpoint/2010/main" val="1233958680"/>
              </p:ext>
            </p:extLst>
          </p:nvPr>
        </p:nvGraphicFramePr>
        <p:xfrm>
          <a:off x="912008" y="2070773"/>
          <a:ext cx="9336397" cy="3784600"/>
        </p:xfrm>
        <a:graphic>
          <a:graphicData uri="http://schemas.openxmlformats.org/drawingml/2006/table">
            <a:tbl>
              <a:tblPr firstRow="1" firstCol="1" lastRow="1" lastCol="1" bandRow="1" bandCol="1">
                <a:tableStyleId>{5A111915-BE36-4E01-A7E5-04B1672EAD32}</a:tableStyleId>
              </a:tblPr>
              <a:tblGrid>
                <a:gridCol w="5821301">
                  <a:extLst>
                    <a:ext uri="{9D8B030D-6E8A-4147-A177-3AD203B41FA5}">
                      <a16:colId xmlns:a16="http://schemas.microsoft.com/office/drawing/2014/main" val="20000"/>
                    </a:ext>
                  </a:extLst>
                </a:gridCol>
                <a:gridCol w="1056904">
                  <a:extLst>
                    <a:ext uri="{9D8B030D-6E8A-4147-A177-3AD203B41FA5}">
                      <a16:colId xmlns:a16="http://schemas.microsoft.com/office/drawing/2014/main" val="20001"/>
                    </a:ext>
                  </a:extLst>
                </a:gridCol>
                <a:gridCol w="1116280">
                  <a:extLst>
                    <a:ext uri="{9D8B030D-6E8A-4147-A177-3AD203B41FA5}">
                      <a16:colId xmlns:a16="http://schemas.microsoft.com/office/drawing/2014/main" val="20002"/>
                    </a:ext>
                  </a:extLst>
                </a:gridCol>
                <a:gridCol w="1341912">
                  <a:extLst>
                    <a:ext uri="{9D8B030D-6E8A-4147-A177-3AD203B41FA5}">
                      <a16:colId xmlns:a16="http://schemas.microsoft.com/office/drawing/2014/main" val="20003"/>
                    </a:ext>
                  </a:extLst>
                </a:gridCol>
              </a:tblGrid>
              <a:tr h="194945">
                <a:tc rowSpan="2">
                  <a:txBody>
                    <a:bodyPr/>
                    <a:lstStyle/>
                    <a:p>
                      <a:pPr algn="ctr">
                        <a:spcAft>
                          <a:spcPts val="0"/>
                        </a:spcAft>
                      </a:pPr>
                      <a:endParaRPr lang="es-CR" sz="1600" dirty="0">
                        <a:effectLst/>
                      </a:endParaRPr>
                    </a:p>
                    <a:p>
                      <a:pPr algn="ctr">
                        <a:spcAft>
                          <a:spcPts val="0"/>
                        </a:spcAft>
                      </a:pPr>
                      <a:r>
                        <a:rPr lang="es-CR" sz="1600" dirty="0">
                          <a:effectLst/>
                        </a:rPr>
                        <a:t>Actividad</a:t>
                      </a:r>
                      <a:endParaRPr lang="es-ES_tradnl" sz="1600" dirty="0">
                        <a:effectLst/>
                        <a:latin typeface="Calibri" charset="0"/>
                        <a:ea typeface="Times New Roman" charset="0"/>
                        <a:cs typeface="Times New Roman" charset="0"/>
                      </a:endParaRPr>
                    </a:p>
                  </a:txBody>
                  <a:tcPr marL="68580" marR="68580" marT="0" marB="0"/>
                </a:tc>
                <a:tc gridSpan="3">
                  <a:txBody>
                    <a:bodyPr/>
                    <a:lstStyle/>
                    <a:p>
                      <a:pPr algn="ctr">
                        <a:spcAft>
                          <a:spcPts val="0"/>
                        </a:spcAft>
                      </a:pPr>
                      <a:r>
                        <a:rPr lang="es-CR" sz="1600" dirty="0">
                          <a:effectLst/>
                        </a:rPr>
                        <a:t>Cantidad de personas impactadas</a:t>
                      </a:r>
                      <a:endParaRPr lang="es-ES_tradnl" sz="1600" dirty="0">
                        <a:effectLst/>
                        <a:latin typeface="Calibri" charset="0"/>
                        <a:ea typeface="Times New Roman" charset="0"/>
                        <a:cs typeface="Times New Roman" charset="0"/>
                      </a:endParaRPr>
                    </a:p>
                  </a:txBody>
                  <a:tcPr marL="68580" marR="68580" marT="0" marB="0"/>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113665">
                <a:tc vMerge="1">
                  <a:txBody>
                    <a:bodyPr/>
                    <a:lstStyle/>
                    <a:p>
                      <a:endParaRPr lang="es-ES_tradnl"/>
                    </a:p>
                  </a:txBody>
                  <a:tcPr/>
                </a:tc>
                <a:tc>
                  <a:txBody>
                    <a:bodyPr/>
                    <a:lstStyle/>
                    <a:p>
                      <a:pPr algn="ctr">
                        <a:spcAft>
                          <a:spcPts val="0"/>
                        </a:spcAft>
                      </a:pPr>
                      <a:r>
                        <a:rPr lang="es-CR" sz="1600" dirty="0">
                          <a:effectLst/>
                        </a:rPr>
                        <a:t>Mujeres</a:t>
                      </a:r>
                      <a:endParaRPr lang="es-ES_tradnl" sz="1600" dirty="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dirty="0">
                          <a:effectLst/>
                        </a:rPr>
                        <a:t>Hombres</a:t>
                      </a:r>
                      <a:endParaRPr lang="es-ES_tradnl" sz="1600" dirty="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dirty="0">
                          <a:effectLst/>
                        </a:rPr>
                        <a:t>Total</a:t>
                      </a:r>
                      <a:endParaRPr lang="es-ES_tradnl" sz="1600" dirty="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175260">
                <a:tc>
                  <a:txBody>
                    <a:bodyPr/>
                    <a:lstStyle/>
                    <a:p>
                      <a:pPr algn="just">
                        <a:spcAft>
                          <a:spcPts val="0"/>
                        </a:spcAft>
                      </a:pPr>
                      <a:r>
                        <a:rPr lang="es-CR" sz="1600">
                          <a:effectLst/>
                        </a:rPr>
                        <a:t>Capacitación por contratación externa</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795</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668</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1463</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194945">
                <a:tc>
                  <a:txBody>
                    <a:bodyPr/>
                    <a:lstStyle/>
                    <a:p>
                      <a:pPr algn="just">
                        <a:spcAft>
                          <a:spcPts val="0"/>
                        </a:spcAft>
                      </a:pPr>
                      <a:r>
                        <a:rPr lang="es-CR" sz="1600">
                          <a:effectLst/>
                        </a:rPr>
                        <a:t>Capacitaciones con colaboración interna e interinstitucional</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1009</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693</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1702</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194945">
                <a:tc>
                  <a:txBody>
                    <a:bodyPr/>
                    <a:lstStyle/>
                    <a:p>
                      <a:pPr algn="just">
                        <a:spcAft>
                          <a:spcPts val="0"/>
                        </a:spcAft>
                      </a:pPr>
                      <a:r>
                        <a:rPr lang="es-CR" sz="1600">
                          <a:effectLst/>
                        </a:rPr>
                        <a:t>Capacitación virtual </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2534</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2139</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4673</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r h="194945">
                <a:tc>
                  <a:txBody>
                    <a:bodyPr/>
                    <a:lstStyle/>
                    <a:p>
                      <a:pPr algn="just">
                        <a:spcAft>
                          <a:spcPts val="0"/>
                        </a:spcAft>
                      </a:pPr>
                      <a:r>
                        <a:rPr lang="es-CR" sz="1600">
                          <a:effectLst/>
                        </a:rPr>
                        <a:t>Programa de Inducción (Curso virtual Inducción General)</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285</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230</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515</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5"/>
                  </a:ext>
                </a:extLst>
              </a:tr>
              <a:tr h="175260">
                <a:tc>
                  <a:txBody>
                    <a:bodyPr/>
                    <a:lstStyle/>
                    <a:p>
                      <a:pPr algn="just">
                        <a:spcAft>
                          <a:spcPts val="0"/>
                        </a:spcAft>
                      </a:pPr>
                      <a:r>
                        <a:rPr lang="es-CR" sz="1600">
                          <a:effectLst/>
                        </a:rPr>
                        <a:t>Programa de Inducción (Talleres de Sensibilización a jefaturas y coordinaciones)</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40</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22</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62</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6"/>
                  </a:ext>
                </a:extLst>
              </a:tr>
              <a:tr h="370840">
                <a:tc>
                  <a:txBody>
                    <a:bodyPr/>
                    <a:lstStyle/>
                    <a:p>
                      <a:pPr algn="just">
                        <a:spcAft>
                          <a:spcPts val="0"/>
                        </a:spcAft>
                      </a:pPr>
                      <a:r>
                        <a:rPr lang="es-CR" sz="1600">
                          <a:effectLst/>
                        </a:rPr>
                        <a:t>Programa de Recreación Laboral (acondicionamiento físico)</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45</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53</a:t>
                      </a:r>
                      <a:endParaRPr lang="es-ES_tradnl" sz="1600">
                        <a:effectLst/>
                      </a:endParaRPr>
                    </a:p>
                    <a:p>
                      <a:pPr algn="ctr">
                        <a:spcAft>
                          <a:spcPts val="0"/>
                        </a:spcAft>
                      </a:pPr>
                      <a:r>
                        <a:rPr lang="es-CR" sz="1600">
                          <a:effectLst/>
                        </a:rPr>
                        <a:t> </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98</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7"/>
                  </a:ext>
                </a:extLst>
              </a:tr>
              <a:tr h="370840">
                <a:tc>
                  <a:txBody>
                    <a:bodyPr/>
                    <a:lstStyle/>
                    <a:p>
                      <a:pPr algn="just">
                        <a:spcAft>
                          <a:spcPts val="0"/>
                        </a:spcAft>
                      </a:pPr>
                      <a:r>
                        <a:rPr lang="es-CR" sz="1600">
                          <a:effectLst/>
                        </a:rPr>
                        <a:t>Programa de becas y capacitaciones</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54</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36</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90</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8"/>
                  </a:ext>
                </a:extLst>
              </a:tr>
              <a:tr h="175260">
                <a:tc>
                  <a:txBody>
                    <a:bodyPr/>
                    <a:lstStyle/>
                    <a:p>
                      <a:pPr algn="just">
                        <a:spcAft>
                          <a:spcPts val="0"/>
                        </a:spcAft>
                      </a:pPr>
                      <a:r>
                        <a:rPr lang="es-CR" sz="1600" dirty="0">
                          <a:effectLst/>
                        </a:rPr>
                        <a:t>TOTAL</a:t>
                      </a:r>
                      <a:endParaRPr lang="es-ES_tradnl" sz="1600" dirty="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 </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 </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dirty="0">
                          <a:effectLst/>
                        </a:rPr>
                        <a:t>8.603</a:t>
                      </a:r>
                      <a:endParaRPr lang="es-ES_tradnl" sz="1600" dirty="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6598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1510747" y="1564243"/>
            <a:ext cx="10681253" cy="5570756"/>
          </a:xfrm>
          <a:prstGeom prst="rect">
            <a:avLst/>
          </a:prstGeom>
          <a:noFill/>
        </p:spPr>
        <p:txBody>
          <a:bodyPr wrap="square" rtlCol="0">
            <a:spAutoFit/>
          </a:bodyPr>
          <a:lstStyle/>
          <a:p>
            <a:r>
              <a:rPr lang="es-ES" cap="all" dirty="0">
                <a:solidFill>
                  <a:schemeClr val="accent5">
                    <a:lumMod val="50000"/>
                  </a:schemeClr>
                </a:solidFill>
              </a:rPr>
              <a:t>Detalle procedimientos de contratación en la subpartida 10701</a:t>
            </a:r>
          </a:p>
          <a:p>
            <a:r>
              <a:rPr lang="es-ES" sz="1400" dirty="0"/>
              <a:t>(Compras Directas, Compras Menores y trámites de Caja Chica)</a:t>
            </a:r>
            <a:endParaRPr lang="es-CR" sz="1400" dirty="0"/>
          </a:p>
          <a:p>
            <a:r>
              <a:rPr lang="es-ES" dirty="0"/>
              <a:t> </a:t>
            </a:r>
            <a:endParaRPr lang="es-CR" dirty="0"/>
          </a:p>
          <a:p>
            <a:r>
              <a:rPr lang="es-ES" dirty="0"/>
              <a:t>En total se generaron </a:t>
            </a:r>
            <a:r>
              <a:rPr lang="es-ES" b="1" dirty="0"/>
              <a:t>152 procesos de contratación</a:t>
            </a:r>
            <a:r>
              <a:rPr lang="es-ES" dirty="0"/>
              <a:t>, de los cuales 116 corresponden a capacitaciones externas y lo restante a contrataciones varias relacionadas con insumos necesarios para apoyar todas las actividades de capacitación, por ejemplo:</a:t>
            </a:r>
            <a:endParaRPr lang="es-ES_tradnl" dirty="0"/>
          </a:p>
          <a:p>
            <a:r>
              <a:rPr lang="es-ES" dirty="0"/>
              <a:t> </a:t>
            </a:r>
            <a:endParaRPr lang="es-ES_tradnl" dirty="0"/>
          </a:p>
          <a:p>
            <a:pPr marL="285750" lvl="0" indent="-285750">
              <a:buFont typeface="Arial" charset="0"/>
              <a:buChar char="•"/>
            </a:pPr>
            <a:r>
              <a:rPr lang="es-ES" dirty="0"/>
              <a:t>Programa de Inducción al Poder Judicial: escenarios, alimentación, presentación artística para los diferentes talleres y presentaciones del programa en dos Unidades Administrativas Regionales del país</a:t>
            </a:r>
            <a:endParaRPr lang="es-ES_tradnl" dirty="0"/>
          </a:p>
          <a:p>
            <a:pPr marL="285750" lvl="0" indent="-285750">
              <a:buFont typeface="Arial" charset="0"/>
              <a:buChar char="•"/>
            </a:pPr>
            <a:r>
              <a:rPr lang="es-ES" dirty="0"/>
              <a:t>Suministros de refrigerio para diferentes talleres y capacitaciones de esta oficina de Capacitaciones</a:t>
            </a:r>
            <a:endParaRPr lang="es-ES_tradnl" dirty="0"/>
          </a:p>
          <a:p>
            <a:pPr marL="285750" lvl="0" indent="-285750">
              <a:buFont typeface="Arial" charset="0"/>
              <a:buChar char="•"/>
            </a:pPr>
            <a:r>
              <a:rPr lang="es-ES" dirty="0"/>
              <a:t>Desarrollo de horas virtuales y audios para cursos virtuales</a:t>
            </a:r>
            <a:endParaRPr lang="es-ES_tradnl" dirty="0"/>
          </a:p>
          <a:p>
            <a:pPr marL="285750" lvl="0" indent="-285750">
              <a:buFont typeface="Arial" charset="0"/>
              <a:buChar char="•"/>
            </a:pPr>
            <a:r>
              <a:rPr lang="es-ES" dirty="0"/>
              <a:t>Diseños, ilustraciones y animaciones para cursos virtuales</a:t>
            </a:r>
            <a:endParaRPr lang="es-ES_tradnl" dirty="0"/>
          </a:p>
          <a:p>
            <a:pPr marL="285750" lvl="0" indent="-285750">
              <a:buFont typeface="Arial" charset="0"/>
              <a:buChar char="•"/>
            </a:pPr>
            <a:r>
              <a:rPr lang="es-ES" dirty="0"/>
              <a:t>Alimentación para capacitaciones</a:t>
            </a:r>
            <a:endParaRPr lang="es-ES_tradnl" dirty="0"/>
          </a:p>
          <a:p>
            <a:pPr marL="285750" lvl="0" indent="-285750">
              <a:buFont typeface="Arial" charset="0"/>
              <a:buChar char="•"/>
            </a:pPr>
            <a:r>
              <a:rPr lang="es-ES" dirty="0"/>
              <a:t>Materiales deportivos para uso del Programa de Recreación laboral</a:t>
            </a:r>
            <a:endParaRPr lang="es-ES_tradnl" dirty="0"/>
          </a:p>
          <a:p>
            <a:pPr marL="285750" lvl="0" indent="-285750">
              <a:buFont typeface="Arial" charset="0"/>
              <a:buChar char="•"/>
            </a:pPr>
            <a:r>
              <a:rPr lang="es-ES" dirty="0"/>
              <a:t>Salones para capacitaciones</a:t>
            </a:r>
            <a:endParaRPr lang="es-ES_tradnl" dirty="0"/>
          </a:p>
          <a:p>
            <a:pPr marL="285750" lvl="0" indent="-285750">
              <a:buFont typeface="Arial" charset="0"/>
              <a:buChar char="•"/>
            </a:pPr>
            <a:r>
              <a:rPr lang="es-ES" dirty="0"/>
              <a:t>Entre otros</a:t>
            </a:r>
            <a:endParaRPr lang="es-ES_tradnl" dirty="0"/>
          </a:p>
          <a:p>
            <a:pPr marL="742950" lvl="1" indent="-285750">
              <a:buFont typeface="Arial" panose="020B0604020202020204" pitchFamily="34" charset="0"/>
              <a:buChar char="•"/>
            </a:pPr>
            <a:endParaRPr lang="es-CR" dirty="0"/>
          </a:p>
          <a:p>
            <a:endParaRPr lang="es-CR" dirty="0"/>
          </a:p>
        </p:txBody>
      </p:sp>
    </p:spTree>
    <p:extLst>
      <p:ext uri="{BB962C8B-B14F-4D97-AF65-F5344CB8AC3E}">
        <p14:creationId xmlns:p14="http://schemas.microsoft.com/office/powerpoint/2010/main" val="278118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810103" y="1985560"/>
            <a:ext cx="4379413" cy="2585323"/>
          </a:xfrm>
          <a:prstGeom prst="rect">
            <a:avLst/>
          </a:prstGeom>
          <a:noFill/>
        </p:spPr>
        <p:txBody>
          <a:bodyPr wrap="square" rtlCol="0">
            <a:spAutoFit/>
          </a:bodyPr>
          <a:lstStyle/>
          <a:p>
            <a:r>
              <a:rPr lang="es-CR" cap="all" dirty="0">
                <a:solidFill>
                  <a:schemeClr val="accent5">
                    <a:lumMod val="50000"/>
                  </a:schemeClr>
                </a:solidFill>
              </a:rPr>
              <a:t>Programa </a:t>
            </a:r>
            <a:r>
              <a:rPr lang="es-ES" cap="all" dirty="0">
                <a:solidFill>
                  <a:schemeClr val="accent5">
                    <a:lumMod val="50000"/>
                  </a:schemeClr>
                </a:solidFill>
              </a:rPr>
              <a:t>RECREACIÓN LABORAL</a:t>
            </a:r>
          </a:p>
          <a:p>
            <a:endParaRPr lang="es-CR" dirty="0"/>
          </a:p>
          <a:p>
            <a:r>
              <a:rPr lang="es-CR" dirty="0"/>
              <a:t>Durante el 2018 solo se contó con una persona colaboradora en Preparación Física, por lo que se vio limitado el impacto en la población judicial. Aun así, se logró brindar un apoyo importante en las mediciones  y las rutinas de ejercicio diseñadas.  </a:t>
            </a:r>
            <a:endParaRPr lang="es-ES_tradnl" dirty="0"/>
          </a:p>
        </p:txBody>
      </p:sp>
      <p:graphicFrame>
        <p:nvGraphicFramePr>
          <p:cNvPr id="3" name="Tabla 2"/>
          <p:cNvGraphicFramePr>
            <a:graphicFrameLocks noGrp="1"/>
          </p:cNvGraphicFramePr>
          <p:nvPr>
            <p:extLst>
              <p:ext uri="{D42A27DB-BD31-4B8C-83A1-F6EECF244321}">
                <p14:modId xmlns:p14="http://schemas.microsoft.com/office/powerpoint/2010/main" val="1320784212"/>
              </p:ext>
            </p:extLst>
          </p:nvPr>
        </p:nvGraphicFramePr>
        <p:xfrm>
          <a:off x="5812359" y="962592"/>
          <a:ext cx="5659829" cy="5621040"/>
        </p:xfrm>
        <a:graphic>
          <a:graphicData uri="http://schemas.openxmlformats.org/drawingml/2006/table">
            <a:tbl>
              <a:tblPr firstRow="1" firstCol="1" bandRow="1">
                <a:tableStyleId>{7DF18680-E054-41AD-8BC1-D1AEF772440D}</a:tableStyleId>
              </a:tblPr>
              <a:tblGrid>
                <a:gridCol w="4138841">
                  <a:extLst>
                    <a:ext uri="{9D8B030D-6E8A-4147-A177-3AD203B41FA5}">
                      <a16:colId xmlns:a16="http://schemas.microsoft.com/office/drawing/2014/main" val="20000"/>
                    </a:ext>
                  </a:extLst>
                </a:gridCol>
                <a:gridCol w="1520988">
                  <a:extLst>
                    <a:ext uri="{9D8B030D-6E8A-4147-A177-3AD203B41FA5}">
                      <a16:colId xmlns:a16="http://schemas.microsoft.com/office/drawing/2014/main" val="20001"/>
                    </a:ext>
                  </a:extLst>
                </a:gridCol>
              </a:tblGrid>
              <a:tr h="314325">
                <a:tc>
                  <a:txBody>
                    <a:bodyPr/>
                    <a:lstStyle/>
                    <a:p>
                      <a:pPr algn="ctr">
                        <a:spcAft>
                          <a:spcPts val="0"/>
                        </a:spcAft>
                      </a:pPr>
                      <a:r>
                        <a:rPr lang="es-CR" sz="1800" dirty="0">
                          <a:effectLst/>
                        </a:rPr>
                        <a:t>INDICADOR</a:t>
                      </a:r>
                      <a:endParaRPr lang="es-ES_tradnl" sz="1800" dirty="0">
                        <a:effectLst/>
                        <a:latin typeface="Calibri" charset="0"/>
                        <a:ea typeface="Times New Roman" charset="0"/>
                        <a:cs typeface="Times New Roman" charset="0"/>
                      </a:endParaRPr>
                    </a:p>
                  </a:txBody>
                  <a:tcPr marL="72000" marR="72000" marT="72000" marB="72000"/>
                </a:tc>
                <a:tc>
                  <a:txBody>
                    <a:bodyPr/>
                    <a:lstStyle/>
                    <a:p>
                      <a:pPr algn="ctr">
                        <a:spcAft>
                          <a:spcPts val="0"/>
                        </a:spcAft>
                      </a:pPr>
                      <a:r>
                        <a:rPr lang="es-CR" sz="1100">
                          <a:effectLst/>
                        </a:rPr>
                        <a:t>CANTIDAD TOTAL</a:t>
                      </a:r>
                      <a:endParaRPr lang="es-ES_tradnl" sz="110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0"/>
                  </a:ext>
                </a:extLst>
              </a:tr>
              <a:tr h="0">
                <a:tc>
                  <a:txBody>
                    <a:bodyPr/>
                    <a:lstStyle/>
                    <a:p>
                      <a:pPr algn="l">
                        <a:spcAft>
                          <a:spcPts val="0"/>
                        </a:spcAft>
                      </a:pPr>
                      <a:r>
                        <a:rPr lang="es-CR" sz="1400">
                          <a:effectLst/>
                        </a:rPr>
                        <a:t>Cantidad de convocatorias efectuadas</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2</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1"/>
                  </a:ext>
                </a:extLst>
              </a:tr>
              <a:tr h="0">
                <a:tc>
                  <a:txBody>
                    <a:bodyPr/>
                    <a:lstStyle/>
                    <a:p>
                      <a:pPr algn="l">
                        <a:spcAft>
                          <a:spcPts val="0"/>
                        </a:spcAft>
                      </a:pPr>
                      <a:r>
                        <a:rPr lang="es-CR" sz="1400">
                          <a:effectLst/>
                        </a:rPr>
                        <a:t>Cantidad de personas matriculadas</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103</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2"/>
                  </a:ext>
                </a:extLst>
              </a:tr>
              <a:tr h="0">
                <a:tc>
                  <a:txBody>
                    <a:bodyPr/>
                    <a:lstStyle/>
                    <a:p>
                      <a:pPr algn="l">
                        <a:spcAft>
                          <a:spcPts val="0"/>
                        </a:spcAft>
                      </a:pPr>
                      <a:r>
                        <a:rPr lang="es-CR" sz="1400">
                          <a:effectLst/>
                        </a:rPr>
                        <a:t>Cantidad de personas aprobadas</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98</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3"/>
                  </a:ext>
                </a:extLst>
              </a:tr>
              <a:tr h="0">
                <a:tc>
                  <a:txBody>
                    <a:bodyPr/>
                    <a:lstStyle/>
                    <a:p>
                      <a:pPr algn="l">
                        <a:spcAft>
                          <a:spcPts val="0"/>
                        </a:spcAft>
                      </a:pPr>
                      <a:r>
                        <a:rPr lang="es-CR" sz="1400" dirty="0">
                          <a:effectLst/>
                        </a:rPr>
                        <a:t>Cantidad de personas reprobadas</a:t>
                      </a:r>
                      <a:endParaRPr lang="es-ES_tradnl" sz="1800" dirty="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a:effectLst/>
                        </a:rPr>
                        <a:t>0</a:t>
                      </a:r>
                      <a:endParaRPr lang="es-ES_tradnl" sz="200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4"/>
                  </a:ext>
                </a:extLst>
              </a:tr>
              <a:tr h="0">
                <a:tc>
                  <a:txBody>
                    <a:bodyPr/>
                    <a:lstStyle/>
                    <a:p>
                      <a:pPr algn="l">
                        <a:spcAft>
                          <a:spcPts val="0"/>
                        </a:spcAft>
                      </a:pPr>
                      <a:r>
                        <a:rPr lang="es-CR" sz="1400">
                          <a:effectLst/>
                        </a:rPr>
                        <a:t>Cantidad de personas que no completaron la capacitación</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a:effectLst/>
                        </a:rPr>
                        <a:t>5</a:t>
                      </a:r>
                      <a:endParaRPr lang="es-ES_tradnl" sz="200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5"/>
                  </a:ext>
                </a:extLst>
              </a:tr>
              <a:tr h="0">
                <a:tc>
                  <a:txBody>
                    <a:bodyPr/>
                    <a:lstStyle/>
                    <a:p>
                      <a:pPr algn="l">
                        <a:spcAft>
                          <a:spcPts val="0"/>
                        </a:spcAft>
                      </a:pPr>
                      <a:r>
                        <a:rPr lang="es-CR" sz="1400">
                          <a:effectLst/>
                        </a:rPr>
                        <a:t>Cantidad de personas que reportaron lesiones</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0</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6"/>
                  </a:ext>
                </a:extLst>
              </a:tr>
              <a:tr h="0">
                <a:tc>
                  <a:txBody>
                    <a:bodyPr/>
                    <a:lstStyle/>
                    <a:p>
                      <a:pPr algn="l">
                        <a:spcAft>
                          <a:spcPts val="0"/>
                        </a:spcAft>
                      </a:pPr>
                      <a:r>
                        <a:rPr lang="es-CR" sz="1400">
                          <a:effectLst/>
                        </a:rPr>
                        <a:t>Cursos impartidos fuera del GAM</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0</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7"/>
                  </a:ext>
                </a:extLst>
              </a:tr>
              <a:tr h="0">
                <a:tc>
                  <a:txBody>
                    <a:bodyPr/>
                    <a:lstStyle/>
                    <a:p>
                      <a:pPr algn="l">
                        <a:spcAft>
                          <a:spcPts val="0"/>
                        </a:spcAft>
                      </a:pPr>
                      <a:r>
                        <a:rPr lang="es-CR" sz="1400">
                          <a:effectLst/>
                        </a:rPr>
                        <a:t>Cantidad de mediciones extraordinarias</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b="1" dirty="0">
                          <a:effectLst/>
                        </a:rPr>
                        <a:t>843</a:t>
                      </a:r>
                      <a:endParaRPr lang="es-ES_tradnl" sz="2000" b="1"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8"/>
                  </a:ext>
                </a:extLst>
              </a:tr>
              <a:tr h="0">
                <a:tc>
                  <a:txBody>
                    <a:bodyPr/>
                    <a:lstStyle/>
                    <a:p>
                      <a:pPr algn="l">
                        <a:spcAft>
                          <a:spcPts val="0"/>
                        </a:spcAft>
                      </a:pPr>
                      <a:r>
                        <a:rPr lang="es-CR" sz="1400">
                          <a:effectLst/>
                        </a:rPr>
                        <a:t>Cantidad de asesorías brindadas</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56</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09"/>
                  </a:ext>
                </a:extLst>
              </a:tr>
              <a:tr h="0">
                <a:tc>
                  <a:txBody>
                    <a:bodyPr/>
                    <a:lstStyle/>
                    <a:p>
                      <a:pPr algn="l">
                        <a:spcAft>
                          <a:spcPts val="0"/>
                        </a:spcAft>
                      </a:pPr>
                      <a:r>
                        <a:rPr lang="es-CR" sz="1400">
                          <a:effectLst/>
                        </a:rPr>
                        <a:t>Cantidad de rutinas diseñadas </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b="1" dirty="0">
                          <a:effectLst/>
                        </a:rPr>
                        <a:t>183</a:t>
                      </a:r>
                      <a:endParaRPr lang="es-ES_tradnl" sz="2000" b="1"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10"/>
                  </a:ext>
                </a:extLst>
              </a:tr>
              <a:tr h="0">
                <a:tc>
                  <a:txBody>
                    <a:bodyPr/>
                    <a:lstStyle/>
                    <a:p>
                      <a:pPr algn="l">
                        <a:spcAft>
                          <a:spcPts val="0"/>
                        </a:spcAft>
                      </a:pPr>
                      <a:r>
                        <a:rPr lang="es-CR" sz="1400">
                          <a:effectLst/>
                        </a:rPr>
                        <a:t>Cantidad de apoyo en capacitaciones (convocatorias)</a:t>
                      </a:r>
                      <a:endParaRPr lang="es-ES_tradnl" sz="180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4</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11"/>
                  </a:ext>
                </a:extLst>
              </a:tr>
              <a:tr h="0">
                <a:tc>
                  <a:txBody>
                    <a:bodyPr/>
                    <a:lstStyle/>
                    <a:p>
                      <a:pPr algn="l">
                        <a:spcAft>
                          <a:spcPts val="0"/>
                        </a:spcAft>
                      </a:pPr>
                      <a:r>
                        <a:rPr lang="es-CR" sz="1400" dirty="0">
                          <a:effectLst/>
                        </a:rPr>
                        <a:t>Torneos</a:t>
                      </a:r>
                      <a:endParaRPr lang="es-ES_tradnl" sz="1800" dirty="0">
                        <a:effectLst/>
                        <a:latin typeface="Calibri" charset="0"/>
                        <a:ea typeface="Times New Roman" charset="0"/>
                        <a:cs typeface="Times New Roman" charset="0"/>
                      </a:endParaRPr>
                    </a:p>
                  </a:txBody>
                  <a:tcPr marL="72000" marR="72000" marT="72000" marB="72000" anchor="b"/>
                </a:tc>
                <a:tc>
                  <a:txBody>
                    <a:bodyPr/>
                    <a:lstStyle/>
                    <a:p>
                      <a:pPr algn="ctr">
                        <a:spcAft>
                          <a:spcPts val="0"/>
                        </a:spcAft>
                      </a:pPr>
                      <a:r>
                        <a:rPr lang="es-CR" sz="1600" dirty="0">
                          <a:effectLst/>
                        </a:rPr>
                        <a:t>3</a:t>
                      </a:r>
                      <a:endParaRPr lang="es-ES_tradnl" sz="2000" dirty="0">
                        <a:effectLst/>
                        <a:latin typeface="Calibri" charset="0"/>
                        <a:ea typeface="Times New Roman" charset="0"/>
                        <a:cs typeface="Times New Roman" charset="0"/>
                      </a:endParaRPr>
                    </a:p>
                  </a:txBody>
                  <a:tcPr marL="72000" marR="72000" marT="72000" marB="7200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45203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1439495" y="1498671"/>
            <a:ext cx="9488557" cy="1200329"/>
          </a:xfrm>
          <a:prstGeom prst="rect">
            <a:avLst/>
          </a:prstGeom>
          <a:noFill/>
        </p:spPr>
        <p:txBody>
          <a:bodyPr wrap="square" rtlCol="0">
            <a:spAutoFit/>
          </a:bodyPr>
          <a:lstStyle/>
          <a:p>
            <a:r>
              <a:rPr lang="es-CR" cap="all" dirty="0">
                <a:solidFill>
                  <a:schemeClr val="accent5">
                    <a:lumMod val="50000"/>
                  </a:schemeClr>
                </a:solidFill>
              </a:rPr>
              <a:t>Programa Preparación para la Jubilación</a:t>
            </a:r>
            <a:endParaRPr lang="es-ES" cap="all" dirty="0">
              <a:solidFill>
                <a:schemeClr val="accent5">
                  <a:lumMod val="50000"/>
                </a:schemeClr>
              </a:solidFill>
            </a:endParaRPr>
          </a:p>
          <a:p>
            <a:endParaRPr lang="es-CR" dirty="0"/>
          </a:p>
          <a:p>
            <a:r>
              <a:rPr lang="es-CR" dirty="0"/>
              <a:t>Durante el 2018 se realizaron 2 convocatorias, las sesiones se realizaron en el Centro Escuela Social Juan Veintitrés S.A. en Tres Ríos - La Unión</a:t>
            </a:r>
            <a:r>
              <a:rPr lang="es-ES_tradnl" dirty="0"/>
              <a:t> </a:t>
            </a:r>
            <a:endParaRPr lang="es-CR" dirty="0"/>
          </a:p>
        </p:txBody>
      </p:sp>
      <p:graphicFrame>
        <p:nvGraphicFramePr>
          <p:cNvPr id="2" name="Tabla 1"/>
          <p:cNvGraphicFramePr>
            <a:graphicFrameLocks noGrp="1"/>
          </p:cNvGraphicFramePr>
          <p:nvPr>
            <p:extLst>
              <p:ext uri="{D42A27DB-BD31-4B8C-83A1-F6EECF244321}">
                <p14:modId xmlns:p14="http://schemas.microsoft.com/office/powerpoint/2010/main" val="679989301"/>
              </p:ext>
            </p:extLst>
          </p:nvPr>
        </p:nvGraphicFramePr>
        <p:xfrm>
          <a:off x="914401" y="3011241"/>
          <a:ext cx="10865920" cy="2468880"/>
        </p:xfrm>
        <a:graphic>
          <a:graphicData uri="http://schemas.openxmlformats.org/drawingml/2006/table">
            <a:tbl>
              <a:tblPr firstRow="1" firstCol="1" bandRow="1">
                <a:tableStyleId>{7DF18680-E054-41AD-8BC1-D1AEF772440D}</a:tableStyleId>
              </a:tblPr>
              <a:tblGrid>
                <a:gridCol w="3226652">
                  <a:extLst>
                    <a:ext uri="{9D8B030D-6E8A-4147-A177-3AD203B41FA5}">
                      <a16:colId xmlns:a16="http://schemas.microsoft.com/office/drawing/2014/main" val="20000"/>
                    </a:ext>
                  </a:extLst>
                </a:gridCol>
                <a:gridCol w="1897802">
                  <a:extLst>
                    <a:ext uri="{9D8B030D-6E8A-4147-A177-3AD203B41FA5}">
                      <a16:colId xmlns:a16="http://schemas.microsoft.com/office/drawing/2014/main" val="20001"/>
                    </a:ext>
                  </a:extLst>
                </a:gridCol>
                <a:gridCol w="1574356">
                  <a:extLst>
                    <a:ext uri="{9D8B030D-6E8A-4147-A177-3AD203B41FA5}">
                      <a16:colId xmlns:a16="http://schemas.microsoft.com/office/drawing/2014/main" val="20002"/>
                    </a:ext>
                  </a:extLst>
                </a:gridCol>
                <a:gridCol w="1237922">
                  <a:extLst>
                    <a:ext uri="{9D8B030D-6E8A-4147-A177-3AD203B41FA5}">
                      <a16:colId xmlns:a16="http://schemas.microsoft.com/office/drawing/2014/main" val="20003"/>
                    </a:ext>
                  </a:extLst>
                </a:gridCol>
                <a:gridCol w="1031386">
                  <a:extLst>
                    <a:ext uri="{9D8B030D-6E8A-4147-A177-3AD203B41FA5}">
                      <a16:colId xmlns:a16="http://schemas.microsoft.com/office/drawing/2014/main" val="20004"/>
                    </a:ext>
                  </a:extLst>
                </a:gridCol>
                <a:gridCol w="1897802">
                  <a:extLst>
                    <a:ext uri="{9D8B030D-6E8A-4147-A177-3AD203B41FA5}">
                      <a16:colId xmlns:a16="http://schemas.microsoft.com/office/drawing/2014/main" val="20005"/>
                    </a:ext>
                  </a:extLst>
                </a:gridCol>
              </a:tblGrid>
              <a:tr h="215900">
                <a:tc>
                  <a:txBody>
                    <a:bodyPr/>
                    <a:lstStyle/>
                    <a:p>
                      <a:pPr algn="ctr">
                        <a:spcAft>
                          <a:spcPts val="0"/>
                        </a:spcAft>
                      </a:pPr>
                      <a:r>
                        <a:rPr lang="es-CR" sz="1800">
                          <a:effectLst/>
                        </a:rPr>
                        <a:t>Grupo</a:t>
                      </a:r>
                      <a:endParaRPr lang="es-ES_tradnl" sz="18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800">
                          <a:effectLst/>
                        </a:rPr>
                        <a:t>Horas de Capacitación</a:t>
                      </a:r>
                      <a:endParaRPr lang="es-ES_tradnl" sz="18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800">
                          <a:effectLst/>
                        </a:rPr>
                        <a:t>Fechas de ejecución</a:t>
                      </a:r>
                      <a:endParaRPr lang="es-ES_tradnl" sz="1800">
                        <a:effectLst/>
                        <a:latin typeface="Calibri" charset="0"/>
                        <a:ea typeface="Times New Roman" charset="0"/>
                        <a:cs typeface="Times New Roman" charset="0"/>
                      </a:endParaRPr>
                    </a:p>
                  </a:txBody>
                  <a:tcPr marL="68580" marR="68580" marT="0" marB="0"/>
                </a:tc>
                <a:tc gridSpan="2">
                  <a:txBody>
                    <a:bodyPr/>
                    <a:lstStyle/>
                    <a:p>
                      <a:pPr algn="ctr">
                        <a:spcAft>
                          <a:spcPts val="0"/>
                        </a:spcAft>
                      </a:pPr>
                      <a:r>
                        <a:rPr lang="es-CR" sz="1800">
                          <a:effectLst/>
                        </a:rPr>
                        <a:t>Personas participantes</a:t>
                      </a:r>
                      <a:endParaRPr lang="es-ES_tradnl" sz="1800">
                        <a:effectLst/>
                        <a:latin typeface="Calibri" charset="0"/>
                        <a:ea typeface="Times New Roman" charset="0"/>
                        <a:cs typeface="Times New Roman" charset="0"/>
                      </a:endParaRPr>
                    </a:p>
                  </a:txBody>
                  <a:tcPr marL="68580" marR="68580" marT="0" marB="0"/>
                </a:tc>
                <a:tc hMerge="1">
                  <a:txBody>
                    <a:bodyPr/>
                    <a:lstStyle/>
                    <a:p>
                      <a:endParaRPr lang="es-ES_tradnl"/>
                    </a:p>
                  </a:txBody>
                  <a:tcPr/>
                </a:tc>
                <a:tc>
                  <a:txBody>
                    <a:bodyPr/>
                    <a:lstStyle/>
                    <a:p>
                      <a:pPr algn="ctr">
                        <a:spcAft>
                          <a:spcPts val="0"/>
                        </a:spcAft>
                      </a:pPr>
                      <a:r>
                        <a:rPr lang="es-CR" sz="1800">
                          <a:effectLst/>
                        </a:rPr>
                        <a:t>Total de personas participantes</a:t>
                      </a:r>
                      <a:endParaRPr lang="es-ES_tradnl" sz="18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215900">
                <a:tc>
                  <a:txBody>
                    <a:bodyPr/>
                    <a:lstStyle/>
                    <a:p>
                      <a:pPr algn="l">
                        <a:spcAft>
                          <a:spcPts val="0"/>
                        </a:spcAft>
                      </a:pPr>
                      <a:r>
                        <a:rPr lang="es-CR" sz="1800">
                          <a:effectLst/>
                        </a:rPr>
                        <a:t>I Taller "Preparación para la jubilación"</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a:effectLst/>
                        </a:rPr>
                        <a:t> </a:t>
                      </a:r>
                      <a:endParaRPr lang="es-ES_tradnl" sz="1800">
                        <a:effectLst/>
                      </a:endParaRPr>
                    </a:p>
                    <a:p>
                      <a:pPr algn="ctr">
                        <a:spcAft>
                          <a:spcPts val="0"/>
                        </a:spcAft>
                      </a:pPr>
                      <a:r>
                        <a:rPr lang="es-CR" sz="1800">
                          <a:effectLst/>
                        </a:rPr>
                        <a:t>24</a:t>
                      </a:r>
                      <a:endParaRPr lang="es-ES_tradnl" sz="1800">
                        <a:effectLst/>
                        <a:latin typeface="Calibri" charset="0"/>
                        <a:ea typeface="Times New Roman" charset="0"/>
                        <a:cs typeface="Times New Roman" charset="0"/>
                      </a:endParaRPr>
                    </a:p>
                  </a:txBody>
                  <a:tcPr marL="68580" marR="68580" marT="0" marB="0"/>
                </a:tc>
                <a:tc>
                  <a:txBody>
                    <a:bodyPr/>
                    <a:lstStyle/>
                    <a:p>
                      <a:pPr algn="l">
                        <a:spcAft>
                          <a:spcPts val="0"/>
                        </a:spcAft>
                      </a:pPr>
                      <a:r>
                        <a:rPr lang="es-CR" sz="1800" dirty="0">
                          <a:effectLst/>
                        </a:rPr>
                        <a:t>20, 27 de julio y 3 de agosto-2018</a:t>
                      </a:r>
                      <a:endParaRPr lang="es-ES_tradnl" sz="1800" dirty="0">
                        <a:effectLst/>
                        <a:latin typeface="Calibri" charset="0"/>
                        <a:ea typeface="Times New Roman" charset="0"/>
                        <a:cs typeface="Times New Roman" charset="0"/>
                      </a:endParaRPr>
                    </a:p>
                  </a:txBody>
                  <a:tcPr marL="68580" marR="68580" marT="0" marB="0" anchor="ctr"/>
                </a:tc>
                <a:tc>
                  <a:txBody>
                    <a:bodyPr/>
                    <a:lstStyle/>
                    <a:p>
                      <a:pPr algn="l">
                        <a:spcAft>
                          <a:spcPts val="0"/>
                        </a:spcAft>
                      </a:pPr>
                      <a:r>
                        <a:rPr lang="es-CR" sz="1800">
                          <a:effectLst/>
                        </a:rPr>
                        <a:t>24</a:t>
                      </a:r>
                      <a:endParaRPr lang="es-ES_tradnl" sz="1800">
                        <a:effectLst/>
                        <a:latin typeface="Calibri" charset="0"/>
                        <a:ea typeface="Times New Roman" charset="0"/>
                        <a:cs typeface="Times New Roman" charset="0"/>
                      </a:endParaRPr>
                    </a:p>
                  </a:txBody>
                  <a:tcPr marL="68580" marR="68580" marT="0" marB="0" anchor="ctr"/>
                </a:tc>
                <a:tc>
                  <a:txBody>
                    <a:bodyPr/>
                    <a:lstStyle/>
                    <a:p>
                      <a:pPr algn="l">
                        <a:spcAft>
                          <a:spcPts val="0"/>
                        </a:spcAft>
                      </a:pPr>
                      <a:r>
                        <a:rPr lang="es-CR" sz="1800">
                          <a:effectLst/>
                        </a:rPr>
                        <a:t>22</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a:effectLst/>
                        </a:rPr>
                        <a:t>46</a:t>
                      </a:r>
                      <a:endParaRPr lang="es-ES_tradnl" sz="180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215900">
                <a:tc>
                  <a:txBody>
                    <a:bodyPr/>
                    <a:lstStyle/>
                    <a:p>
                      <a:pPr algn="l">
                        <a:spcAft>
                          <a:spcPts val="0"/>
                        </a:spcAft>
                      </a:pPr>
                      <a:r>
                        <a:rPr lang="es-CR" sz="1800">
                          <a:effectLst/>
                        </a:rPr>
                        <a:t>II Taller "Preparación para la jubilación"</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a:effectLst/>
                        </a:rPr>
                        <a:t>24</a:t>
                      </a:r>
                      <a:endParaRPr lang="es-ES_tradnl" sz="1800">
                        <a:effectLst/>
                        <a:latin typeface="Calibri" charset="0"/>
                        <a:ea typeface="Times New Roman" charset="0"/>
                        <a:cs typeface="Times New Roman" charset="0"/>
                      </a:endParaRPr>
                    </a:p>
                  </a:txBody>
                  <a:tcPr marL="68580" marR="68580" marT="0" marB="0"/>
                </a:tc>
                <a:tc>
                  <a:txBody>
                    <a:bodyPr/>
                    <a:lstStyle/>
                    <a:p>
                      <a:pPr algn="l">
                        <a:spcAft>
                          <a:spcPts val="0"/>
                        </a:spcAft>
                      </a:pPr>
                      <a:r>
                        <a:rPr lang="es-CR" sz="1800">
                          <a:effectLst/>
                        </a:rPr>
                        <a:t>31-8, 7 Y 21-9-2018</a:t>
                      </a:r>
                      <a:endParaRPr lang="es-ES_tradnl" sz="1800">
                        <a:effectLst/>
                        <a:latin typeface="Calibri" charset="0"/>
                        <a:ea typeface="Times New Roman" charset="0"/>
                        <a:cs typeface="Times New Roman" charset="0"/>
                      </a:endParaRPr>
                    </a:p>
                  </a:txBody>
                  <a:tcPr marL="68580" marR="68580" marT="0" marB="0" anchor="ctr"/>
                </a:tc>
                <a:tc>
                  <a:txBody>
                    <a:bodyPr/>
                    <a:lstStyle/>
                    <a:p>
                      <a:pPr algn="l">
                        <a:spcAft>
                          <a:spcPts val="0"/>
                        </a:spcAft>
                      </a:pPr>
                      <a:r>
                        <a:rPr lang="es-CR" sz="1800">
                          <a:effectLst/>
                        </a:rPr>
                        <a:t>23</a:t>
                      </a:r>
                      <a:endParaRPr lang="es-ES_tradnl" sz="1800">
                        <a:effectLst/>
                        <a:latin typeface="Calibri" charset="0"/>
                        <a:ea typeface="Times New Roman" charset="0"/>
                        <a:cs typeface="Times New Roman" charset="0"/>
                      </a:endParaRPr>
                    </a:p>
                  </a:txBody>
                  <a:tcPr marL="68580" marR="68580" marT="0" marB="0" anchor="ctr"/>
                </a:tc>
                <a:tc>
                  <a:txBody>
                    <a:bodyPr/>
                    <a:lstStyle/>
                    <a:p>
                      <a:pPr algn="l">
                        <a:spcAft>
                          <a:spcPts val="0"/>
                        </a:spcAft>
                      </a:pPr>
                      <a:r>
                        <a:rPr lang="es-CR" sz="1800">
                          <a:effectLst/>
                        </a:rPr>
                        <a:t>24</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a:effectLst/>
                        </a:rPr>
                        <a:t>47</a:t>
                      </a:r>
                      <a:endParaRPr lang="es-ES_tradnl" sz="180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2"/>
                  </a:ext>
                </a:extLst>
              </a:tr>
              <a:tr h="215900">
                <a:tc gridSpan="5">
                  <a:txBody>
                    <a:bodyPr/>
                    <a:lstStyle/>
                    <a:p>
                      <a:pPr algn="ctr">
                        <a:spcAft>
                          <a:spcPts val="0"/>
                        </a:spcAft>
                      </a:pPr>
                      <a:r>
                        <a:rPr lang="es-CR" sz="1800" dirty="0">
                          <a:effectLst/>
                        </a:rPr>
                        <a:t>Total de personas participantes</a:t>
                      </a:r>
                      <a:endParaRPr lang="es-ES_tradnl" sz="1800" dirty="0">
                        <a:effectLst/>
                        <a:latin typeface="Calibri" charset="0"/>
                        <a:ea typeface="Times New Roman" charset="0"/>
                        <a:cs typeface="Times New Roman" charset="0"/>
                      </a:endParaRPr>
                    </a:p>
                  </a:txBody>
                  <a:tcPr marL="68580" marR="68580" marT="0" marB="0"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spcAft>
                          <a:spcPts val="0"/>
                        </a:spcAft>
                      </a:pPr>
                      <a:r>
                        <a:rPr lang="es-CR" sz="1800" dirty="0">
                          <a:effectLst/>
                        </a:rPr>
                        <a:t>93</a:t>
                      </a:r>
                      <a:endParaRPr lang="es-ES_tradnl" sz="1800" dirty="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969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1024495" y="1124701"/>
            <a:ext cx="10955470" cy="2511835"/>
          </a:xfrm>
        </p:spPr>
        <p:txBody>
          <a:bodyPr/>
          <a:lstStyle/>
          <a:p>
            <a:r>
              <a:rPr lang="es-CR" dirty="0">
                <a:solidFill>
                  <a:schemeClr val="accent2">
                    <a:lumMod val="50000"/>
                  </a:schemeClr>
                </a:solidFill>
              </a:rPr>
              <a:t>6.</a:t>
            </a:r>
            <a:r>
              <a:rPr lang="es-CR" b="1" dirty="0">
                <a:solidFill>
                  <a:schemeClr val="accent2">
                    <a:lumMod val="50000"/>
                  </a:schemeClr>
                </a:solidFill>
              </a:rPr>
              <a:t> </a:t>
            </a:r>
            <a:r>
              <a:rPr lang="es-CR" dirty="0">
                <a:solidFill>
                  <a:schemeClr val="accent2">
                    <a:lumMod val="50000"/>
                  </a:schemeClr>
                </a:solidFill>
              </a:rPr>
              <a:t>APOYO EN LA PREPARACIÓN Y SOSTENIBILIDAD</a:t>
            </a:r>
            <a:br>
              <a:rPr lang="es-CR" dirty="0">
                <a:solidFill>
                  <a:schemeClr val="accent2">
                    <a:lumMod val="50000"/>
                  </a:schemeClr>
                </a:solidFill>
              </a:rPr>
            </a:br>
            <a:r>
              <a:rPr lang="es-CR" dirty="0">
                <a:solidFill>
                  <a:schemeClr val="accent2">
                    <a:lumMod val="50000"/>
                  </a:schemeClr>
                </a:solidFill>
              </a:rPr>
              <a:t>    DE LAS REFORMAS PROCESALES</a:t>
            </a:r>
          </a:p>
        </p:txBody>
      </p:sp>
      <p:sp>
        <p:nvSpPr>
          <p:cNvPr id="3" name="Marcador de texto 2">
            <a:extLst>
              <a:ext uri="{FF2B5EF4-FFF2-40B4-BE49-F238E27FC236}">
                <a16:creationId xmlns:a16="http://schemas.microsoft.com/office/drawing/2014/main" id="{1C200AB7-6F44-47A4-8255-B66BC025FFBF}"/>
              </a:ext>
            </a:extLst>
          </p:cNvPr>
          <p:cNvSpPr>
            <a:spLocks noGrp="1"/>
          </p:cNvSpPr>
          <p:nvPr>
            <p:ph type="body" sz="half" idx="2"/>
          </p:nvPr>
        </p:nvSpPr>
        <p:spPr>
          <a:xfrm>
            <a:off x="1484243" y="3648315"/>
            <a:ext cx="9684878" cy="999885"/>
          </a:xfrm>
        </p:spPr>
        <p:txBody>
          <a:bodyPr>
            <a:normAutofit/>
          </a:bodyPr>
          <a:lstStyle/>
          <a:p>
            <a:endParaRPr lang="es-CR" sz="2000" dirty="0"/>
          </a:p>
        </p:txBody>
      </p:sp>
    </p:spTree>
    <p:extLst>
      <p:ext uri="{BB962C8B-B14F-4D97-AF65-F5344CB8AC3E}">
        <p14:creationId xmlns:p14="http://schemas.microsoft.com/office/powerpoint/2010/main" val="660080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616853" y="3069569"/>
            <a:ext cx="10596579" cy="2308324"/>
          </a:xfrm>
          <a:prstGeom prst="rect">
            <a:avLst/>
          </a:prstGeom>
          <a:noFill/>
        </p:spPr>
        <p:txBody>
          <a:bodyPr wrap="square" rtlCol="0">
            <a:spAutoFit/>
          </a:bodyPr>
          <a:lstStyle/>
          <a:p>
            <a:r>
              <a:rPr lang="es-CR" dirty="0">
                <a:solidFill>
                  <a:schemeClr val="accent5">
                    <a:lumMod val="50000"/>
                  </a:schemeClr>
                </a:solidFill>
              </a:rPr>
              <a:t>PARTICIPACIÓN ACTIVA EN LAS REFORMAS PROCESALES</a:t>
            </a:r>
          </a:p>
          <a:p>
            <a:endParaRPr lang="es-CR" dirty="0">
              <a:solidFill>
                <a:schemeClr val="accent5">
                  <a:lumMod val="50000"/>
                </a:schemeClr>
              </a:solidFill>
            </a:endParaRPr>
          </a:p>
          <a:p>
            <a:pPr marL="742950" lvl="1" indent="-285750">
              <a:buFont typeface="Arial" panose="020B0604020202020204" pitchFamily="34" charset="0"/>
              <a:buChar char="•"/>
            </a:pPr>
            <a:r>
              <a:rPr lang="es-CR" dirty="0"/>
              <a:t>Reforma procesal civil </a:t>
            </a:r>
            <a:r>
              <a:rPr lang="mr-IN" dirty="0"/>
              <a:t>–</a:t>
            </a:r>
            <a:r>
              <a:rPr lang="es-CR" dirty="0"/>
              <a:t> </a:t>
            </a:r>
            <a:r>
              <a:rPr lang="es-CR" b="1" dirty="0"/>
              <a:t>16 talleres</a:t>
            </a:r>
          </a:p>
          <a:p>
            <a:pPr marL="742950" lvl="1" indent="-285750">
              <a:buFont typeface="Arial" panose="020B0604020202020204" pitchFamily="34" charset="0"/>
              <a:buChar char="•"/>
            </a:pPr>
            <a:r>
              <a:rPr lang="es-CR" dirty="0"/>
              <a:t>Reforma procesal de Familia </a:t>
            </a:r>
            <a:r>
              <a:rPr lang="mr-IN" dirty="0"/>
              <a:t>–</a:t>
            </a:r>
            <a:r>
              <a:rPr lang="es-CR" dirty="0"/>
              <a:t> </a:t>
            </a:r>
            <a:r>
              <a:rPr lang="es-CR" b="1" dirty="0"/>
              <a:t>10 talleres</a:t>
            </a:r>
          </a:p>
          <a:p>
            <a:pPr marL="742950" lvl="1" indent="-285750">
              <a:buFont typeface="Arial" panose="020B0604020202020204" pitchFamily="34" charset="0"/>
              <a:buChar char="•"/>
            </a:pPr>
            <a:r>
              <a:rPr lang="es-CR" dirty="0"/>
              <a:t>Reforma procesal Agraria </a:t>
            </a:r>
            <a:br>
              <a:rPr lang="es-CR" dirty="0"/>
            </a:br>
            <a:r>
              <a:rPr lang="es-CR" dirty="0"/>
              <a:t>Se contrató un taller interactivo de sensibilización para los desafíos de la Reforma Procesal Agraria referente a la Homologación tecnológica y estadística de la gestión de los Juzgados Agrarios.</a:t>
            </a:r>
            <a:r>
              <a:rPr lang="es-ES_tradnl" dirty="0"/>
              <a:t> </a:t>
            </a:r>
            <a:endParaRPr lang="es-CR" dirty="0"/>
          </a:p>
        </p:txBody>
      </p:sp>
      <p:pic>
        <p:nvPicPr>
          <p:cNvPr id="3" name="Imagen 2">
            <a:extLst>
              <a:ext uri="{FF2B5EF4-FFF2-40B4-BE49-F238E27FC236}">
                <a16:creationId xmlns:a16="http://schemas.microsoft.com/office/drawing/2014/main" id="{AAA97367-9F44-4F2D-ADE6-8EE8E3B7F8A6}"/>
              </a:ext>
            </a:extLst>
          </p:cNvPr>
          <p:cNvPicPr>
            <a:picLocks noChangeAspect="1"/>
          </p:cNvPicPr>
          <p:nvPr/>
        </p:nvPicPr>
        <p:blipFill>
          <a:blip r:embed="rId2"/>
          <a:stretch>
            <a:fillRect/>
          </a:stretch>
        </p:blipFill>
        <p:spPr>
          <a:xfrm>
            <a:off x="7040276" y="492369"/>
            <a:ext cx="3740061" cy="1809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637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2170E-F53C-4CAC-B4C9-4561E26B31EE}"/>
              </a:ext>
            </a:extLst>
          </p:cNvPr>
          <p:cNvSpPr>
            <a:spLocks noGrp="1"/>
          </p:cNvSpPr>
          <p:nvPr>
            <p:ph type="title"/>
          </p:nvPr>
        </p:nvSpPr>
        <p:spPr>
          <a:xfrm>
            <a:off x="530088" y="1822229"/>
            <a:ext cx="4890052" cy="902882"/>
          </a:xfrm>
        </p:spPr>
        <p:txBody>
          <a:bodyPr>
            <a:normAutofit fontScale="90000"/>
          </a:bodyPr>
          <a:lstStyle/>
          <a:p>
            <a:pPr algn="ctr"/>
            <a:r>
              <a:rPr lang="es-CR" dirty="0">
                <a:solidFill>
                  <a:schemeClr val="accent2">
                    <a:lumMod val="50000"/>
                  </a:schemeClr>
                </a:solidFill>
              </a:rPr>
              <a:t>sE FINALIZA OTRO AÑO</a:t>
            </a:r>
            <a:br>
              <a:rPr lang="es-CR" dirty="0">
                <a:solidFill>
                  <a:schemeClr val="accent2">
                    <a:lumMod val="50000"/>
                  </a:schemeClr>
                </a:solidFill>
              </a:rPr>
            </a:br>
            <a:r>
              <a:rPr lang="es-CR" dirty="0">
                <a:solidFill>
                  <a:schemeClr val="accent2">
                    <a:lumMod val="50000"/>
                  </a:schemeClr>
                </a:solidFill>
              </a:rPr>
              <a:t>LLENO DE ÉXITOS</a:t>
            </a:r>
          </a:p>
        </p:txBody>
      </p:sp>
      <p:pic>
        <p:nvPicPr>
          <p:cNvPr id="5" name="Imagen 4">
            <a:extLst>
              <a:ext uri="{FF2B5EF4-FFF2-40B4-BE49-F238E27FC236}">
                <a16:creationId xmlns:a16="http://schemas.microsoft.com/office/drawing/2014/main" id="{5CAEBC98-A6AC-442E-AED5-863C1859051F}"/>
              </a:ext>
            </a:extLst>
          </p:cNvPr>
          <p:cNvPicPr>
            <a:picLocks noChangeAspect="1"/>
          </p:cNvPicPr>
          <p:nvPr/>
        </p:nvPicPr>
        <p:blipFill>
          <a:blip r:embed="rId2"/>
          <a:stretch>
            <a:fillRect/>
          </a:stretch>
        </p:blipFill>
        <p:spPr>
          <a:xfrm>
            <a:off x="5845190" y="740800"/>
            <a:ext cx="5339828" cy="3080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154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1027554" y="2122590"/>
            <a:ext cx="9250017" cy="4247317"/>
          </a:xfrm>
          <a:prstGeom prst="rect">
            <a:avLst/>
          </a:prstGeom>
          <a:noFill/>
        </p:spPr>
        <p:txBody>
          <a:bodyPr wrap="square" rtlCol="0">
            <a:spAutoFit/>
          </a:bodyPr>
          <a:lstStyle/>
          <a:p>
            <a:r>
              <a:rPr lang="es-CR" dirty="0">
                <a:solidFill>
                  <a:schemeClr val="accent5">
                    <a:lumMod val="50000"/>
                  </a:schemeClr>
                </a:solidFill>
              </a:rPr>
              <a:t>MOVILIDAD EN EL APRENDIZAJE VIRTUAL – CAPACÍTATE MÓVIL</a:t>
            </a:r>
            <a:r>
              <a:rPr lang="es-ES_tradnl" dirty="0">
                <a:solidFill>
                  <a:schemeClr val="accent5">
                    <a:lumMod val="50000"/>
                  </a:schemeClr>
                </a:solidFill>
              </a:rPr>
              <a:t> </a:t>
            </a:r>
            <a:br>
              <a:rPr lang="es-ES_tradnl" dirty="0"/>
            </a:br>
            <a:r>
              <a:rPr lang="es-CR" dirty="0"/>
              <a:t>Se encuentra en una etapa de reestructuración de la modalidad, con el objetivo de alcanzar una mayor cobertura y brindar el servicio a las poblaciones cuyos puestos de trabajo no dependen de la utilización de equipos tecnológicos</a:t>
            </a:r>
            <a:r>
              <a:rPr lang="es-ES_tradnl" dirty="0"/>
              <a:t>  </a:t>
            </a:r>
            <a:endParaRPr lang="es-CR" dirty="0"/>
          </a:p>
          <a:p>
            <a:endParaRPr lang="es-CR" dirty="0"/>
          </a:p>
          <a:p>
            <a:endParaRPr lang="es-CR" dirty="0"/>
          </a:p>
          <a:p>
            <a:r>
              <a:rPr lang="es-CR" dirty="0">
                <a:solidFill>
                  <a:schemeClr val="accent5">
                    <a:lumMod val="50000"/>
                  </a:schemeClr>
                </a:solidFill>
              </a:rPr>
              <a:t>MODALIDAD ASISTIDA PROGRAMA BÁSICO DE FORMACIÓN JUDICIAL</a:t>
            </a:r>
            <a:r>
              <a:rPr lang="es-ES_tradnl" dirty="0">
                <a:solidFill>
                  <a:schemeClr val="accent5">
                    <a:lumMod val="50000"/>
                  </a:schemeClr>
                </a:solidFill>
              </a:rPr>
              <a:t> </a:t>
            </a:r>
            <a:br>
              <a:rPr lang="es-ES_tradnl" dirty="0"/>
            </a:br>
            <a:r>
              <a:rPr lang="es-CR" dirty="0"/>
              <a:t>Solo en el 2018 se matricularon 3498 cursos bajo esta modalidad y se alcanzaron 1947 impactos (cursos aprobados). </a:t>
            </a:r>
            <a:br>
              <a:rPr lang="es-CR" dirty="0"/>
            </a:br>
            <a:r>
              <a:rPr lang="es-CR" b="1" dirty="0"/>
              <a:t>Tasa neta de aprobación 68.65%</a:t>
            </a:r>
          </a:p>
          <a:p>
            <a:endParaRPr lang="es-CR" b="1" dirty="0"/>
          </a:p>
          <a:p>
            <a:r>
              <a:rPr lang="es-CR" dirty="0"/>
              <a:t>Con esta misma modalidad se abordaron los casos de las personas que se encontraban en el Proceso de Periodo de Prueba</a:t>
            </a:r>
            <a:r>
              <a:rPr lang="es-ES_tradnl" dirty="0"/>
              <a:t>. </a:t>
            </a:r>
          </a:p>
          <a:p>
            <a:r>
              <a:rPr lang="es-ES_tradnl" dirty="0"/>
              <a:t>Oficios recibidos 138, personas matriculadas 475, cursos aprobados 808</a:t>
            </a:r>
          </a:p>
          <a:p>
            <a:r>
              <a:rPr lang="es-CR" b="1" dirty="0"/>
              <a:t>Tasa neta de aprobación 68.65%</a:t>
            </a:r>
          </a:p>
        </p:txBody>
      </p:sp>
      <p:pic>
        <p:nvPicPr>
          <p:cNvPr id="3" name="Imagen 2">
            <a:extLst>
              <a:ext uri="{FF2B5EF4-FFF2-40B4-BE49-F238E27FC236}">
                <a16:creationId xmlns:a16="http://schemas.microsoft.com/office/drawing/2014/main" id="{0F55C7A2-B976-4703-9FE4-5C6511CCCD97}"/>
              </a:ext>
            </a:extLst>
          </p:cNvPr>
          <p:cNvPicPr>
            <a:picLocks noChangeAspect="1"/>
          </p:cNvPicPr>
          <p:nvPr/>
        </p:nvPicPr>
        <p:blipFill rotWithShape="1">
          <a:blip r:embed="rId2"/>
          <a:srcRect b="14286"/>
          <a:stretch/>
        </p:blipFill>
        <p:spPr>
          <a:xfrm>
            <a:off x="7875136" y="351693"/>
            <a:ext cx="2643240" cy="1392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788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1027554" y="2122590"/>
            <a:ext cx="9250017" cy="2862322"/>
          </a:xfrm>
          <a:prstGeom prst="rect">
            <a:avLst/>
          </a:prstGeom>
          <a:noFill/>
        </p:spPr>
        <p:txBody>
          <a:bodyPr wrap="square" rtlCol="0">
            <a:spAutoFit/>
          </a:bodyPr>
          <a:lstStyle/>
          <a:p>
            <a:r>
              <a:rPr lang="es-CR" dirty="0">
                <a:solidFill>
                  <a:schemeClr val="accent5">
                    <a:lumMod val="50000"/>
                  </a:schemeClr>
                </a:solidFill>
              </a:rPr>
              <a:t>MODALIDAD ASISTIDA PROGRAMA POLÍTICAS Y SISTEMAS</a:t>
            </a:r>
            <a:r>
              <a:rPr lang="es-ES_tradnl" dirty="0">
                <a:solidFill>
                  <a:schemeClr val="accent5">
                    <a:lumMod val="50000"/>
                  </a:schemeClr>
                </a:solidFill>
              </a:rPr>
              <a:t> </a:t>
            </a:r>
          </a:p>
          <a:p>
            <a:r>
              <a:rPr lang="es-CR" dirty="0"/>
              <a:t>Solo en el 2018 se matricularon 2592 cursos bajo esta modalidad y se alcanzaron 1576 impactos (cursos aprobados). </a:t>
            </a:r>
            <a:r>
              <a:rPr lang="es-CR" b="1" dirty="0"/>
              <a:t>Tasa neta de aprobación 60.80%</a:t>
            </a:r>
            <a:endParaRPr lang="es-ES_tradnl" b="1" dirty="0"/>
          </a:p>
          <a:p>
            <a:endParaRPr lang="es-CR" dirty="0"/>
          </a:p>
          <a:p>
            <a:endParaRPr lang="es-CR" dirty="0"/>
          </a:p>
          <a:p>
            <a:r>
              <a:rPr lang="es-CR" dirty="0">
                <a:solidFill>
                  <a:schemeClr val="accent5">
                    <a:lumMod val="50000"/>
                  </a:schemeClr>
                </a:solidFill>
              </a:rPr>
              <a:t>MODALIDAD AUTOMATRÍCULA</a:t>
            </a:r>
          </a:p>
          <a:p>
            <a:pPr marL="742950" lvl="1" indent="-285750">
              <a:buFont typeface="Arial" panose="020B0604020202020204" pitchFamily="34" charset="0"/>
              <a:buChar char="•"/>
            </a:pPr>
            <a:r>
              <a:rPr lang="es-MX" dirty="0"/>
              <a:t>La modalidad Automatrícula permitió abarcar en el 2018 una matrícula de 6398 cursos y se alcanzaron 5050 impactos en 2670 personas únicas</a:t>
            </a:r>
            <a:r>
              <a:rPr lang="es-ES_tradnl" dirty="0"/>
              <a:t>.</a:t>
            </a:r>
          </a:p>
          <a:p>
            <a:pPr marL="742950" lvl="1" indent="-285750">
              <a:buFont typeface="Arial" panose="020B0604020202020204" pitchFamily="34" charset="0"/>
              <a:buChar char="•"/>
            </a:pPr>
            <a:endParaRPr lang="es-CR" dirty="0"/>
          </a:p>
          <a:p>
            <a:endParaRPr lang="es-CR" dirty="0"/>
          </a:p>
        </p:txBody>
      </p:sp>
      <p:pic>
        <p:nvPicPr>
          <p:cNvPr id="3" name="Imagen 2">
            <a:extLst>
              <a:ext uri="{FF2B5EF4-FFF2-40B4-BE49-F238E27FC236}">
                <a16:creationId xmlns:a16="http://schemas.microsoft.com/office/drawing/2014/main" id="{0F55C7A2-B976-4703-9FE4-5C6511CCCD97}"/>
              </a:ext>
            </a:extLst>
          </p:cNvPr>
          <p:cNvPicPr>
            <a:picLocks noChangeAspect="1"/>
          </p:cNvPicPr>
          <p:nvPr/>
        </p:nvPicPr>
        <p:blipFill rotWithShape="1">
          <a:blip r:embed="rId2"/>
          <a:srcRect b="14286"/>
          <a:stretch/>
        </p:blipFill>
        <p:spPr>
          <a:xfrm>
            <a:off x="7875136" y="351693"/>
            <a:ext cx="2643240" cy="1392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abla 1"/>
          <p:cNvGraphicFramePr>
            <a:graphicFrameLocks noGrp="1"/>
          </p:cNvGraphicFramePr>
          <p:nvPr>
            <p:extLst>
              <p:ext uri="{D42A27DB-BD31-4B8C-83A1-F6EECF244321}">
                <p14:modId xmlns:p14="http://schemas.microsoft.com/office/powerpoint/2010/main" val="1806757974"/>
              </p:ext>
            </p:extLst>
          </p:nvPr>
        </p:nvGraphicFramePr>
        <p:xfrm>
          <a:off x="2355930" y="4649480"/>
          <a:ext cx="6593264" cy="1264577"/>
        </p:xfrm>
        <a:graphic>
          <a:graphicData uri="http://schemas.openxmlformats.org/drawingml/2006/table">
            <a:tbl>
              <a:tblPr firstRow="1" firstCol="1" bandRow="1">
                <a:tableStyleId>{7DF18680-E054-41AD-8BC1-D1AEF772440D}</a:tableStyleId>
              </a:tblPr>
              <a:tblGrid>
                <a:gridCol w="3296632">
                  <a:extLst>
                    <a:ext uri="{9D8B030D-6E8A-4147-A177-3AD203B41FA5}">
                      <a16:colId xmlns:a16="http://schemas.microsoft.com/office/drawing/2014/main" val="20000"/>
                    </a:ext>
                  </a:extLst>
                </a:gridCol>
                <a:gridCol w="3296632">
                  <a:extLst>
                    <a:ext uri="{9D8B030D-6E8A-4147-A177-3AD203B41FA5}">
                      <a16:colId xmlns:a16="http://schemas.microsoft.com/office/drawing/2014/main" val="20001"/>
                    </a:ext>
                  </a:extLst>
                </a:gridCol>
              </a:tblGrid>
              <a:tr h="369329">
                <a:tc>
                  <a:txBody>
                    <a:bodyPr/>
                    <a:lstStyle/>
                    <a:p>
                      <a:pPr algn="just">
                        <a:spcAft>
                          <a:spcPts val="0"/>
                        </a:spcAft>
                      </a:pPr>
                      <a:r>
                        <a:rPr lang="es-CR" sz="1600">
                          <a:effectLst/>
                        </a:rPr>
                        <a:t>Personas matriculadas</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dirty="0">
                          <a:effectLst/>
                        </a:rPr>
                        <a:t>(1255 hombres, 1415 mujeres)</a:t>
                      </a:r>
                      <a:endParaRPr lang="es-ES_tradnl" sz="1600" dirty="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295224">
                <a:tc>
                  <a:txBody>
                    <a:bodyPr/>
                    <a:lstStyle/>
                    <a:p>
                      <a:pPr algn="just">
                        <a:spcAft>
                          <a:spcPts val="0"/>
                        </a:spcAft>
                      </a:pPr>
                      <a:r>
                        <a:rPr lang="es-CR" sz="1600">
                          <a:effectLst/>
                        </a:rPr>
                        <a:t>Cursos aprobados</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5050</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295224">
                <a:tc>
                  <a:txBody>
                    <a:bodyPr/>
                    <a:lstStyle/>
                    <a:p>
                      <a:pPr algn="just">
                        <a:spcAft>
                          <a:spcPts val="0"/>
                        </a:spcAft>
                      </a:pPr>
                      <a:r>
                        <a:rPr lang="es-CR" sz="1600">
                          <a:effectLst/>
                        </a:rPr>
                        <a:t>Horas certificadas</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1600">
                          <a:effectLst/>
                        </a:rPr>
                        <a:t>18075</a:t>
                      </a:r>
                      <a:endParaRPr lang="es-ES_tradnl" sz="16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295224">
                <a:tc>
                  <a:txBody>
                    <a:bodyPr/>
                    <a:lstStyle/>
                    <a:p>
                      <a:pPr algn="just">
                        <a:spcAft>
                          <a:spcPts val="0"/>
                        </a:spcAft>
                      </a:pPr>
                      <a:r>
                        <a:rPr lang="es-CR" sz="1600">
                          <a:effectLst/>
                        </a:rPr>
                        <a:t>Tasa neta de aprobación</a:t>
                      </a:r>
                      <a:endParaRPr lang="es-ES_tradnl" sz="1600">
                        <a:effectLst/>
                        <a:latin typeface="Calibri" charset="0"/>
                        <a:ea typeface="Times New Roman" charset="0"/>
                        <a:cs typeface="Times New Roman" charset="0"/>
                      </a:endParaRPr>
                    </a:p>
                  </a:txBody>
                  <a:tcPr marL="68580" marR="68580" marT="0" marB="0"/>
                </a:tc>
                <a:tc>
                  <a:txBody>
                    <a:bodyPr/>
                    <a:lstStyle/>
                    <a:p>
                      <a:pPr algn="ctr">
                        <a:spcAft>
                          <a:spcPts val="0"/>
                        </a:spcAft>
                      </a:pPr>
                      <a:r>
                        <a:rPr lang="es-CR" sz="2000" b="1" dirty="0">
                          <a:effectLst/>
                        </a:rPr>
                        <a:t>78.93</a:t>
                      </a:r>
                      <a:endParaRPr lang="es-ES_tradnl" sz="2000" b="1" dirty="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709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1185096" y="2190594"/>
            <a:ext cx="10347910" cy="4462760"/>
          </a:xfrm>
          <a:prstGeom prst="rect">
            <a:avLst/>
          </a:prstGeom>
          <a:noFill/>
        </p:spPr>
        <p:txBody>
          <a:bodyPr wrap="square" rtlCol="0">
            <a:spAutoFit/>
          </a:bodyPr>
          <a:lstStyle/>
          <a:p>
            <a:r>
              <a:rPr lang="es-CR" dirty="0">
                <a:solidFill>
                  <a:schemeClr val="accent5">
                    <a:lumMod val="50000"/>
                  </a:schemeClr>
                </a:solidFill>
              </a:rPr>
              <a:t>PROGRAMA DE INDUCCIÓN</a:t>
            </a:r>
          </a:p>
          <a:p>
            <a:r>
              <a:rPr lang="es-CR" sz="1400" b="1" i="1" dirty="0">
                <a:solidFill>
                  <a:schemeClr val="accent5">
                    <a:lumMod val="50000"/>
                  </a:schemeClr>
                </a:solidFill>
              </a:rPr>
              <a:t>“CONSTRUYENDO EL PODER JUDICIAL QUE QUEREMOS”</a:t>
            </a:r>
          </a:p>
          <a:p>
            <a:pPr marL="742950" lvl="1" indent="-285750">
              <a:buFont typeface="Arial" panose="020B0604020202020204" pitchFamily="34" charset="0"/>
              <a:buChar char="•"/>
            </a:pPr>
            <a:r>
              <a:rPr lang="es-CR" dirty="0"/>
              <a:t>Se capacitan a 515 personas en 4 talleres realizados, abarcando lugares como: Zona Atlántica, Bribri, Siquirres, Matina.</a:t>
            </a:r>
          </a:p>
          <a:p>
            <a:pPr marL="742950" lvl="1" indent="-285750">
              <a:buFont typeface="Arial" panose="020B0604020202020204" pitchFamily="34" charset="0"/>
              <a:buChar char="•"/>
            </a:pPr>
            <a:endParaRPr lang="es-CR" dirty="0"/>
          </a:p>
          <a:p>
            <a:pPr marL="742950" lvl="1" indent="-285750">
              <a:buFont typeface="Arial" panose="020B0604020202020204" pitchFamily="34" charset="0"/>
              <a:buChar char="•"/>
            </a:pPr>
            <a:r>
              <a:rPr lang="es-CR" dirty="0"/>
              <a:t>Para el 2018 se planteó cubrir además del Circuito Judicial de Limón, los Circuitos Judiciales de Guápiles, Sarapiquí y Turrialba, también era necesario continuar con los seguimientos de la Inducción Específica y las actualizaciones del Programa, esto no fue posible debido al recorte presupuestario que no permitió contar con los recursos de personas encargadas de estas tareas.</a:t>
            </a:r>
          </a:p>
          <a:p>
            <a:pPr marL="742950" lvl="1" indent="-285750">
              <a:buFont typeface="Arial" panose="020B0604020202020204" pitchFamily="34" charset="0"/>
              <a:buChar char="•"/>
            </a:pPr>
            <a:endParaRPr lang="es-CR" dirty="0"/>
          </a:p>
          <a:p>
            <a:pPr marL="742950" lvl="1" indent="-285750">
              <a:buFont typeface="Arial" panose="020B0604020202020204" pitchFamily="34" charset="0"/>
              <a:buChar char="•"/>
            </a:pPr>
            <a:endParaRPr lang="es-CR" dirty="0"/>
          </a:p>
          <a:p>
            <a:pPr marL="742950" lvl="1" indent="-285750">
              <a:buFont typeface="Arial" panose="020B0604020202020204" pitchFamily="34" charset="0"/>
              <a:buChar char="•"/>
            </a:pPr>
            <a:endParaRPr lang="es-CR" dirty="0"/>
          </a:p>
          <a:p>
            <a:pPr marL="742950" lvl="1" indent="-285750">
              <a:buFont typeface="Arial" panose="020B0604020202020204" pitchFamily="34" charset="0"/>
              <a:buChar char="•"/>
            </a:pPr>
            <a:endParaRPr lang="es-CR" dirty="0"/>
          </a:p>
          <a:p>
            <a:pPr marL="742950" lvl="1" indent="-285750">
              <a:buFont typeface="Arial" panose="020B0604020202020204" pitchFamily="34" charset="0"/>
              <a:buChar char="•"/>
            </a:pPr>
            <a:endParaRPr lang="es-CR" dirty="0"/>
          </a:p>
          <a:p>
            <a:endParaRPr lang="es-CR" dirty="0"/>
          </a:p>
        </p:txBody>
      </p:sp>
      <p:pic>
        <p:nvPicPr>
          <p:cNvPr id="4" name="Imagen 3">
            <a:extLst>
              <a:ext uri="{FF2B5EF4-FFF2-40B4-BE49-F238E27FC236}">
                <a16:creationId xmlns:a16="http://schemas.microsoft.com/office/drawing/2014/main" id="{208A2D20-ED0C-4F0A-8E51-650C42E23FCC}"/>
              </a:ext>
            </a:extLst>
          </p:cNvPr>
          <p:cNvPicPr>
            <a:picLocks noChangeAspect="1"/>
          </p:cNvPicPr>
          <p:nvPr/>
        </p:nvPicPr>
        <p:blipFill>
          <a:blip r:embed="rId2"/>
          <a:stretch>
            <a:fillRect/>
          </a:stretch>
        </p:blipFill>
        <p:spPr>
          <a:xfrm>
            <a:off x="7487383" y="205408"/>
            <a:ext cx="3144394" cy="1343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3202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783313" y="1996630"/>
            <a:ext cx="10347910" cy="4801314"/>
          </a:xfrm>
          <a:prstGeom prst="rect">
            <a:avLst/>
          </a:prstGeom>
          <a:noFill/>
        </p:spPr>
        <p:txBody>
          <a:bodyPr wrap="square" rtlCol="0">
            <a:spAutoFit/>
          </a:bodyPr>
          <a:lstStyle/>
          <a:p>
            <a:r>
              <a:rPr lang="es-CR" dirty="0">
                <a:solidFill>
                  <a:schemeClr val="accent5">
                    <a:lumMod val="50000"/>
                  </a:schemeClr>
                </a:solidFill>
              </a:rPr>
              <a:t>DISEÑO, DESARROLLO E IMPLEMENTACIÓN DE CURSOS VIRTUALES </a:t>
            </a:r>
          </a:p>
          <a:p>
            <a:pPr lvl="1"/>
            <a:r>
              <a:rPr lang="es-CR" dirty="0"/>
              <a:t>Se desarrollaron cursos para el Programa de Acceso a la Justicia, Evaluación del Desempeño, Salud Ocupacional, Introducción y bases fundamentales al Régimen disciplinario del Poder Judicial Monitoreo de los Derechos Humanos en los centros de detención, Servicio Nacional de Facilitadores Judiciales – SNFJ</a:t>
            </a:r>
            <a:endParaRPr lang="es-ES_tradnl" dirty="0"/>
          </a:p>
          <a:p>
            <a:pPr lvl="1"/>
            <a:r>
              <a:rPr lang="es-CR" dirty="0"/>
              <a:t>Argumentación Jurídica, Teoría del Caso, Legitimación de capitales, Seguridad informática, Promoción de la autonomía personal de las personas con discapacidad</a:t>
            </a:r>
          </a:p>
          <a:p>
            <a:pPr lvl="1"/>
            <a:endParaRPr lang="es-CR" dirty="0"/>
          </a:p>
          <a:p>
            <a:pPr lvl="1"/>
            <a:r>
              <a:rPr lang="es-CR" dirty="0"/>
              <a:t>Presentación de los cursos</a:t>
            </a:r>
          </a:p>
          <a:p>
            <a:pPr marL="742950" lvl="1" indent="-285750">
              <a:buFont typeface="Arial" charset="0"/>
              <a:buChar char="•"/>
            </a:pPr>
            <a:r>
              <a:rPr lang="es-CR" dirty="0"/>
              <a:t>Salud Ocupacional</a:t>
            </a:r>
          </a:p>
          <a:p>
            <a:pPr marL="742950" lvl="1" indent="-285750">
              <a:buFont typeface="Arial" charset="0"/>
              <a:buChar char="•"/>
            </a:pPr>
            <a:r>
              <a:rPr lang="es-CR" dirty="0"/>
              <a:t>Programa Habilidades Directivas</a:t>
            </a:r>
          </a:p>
          <a:p>
            <a:pPr marL="742950" lvl="1" indent="-285750">
              <a:buFont typeface="Arial" charset="0"/>
              <a:buChar char="•"/>
            </a:pPr>
            <a:r>
              <a:rPr lang="es-CR" dirty="0"/>
              <a:t>Evaluación del Desempeño</a:t>
            </a:r>
          </a:p>
          <a:p>
            <a:pPr marL="742950" lvl="1" indent="-285750">
              <a:buFont typeface="Arial" charset="0"/>
              <a:buChar char="•"/>
            </a:pPr>
            <a:endParaRPr lang="es-CR" dirty="0"/>
          </a:p>
          <a:p>
            <a:pPr marL="742950" lvl="1" indent="-285750">
              <a:buFont typeface="Arial" charset="0"/>
              <a:buChar char="•"/>
            </a:pPr>
            <a:endParaRPr lang="es-CR" dirty="0"/>
          </a:p>
          <a:p>
            <a:pPr lvl="1"/>
            <a:r>
              <a:rPr lang="es-CR" dirty="0"/>
              <a:t>Actualización de los cursos de: Control Interno y Formación, Control y Evaluación del Plan Anual Operativo (PAO)</a:t>
            </a:r>
            <a:endParaRPr lang="es-ES_tradnl" dirty="0"/>
          </a:p>
          <a:p>
            <a:pPr marL="742950" lvl="1" indent="-285750">
              <a:buFont typeface="Arial" charset="0"/>
              <a:buChar char="•"/>
            </a:pPr>
            <a:endParaRPr lang="es-CR" dirty="0"/>
          </a:p>
        </p:txBody>
      </p:sp>
      <p:pic>
        <p:nvPicPr>
          <p:cNvPr id="4" name="Imagen 3">
            <a:extLst>
              <a:ext uri="{FF2B5EF4-FFF2-40B4-BE49-F238E27FC236}">
                <a16:creationId xmlns:a16="http://schemas.microsoft.com/office/drawing/2014/main" id="{208A2D20-ED0C-4F0A-8E51-650C42E23FCC}"/>
              </a:ext>
            </a:extLst>
          </p:cNvPr>
          <p:cNvPicPr>
            <a:picLocks noChangeAspect="1"/>
          </p:cNvPicPr>
          <p:nvPr/>
        </p:nvPicPr>
        <p:blipFill>
          <a:blip r:embed="rId2"/>
          <a:stretch>
            <a:fillRect/>
          </a:stretch>
        </p:blipFill>
        <p:spPr>
          <a:xfrm>
            <a:off x="7487383" y="205408"/>
            <a:ext cx="3144394" cy="1343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705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783313" y="1996630"/>
            <a:ext cx="10347910" cy="369332"/>
          </a:xfrm>
          <a:prstGeom prst="rect">
            <a:avLst/>
          </a:prstGeom>
          <a:noFill/>
        </p:spPr>
        <p:txBody>
          <a:bodyPr wrap="square" rtlCol="0">
            <a:spAutoFit/>
          </a:bodyPr>
          <a:lstStyle/>
          <a:p>
            <a:r>
              <a:rPr lang="es-CR" dirty="0">
                <a:solidFill>
                  <a:schemeClr val="accent5">
                    <a:lumMod val="50000"/>
                  </a:schemeClr>
                </a:solidFill>
              </a:rPr>
              <a:t>DISEÑO, DESARROLLO E IMPLEMENTACIÓN DE CURSOS VIRTUALES </a:t>
            </a:r>
          </a:p>
        </p:txBody>
      </p:sp>
      <p:pic>
        <p:nvPicPr>
          <p:cNvPr id="4" name="Imagen 3">
            <a:extLst>
              <a:ext uri="{FF2B5EF4-FFF2-40B4-BE49-F238E27FC236}">
                <a16:creationId xmlns:a16="http://schemas.microsoft.com/office/drawing/2014/main" id="{208A2D20-ED0C-4F0A-8E51-650C42E23FCC}"/>
              </a:ext>
            </a:extLst>
          </p:cNvPr>
          <p:cNvPicPr>
            <a:picLocks noChangeAspect="1"/>
          </p:cNvPicPr>
          <p:nvPr/>
        </p:nvPicPr>
        <p:blipFill>
          <a:blip r:embed="rId2"/>
          <a:stretch>
            <a:fillRect/>
          </a:stretch>
        </p:blipFill>
        <p:spPr>
          <a:xfrm>
            <a:off x="7487383" y="205408"/>
            <a:ext cx="3144394" cy="1343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abla 1"/>
          <p:cNvGraphicFramePr>
            <a:graphicFrameLocks noGrp="1"/>
          </p:cNvGraphicFramePr>
          <p:nvPr>
            <p:extLst>
              <p:ext uri="{D42A27DB-BD31-4B8C-83A1-F6EECF244321}">
                <p14:modId xmlns:p14="http://schemas.microsoft.com/office/powerpoint/2010/main" val="912263329"/>
              </p:ext>
            </p:extLst>
          </p:nvPr>
        </p:nvGraphicFramePr>
        <p:xfrm>
          <a:off x="2105892" y="2813426"/>
          <a:ext cx="7426036" cy="3095851"/>
        </p:xfrm>
        <a:graphic>
          <a:graphicData uri="http://schemas.openxmlformats.org/drawingml/2006/table">
            <a:tbl>
              <a:tblPr firstRow="1" firstCol="1" lastRow="1" lastCol="1" bandRow="1" bandCol="1">
                <a:tableStyleId>{5A111915-BE36-4E01-A7E5-04B1672EAD32}</a:tableStyleId>
              </a:tblPr>
              <a:tblGrid>
                <a:gridCol w="5333618">
                  <a:extLst>
                    <a:ext uri="{9D8B030D-6E8A-4147-A177-3AD203B41FA5}">
                      <a16:colId xmlns:a16="http://schemas.microsoft.com/office/drawing/2014/main" val="20000"/>
                    </a:ext>
                  </a:extLst>
                </a:gridCol>
                <a:gridCol w="2092418">
                  <a:extLst>
                    <a:ext uri="{9D8B030D-6E8A-4147-A177-3AD203B41FA5}">
                      <a16:colId xmlns:a16="http://schemas.microsoft.com/office/drawing/2014/main" val="20001"/>
                    </a:ext>
                  </a:extLst>
                </a:gridCol>
              </a:tblGrid>
              <a:tr h="225517">
                <a:tc>
                  <a:txBody>
                    <a:bodyPr/>
                    <a:lstStyle/>
                    <a:p>
                      <a:pPr algn="ctr">
                        <a:spcAft>
                          <a:spcPts val="0"/>
                        </a:spcAft>
                      </a:pPr>
                      <a:r>
                        <a:rPr lang="es-CR" sz="1800">
                          <a:effectLst/>
                        </a:rPr>
                        <a:t>Actividad</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a:effectLst/>
                        </a:rPr>
                        <a:t>Cantidad</a:t>
                      </a:r>
                      <a:endParaRPr lang="es-ES_tradnl" sz="180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0"/>
                  </a:ext>
                </a:extLst>
              </a:tr>
              <a:tr h="454452">
                <a:tc>
                  <a:txBody>
                    <a:bodyPr/>
                    <a:lstStyle/>
                    <a:p>
                      <a:pPr algn="ctr">
                        <a:spcAft>
                          <a:spcPts val="0"/>
                        </a:spcAft>
                      </a:pPr>
                      <a:r>
                        <a:rPr lang="es-CR" sz="1800">
                          <a:effectLst/>
                        </a:rPr>
                        <a:t>Horas virtuales desarrolladas</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a:effectLst/>
                        </a:rPr>
                        <a:t>16 </a:t>
                      </a:r>
                      <a:endParaRPr lang="es-ES_tradnl" sz="180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593692">
                <a:tc>
                  <a:txBody>
                    <a:bodyPr/>
                    <a:lstStyle/>
                    <a:p>
                      <a:pPr algn="ctr">
                        <a:spcAft>
                          <a:spcPts val="0"/>
                        </a:spcAft>
                      </a:pPr>
                      <a:r>
                        <a:rPr lang="es-CR" sz="1800">
                          <a:effectLst/>
                        </a:rPr>
                        <a:t>Horas virtuales actualizadas</a:t>
                      </a:r>
                      <a:endParaRPr lang="es-ES_tradnl" sz="1800">
                        <a:effectLst/>
                        <a:latin typeface="Calibri" charset="0"/>
                        <a:ea typeface="Times New Roman" charset="0"/>
                        <a:cs typeface="Times New Roman" charset="0"/>
                      </a:endParaRPr>
                    </a:p>
                  </a:txBody>
                  <a:tcPr marL="68580" marR="68580" marT="0" marB="0" anchor="ctr"/>
                </a:tc>
                <a:tc>
                  <a:txBody>
                    <a:bodyPr/>
                    <a:lstStyle/>
                    <a:p>
                      <a:pPr algn="just">
                        <a:spcAft>
                          <a:spcPts val="0"/>
                        </a:spcAft>
                      </a:pPr>
                      <a:r>
                        <a:rPr lang="es-CR" sz="1800">
                          <a:effectLst/>
                        </a:rPr>
                        <a:t> </a:t>
                      </a:r>
                      <a:endParaRPr lang="es-ES_tradnl" sz="1800">
                        <a:effectLst/>
                      </a:endParaRPr>
                    </a:p>
                    <a:p>
                      <a:pPr algn="ctr">
                        <a:spcAft>
                          <a:spcPts val="0"/>
                        </a:spcAft>
                      </a:pPr>
                      <a:r>
                        <a:rPr lang="es-CR" sz="1800">
                          <a:effectLst/>
                        </a:rPr>
                        <a:t>3 </a:t>
                      </a:r>
                      <a:endParaRPr lang="es-ES_tradnl" sz="180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591129">
                <a:tc>
                  <a:txBody>
                    <a:bodyPr/>
                    <a:lstStyle/>
                    <a:p>
                      <a:pPr algn="ctr">
                        <a:spcAft>
                          <a:spcPts val="0"/>
                        </a:spcAft>
                      </a:pPr>
                      <a:r>
                        <a:rPr lang="es-CR" sz="1800">
                          <a:effectLst/>
                        </a:rPr>
                        <a:t>Horas virtuales en desarrollo</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a:effectLst/>
                        </a:rPr>
                        <a:t>10 </a:t>
                      </a:r>
                      <a:endParaRPr lang="es-ES_tradnl" sz="180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3"/>
                  </a:ext>
                </a:extLst>
              </a:tr>
              <a:tr h="591129">
                <a:tc>
                  <a:txBody>
                    <a:bodyPr/>
                    <a:lstStyle/>
                    <a:p>
                      <a:pPr algn="ctr">
                        <a:spcAft>
                          <a:spcPts val="0"/>
                        </a:spcAft>
                      </a:pPr>
                      <a:r>
                        <a:rPr lang="es-CR" sz="1800">
                          <a:effectLst/>
                        </a:rPr>
                        <a:t>Horas virtuales actualizadas en producción</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dirty="0">
                          <a:effectLst/>
                        </a:rPr>
                        <a:t>12 </a:t>
                      </a:r>
                      <a:endParaRPr lang="es-ES_tradnl" sz="1800" dirty="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4"/>
                  </a:ext>
                </a:extLst>
              </a:tr>
              <a:tr h="591129">
                <a:tc>
                  <a:txBody>
                    <a:bodyPr/>
                    <a:lstStyle/>
                    <a:p>
                      <a:pPr algn="ctr">
                        <a:spcAft>
                          <a:spcPts val="0"/>
                        </a:spcAft>
                      </a:pPr>
                      <a:r>
                        <a:rPr lang="es-CR" sz="1800">
                          <a:effectLst/>
                        </a:rPr>
                        <a:t>Reuniones de Inicio de Proyecto</a:t>
                      </a:r>
                      <a:endParaRPr lang="es-ES_tradnl" sz="1800">
                        <a:effectLst/>
                        <a:latin typeface="Calibri" charset="0"/>
                        <a:ea typeface="Times New Roman" charset="0"/>
                        <a:cs typeface="Times New Roman" charset="0"/>
                      </a:endParaRPr>
                    </a:p>
                  </a:txBody>
                  <a:tcPr marL="68580" marR="68580" marT="0" marB="0" anchor="ctr"/>
                </a:tc>
                <a:tc>
                  <a:txBody>
                    <a:bodyPr/>
                    <a:lstStyle/>
                    <a:p>
                      <a:pPr algn="ctr">
                        <a:spcAft>
                          <a:spcPts val="0"/>
                        </a:spcAft>
                      </a:pPr>
                      <a:r>
                        <a:rPr lang="es-CR" sz="1800" dirty="0">
                          <a:effectLst/>
                        </a:rPr>
                        <a:t>6 </a:t>
                      </a:r>
                      <a:endParaRPr lang="es-ES_tradnl" sz="1800" dirty="0">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8431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627080" y="1826762"/>
            <a:ext cx="6391335" cy="369332"/>
          </a:xfrm>
          <a:prstGeom prst="rect">
            <a:avLst/>
          </a:prstGeom>
          <a:noFill/>
        </p:spPr>
        <p:txBody>
          <a:bodyPr wrap="square" rtlCol="0">
            <a:spAutoFit/>
          </a:bodyPr>
          <a:lstStyle/>
          <a:p>
            <a:r>
              <a:rPr lang="es-CR" dirty="0">
                <a:solidFill>
                  <a:schemeClr val="accent5">
                    <a:lumMod val="50000"/>
                  </a:schemeClr>
                </a:solidFill>
              </a:rPr>
              <a:t>DIAGNÓSTICOS DE NECESIDADES </a:t>
            </a:r>
            <a:r>
              <a:rPr lang="es-CR">
                <a:solidFill>
                  <a:schemeClr val="accent5">
                    <a:lumMod val="50000"/>
                  </a:schemeClr>
                </a:solidFill>
              </a:rPr>
              <a:t>DE CAPACITACIÓN</a:t>
            </a:r>
            <a:endParaRPr lang="es-CR" dirty="0">
              <a:solidFill>
                <a:schemeClr val="accent5">
                  <a:lumMod val="50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644362013"/>
              </p:ext>
            </p:extLst>
          </p:nvPr>
        </p:nvGraphicFramePr>
        <p:xfrm>
          <a:off x="627080" y="2460225"/>
          <a:ext cx="11135429" cy="3473907"/>
        </p:xfrm>
        <a:graphic>
          <a:graphicData uri="http://schemas.openxmlformats.org/drawingml/2006/table">
            <a:tbl>
              <a:tblPr firstRow="1" firstCol="1" bandRow="1">
                <a:tableStyleId>{7DF18680-E054-41AD-8BC1-D1AEF772440D}</a:tableStyleId>
              </a:tblPr>
              <a:tblGrid>
                <a:gridCol w="2808846">
                  <a:extLst>
                    <a:ext uri="{9D8B030D-6E8A-4147-A177-3AD203B41FA5}">
                      <a16:colId xmlns:a16="http://schemas.microsoft.com/office/drawing/2014/main" val="20000"/>
                    </a:ext>
                  </a:extLst>
                </a:gridCol>
                <a:gridCol w="6493834">
                  <a:extLst>
                    <a:ext uri="{9D8B030D-6E8A-4147-A177-3AD203B41FA5}">
                      <a16:colId xmlns:a16="http://schemas.microsoft.com/office/drawing/2014/main" val="20001"/>
                    </a:ext>
                  </a:extLst>
                </a:gridCol>
                <a:gridCol w="1832749">
                  <a:extLst>
                    <a:ext uri="{9D8B030D-6E8A-4147-A177-3AD203B41FA5}">
                      <a16:colId xmlns:a16="http://schemas.microsoft.com/office/drawing/2014/main" val="20002"/>
                    </a:ext>
                  </a:extLst>
                </a:gridCol>
              </a:tblGrid>
              <a:tr h="194856">
                <a:tc>
                  <a:txBody>
                    <a:bodyPr/>
                    <a:lstStyle/>
                    <a:p>
                      <a:pPr algn="ctr">
                        <a:spcAft>
                          <a:spcPts val="0"/>
                        </a:spcAft>
                      </a:pPr>
                      <a:r>
                        <a:rPr lang="es-CR" sz="1400">
                          <a:effectLst/>
                        </a:rPr>
                        <a:t>Actividad</a:t>
                      </a:r>
                      <a:endParaRPr lang="es-ES_tradnl" sz="1400">
                        <a:effectLst/>
                        <a:latin typeface="Calibri" charset="0"/>
                        <a:ea typeface="Times New Roman" charset="0"/>
                        <a:cs typeface="Times New Roman" charset="0"/>
                      </a:endParaRPr>
                    </a:p>
                  </a:txBody>
                  <a:tcPr marL="72000" marR="72000" marT="72000" marB="72000" anchor="ctr"/>
                </a:tc>
                <a:tc>
                  <a:txBody>
                    <a:bodyPr/>
                    <a:lstStyle/>
                    <a:p>
                      <a:pPr algn="ctr">
                        <a:spcAft>
                          <a:spcPts val="0"/>
                        </a:spcAft>
                      </a:pPr>
                      <a:r>
                        <a:rPr lang="es-CR" sz="1400">
                          <a:effectLst/>
                        </a:rPr>
                        <a:t>Descripción</a:t>
                      </a:r>
                      <a:endParaRPr lang="es-ES_tradnl" sz="1400">
                        <a:effectLst/>
                        <a:latin typeface="Calibri" charset="0"/>
                        <a:ea typeface="Times New Roman" charset="0"/>
                        <a:cs typeface="Times New Roman" charset="0"/>
                      </a:endParaRPr>
                    </a:p>
                  </a:txBody>
                  <a:tcPr marL="72000" marR="72000" marT="72000" marB="72000" anchor="ctr"/>
                </a:tc>
                <a:tc>
                  <a:txBody>
                    <a:bodyPr/>
                    <a:lstStyle/>
                    <a:p>
                      <a:pPr algn="ctr">
                        <a:spcAft>
                          <a:spcPts val="0"/>
                        </a:spcAft>
                      </a:pPr>
                      <a:r>
                        <a:rPr lang="es-CR" sz="1400">
                          <a:effectLst/>
                        </a:rPr>
                        <a:t>Periodo de Ejecución</a:t>
                      </a:r>
                      <a:endParaRPr lang="es-ES_tradnl" sz="1400">
                        <a:effectLst/>
                        <a:latin typeface="Calibri" charset="0"/>
                        <a:ea typeface="Times New Roman" charset="0"/>
                        <a:cs typeface="Times New Roman" charset="0"/>
                      </a:endParaRPr>
                    </a:p>
                  </a:txBody>
                  <a:tcPr marL="72000" marR="72000" marT="72000" marB="72000" anchor="ctr"/>
                </a:tc>
                <a:extLst>
                  <a:ext uri="{0D108BD9-81ED-4DB2-BD59-A6C34878D82A}">
                    <a16:rowId xmlns:a16="http://schemas.microsoft.com/office/drawing/2014/main" val="10000"/>
                  </a:ext>
                </a:extLst>
              </a:tr>
              <a:tr h="1335027">
                <a:tc>
                  <a:txBody>
                    <a:bodyPr/>
                    <a:lstStyle/>
                    <a:p>
                      <a:pPr algn="ctr">
                        <a:spcAft>
                          <a:spcPts val="0"/>
                        </a:spcAft>
                      </a:pPr>
                      <a:r>
                        <a:rPr lang="es-CR" sz="1400">
                          <a:effectLst/>
                        </a:rPr>
                        <a:t>1- Diagnóstico de consulta de necesidades de capacitación de todo el sector administrativo</a:t>
                      </a:r>
                      <a:endParaRPr lang="es-ES_tradnl" sz="1400">
                        <a:effectLst/>
                        <a:latin typeface="Calibri" charset="0"/>
                        <a:ea typeface="Times New Roman" charset="0"/>
                        <a:cs typeface="Times New Roman" charset="0"/>
                      </a:endParaRPr>
                    </a:p>
                  </a:txBody>
                  <a:tcPr marL="72000" marR="72000" marT="72000" marB="72000"/>
                </a:tc>
                <a:tc>
                  <a:txBody>
                    <a:bodyPr/>
                    <a:lstStyle/>
                    <a:p>
                      <a:pPr algn="ctr">
                        <a:spcAft>
                          <a:spcPts val="0"/>
                        </a:spcAft>
                      </a:pPr>
                      <a:r>
                        <a:rPr lang="es-CR" sz="1400" dirty="0">
                          <a:effectLst/>
                        </a:rPr>
                        <a:t>Producto de entrevistas y solicitudes vía correo electrónico que se les realizó a todas las oficinas del ámbito administrativo, resultó un documento final en Excel con la información con dos clasificaciones: temas por oficina y temas por materia. Se recopilaron 339 temas o necesidades. </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ctr">
                        <a:spcAft>
                          <a:spcPts val="0"/>
                        </a:spcAft>
                      </a:pPr>
                      <a:r>
                        <a:rPr lang="es-CR" sz="1400">
                          <a:effectLst/>
                        </a:rPr>
                        <a:t>Diciembre-2017 y Enero-2018</a:t>
                      </a:r>
                      <a:endParaRPr lang="es-ES_tradnl" sz="140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1"/>
                  </a:ext>
                </a:extLst>
              </a:tr>
              <a:tr h="600159">
                <a:tc>
                  <a:txBody>
                    <a:bodyPr/>
                    <a:lstStyle/>
                    <a:p>
                      <a:pPr algn="just">
                        <a:spcAft>
                          <a:spcPts val="0"/>
                        </a:spcAft>
                      </a:pPr>
                      <a:r>
                        <a:rPr lang="es-CR" sz="1400" dirty="0">
                          <a:effectLst/>
                        </a:rPr>
                        <a:t>2- DNC para diagnosticar las necesidades de becas para el 2019</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a:effectLst/>
                        </a:rPr>
                        <a:t>Daysi Quesada y Alexandra Madriz elaboraron un diagnóstico de necesidades para el área de becas “Estudio de necesidades de formación profesional del personal del Sector Administrativo.</a:t>
                      </a:r>
                      <a:endParaRPr lang="es-ES_tradnl" sz="140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a:effectLst/>
                        </a:rPr>
                        <a:t>Abril-2018</a:t>
                      </a:r>
                      <a:endParaRPr lang="es-ES_tradnl" sz="140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2"/>
                  </a:ext>
                </a:extLst>
              </a:tr>
              <a:tr h="541702">
                <a:tc>
                  <a:txBody>
                    <a:bodyPr/>
                    <a:lstStyle/>
                    <a:p>
                      <a:pPr algn="just">
                        <a:spcAft>
                          <a:spcPts val="0"/>
                        </a:spcAft>
                      </a:pPr>
                      <a:r>
                        <a:rPr lang="es-CR" sz="1400">
                          <a:effectLst/>
                        </a:rPr>
                        <a:t>3- DNC Inspección Judicial</a:t>
                      </a:r>
                      <a:endParaRPr lang="es-ES_tradnl" sz="140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dirty="0">
                          <a:effectLst/>
                        </a:rPr>
                        <a:t>Se concluyó el DNC del Tribunal de la Inspección Judicial, mismo que inició el año 2017 por las compañeras Catalina Mora y Priscilla Dotti, y lo concluyó Alexandra Madriz.</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dirty="0">
                          <a:effectLst/>
                        </a:rPr>
                        <a:t>Agosto-2018</a:t>
                      </a:r>
                      <a:endParaRPr lang="es-ES_tradnl" sz="1400" dirty="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339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B4CB002-A127-4E75-9120-2DAFAAD239FE}"/>
              </a:ext>
            </a:extLst>
          </p:cNvPr>
          <p:cNvSpPr txBox="1"/>
          <p:nvPr/>
        </p:nvSpPr>
        <p:spPr>
          <a:xfrm>
            <a:off x="508228" y="1854471"/>
            <a:ext cx="6391335" cy="369332"/>
          </a:xfrm>
          <a:prstGeom prst="rect">
            <a:avLst/>
          </a:prstGeom>
          <a:noFill/>
        </p:spPr>
        <p:txBody>
          <a:bodyPr wrap="square" rtlCol="0">
            <a:spAutoFit/>
          </a:bodyPr>
          <a:lstStyle/>
          <a:p>
            <a:r>
              <a:rPr lang="es-CR" dirty="0">
                <a:solidFill>
                  <a:schemeClr val="accent5">
                    <a:lumMod val="50000"/>
                  </a:schemeClr>
                </a:solidFill>
              </a:rPr>
              <a:t>DIAGNÓSTICOS DE NECESIDADES </a:t>
            </a:r>
            <a:r>
              <a:rPr lang="es-CR">
                <a:solidFill>
                  <a:schemeClr val="accent5">
                    <a:lumMod val="50000"/>
                  </a:schemeClr>
                </a:solidFill>
              </a:rPr>
              <a:t>DE CAPACITACIÓN</a:t>
            </a:r>
            <a:endParaRPr lang="es-CR" dirty="0">
              <a:solidFill>
                <a:schemeClr val="accent5">
                  <a:lumMod val="50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560022510"/>
              </p:ext>
            </p:extLst>
          </p:nvPr>
        </p:nvGraphicFramePr>
        <p:xfrm>
          <a:off x="627080" y="2460226"/>
          <a:ext cx="11135429" cy="3563040"/>
        </p:xfrm>
        <a:graphic>
          <a:graphicData uri="http://schemas.openxmlformats.org/drawingml/2006/table">
            <a:tbl>
              <a:tblPr firstRow="1" firstCol="1" bandRow="1">
                <a:tableStyleId>{7DF18680-E054-41AD-8BC1-D1AEF772440D}</a:tableStyleId>
              </a:tblPr>
              <a:tblGrid>
                <a:gridCol w="2808846">
                  <a:extLst>
                    <a:ext uri="{9D8B030D-6E8A-4147-A177-3AD203B41FA5}">
                      <a16:colId xmlns:a16="http://schemas.microsoft.com/office/drawing/2014/main" val="20000"/>
                    </a:ext>
                  </a:extLst>
                </a:gridCol>
                <a:gridCol w="6493834">
                  <a:extLst>
                    <a:ext uri="{9D8B030D-6E8A-4147-A177-3AD203B41FA5}">
                      <a16:colId xmlns:a16="http://schemas.microsoft.com/office/drawing/2014/main" val="20001"/>
                    </a:ext>
                  </a:extLst>
                </a:gridCol>
                <a:gridCol w="1832749">
                  <a:extLst>
                    <a:ext uri="{9D8B030D-6E8A-4147-A177-3AD203B41FA5}">
                      <a16:colId xmlns:a16="http://schemas.microsoft.com/office/drawing/2014/main" val="20002"/>
                    </a:ext>
                  </a:extLst>
                </a:gridCol>
              </a:tblGrid>
              <a:tr h="194856">
                <a:tc>
                  <a:txBody>
                    <a:bodyPr/>
                    <a:lstStyle/>
                    <a:p>
                      <a:pPr algn="ctr">
                        <a:spcAft>
                          <a:spcPts val="0"/>
                        </a:spcAft>
                      </a:pPr>
                      <a:r>
                        <a:rPr lang="es-CR" sz="1400">
                          <a:effectLst/>
                        </a:rPr>
                        <a:t>Actividad</a:t>
                      </a:r>
                      <a:endParaRPr lang="es-ES_tradnl" sz="1400">
                        <a:effectLst/>
                        <a:latin typeface="Calibri" charset="0"/>
                        <a:ea typeface="Times New Roman" charset="0"/>
                        <a:cs typeface="Times New Roman" charset="0"/>
                      </a:endParaRPr>
                    </a:p>
                  </a:txBody>
                  <a:tcPr marL="72000" marR="72000" marT="72000" marB="72000" anchor="ctr"/>
                </a:tc>
                <a:tc>
                  <a:txBody>
                    <a:bodyPr/>
                    <a:lstStyle/>
                    <a:p>
                      <a:pPr algn="ctr">
                        <a:spcAft>
                          <a:spcPts val="0"/>
                        </a:spcAft>
                      </a:pPr>
                      <a:r>
                        <a:rPr lang="es-CR" sz="1400">
                          <a:effectLst/>
                        </a:rPr>
                        <a:t>Descripción</a:t>
                      </a:r>
                      <a:endParaRPr lang="es-ES_tradnl" sz="1400">
                        <a:effectLst/>
                        <a:latin typeface="Calibri" charset="0"/>
                        <a:ea typeface="Times New Roman" charset="0"/>
                        <a:cs typeface="Times New Roman" charset="0"/>
                      </a:endParaRPr>
                    </a:p>
                  </a:txBody>
                  <a:tcPr marL="72000" marR="72000" marT="72000" marB="72000" anchor="ctr"/>
                </a:tc>
                <a:tc>
                  <a:txBody>
                    <a:bodyPr/>
                    <a:lstStyle/>
                    <a:p>
                      <a:pPr algn="ctr">
                        <a:spcAft>
                          <a:spcPts val="0"/>
                        </a:spcAft>
                      </a:pPr>
                      <a:r>
                        <a:rPr lang="es-CR" sz="1400">
                          <a:effectLst/>
                        </a:rPr>
                        <a:t>Periodo de Ejecución</a:t>
                      </a:r>
                      <a:endParaRPr lang="es-ES_tradnl" sz="1400">
                        <a:effectLst/>
                        <a:latin typeface="Calibri" charset="0"/>
                        <a:ea typeface="Times New Roman" charset="0"/>
                        <a:cs typeface="Times New Roman" charset="0"/>
                      </a:endParaRPr>
                    </a:p>
                  </a:txBody>
                  <a:tcPr marL="72000" marR="72000" marT="72000" marB="72000" anchor="ctr"/>
                </a:tc>
                <a:extLst>
                  <a:ext uri="{0D108BD9-81ED-4DB2-BD59-A6C34878D82A}">
                    <a16:rowId xmlns:a16="http://schemas.microsoft.com/office/drawing/2014/main" val="10000"/>
                  </a:ext>
                </a:extLst>
              </a:tr>
              <a:tr h="685896">
                <a:tc>
                  <a:txBody>
                    <a:bodyPr/>
                    <a:lstStyle/>
                    <a:p>
                      <a:pPr algn="just">
                        <a:spcAft>
                          <a:spcPts val="0"/>
                        </a:spcAft>
                      </a:pPr>
                      <a:r>
                        <a:rPr lang="es-CR" sz="1400" dirty="0">
                          <a:effectLst/>
                        </a:rPr>
                        <a:t>4- DNC del personal que labora en la Auditoría Judicial</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dirty="0">
                          <a:effectLst/>
                        </a:rPr>
                        <a:t>Se inició el diagnóstico y se encuentra en proceso su desarrollo. Grado de avance, análisis conclusivo en etapa de ajustes, pendiente validación de resultados con jefaturas y confección de propuesta final de capacitación.</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a:effectLst/>
                        </a:rPr>
                        <a:t>Octubre-Diciembre-2018</a:t>
                      </a:r>
                      <a:endParaRPr lang="es-ES_tradnl" sz="140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1"/>
                  </a:ext>
                </a:extLst>
              </a:tr>
              <a:tr h="685896">
                <a:tc>
                  <a:txBody>
                    <a:bodyPr/>
                    <a:lstStyle/>
                    <a:p>
                      <a:pPr algn="just">
                        <a:spcAft>
                          <a:spcPts val="0"/>
                        </a:spcAft>
                      </a:pPr>
                      <a:r>
                        <a:rPr lang="es-CR" sz="1400">
                          <a:effectLst/>
                        </a:rPr>
                        <a:t>5- DNC dirigido a la población que ocupa los puestos de Técnicos especializados en labores de mantenimiento</a:t>
                      </a:r>
                      <a:endParaRPr lang="es-ES_tradnl" sz="140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dirty="0">
                          <a:effectLst/>
                        </a:rPr>
                        <a:t>Se inició el diagnóstico y se encuentra en proceso su desarrollo. Grado de avance, análisis conclusivo en etapa de redacción, pendiente validación de resultados con jefaturas y confección de propuesta final de capacitación.</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a:effectLst/>
                        </a:rPr>
                        <a:t>Noviembre-Diciembre-2018</a:t>
                      </a:r>
                      <a:endParaRPr lang="es-ES_tradnl" sz="140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2"/>
                  </a:ext>
                </a:extLst>
              </a:tr>
              <a:tr h="514423">
                <a:tc>
                  <a:txBody>
                    <a:bodyPr/>
                    <a:lstStyle/>
                    <a:p>
                      <a:pPr algn="just">
                        <a:spcAft>
                          <a:spcPts val="0"/>
                        </a:spcAft>
                      </a:pPr>
                      <a:r>
                        <a:rPr lang="es-CR" sz="1400" dirty="0">
                          <a:effectLst/>
                        </a:rPr>
                        <a:t>6- DNC enfocado en las necesidades del Poder Judicial por capacitar a la población judicial en LESCO</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dirty="0">
                          <a:effectLst/>
                        </a:rPr>
                        <a:t>Se inició el diagnóstico y se encuentra en proceso su desarrollo. Grado de avance; encuestas aplicadas; tabulación de información, análisis y conclusiones pendientes.</a:t>
                      </a:r>
                      <a:endParaRPr lang="es-ES_tradnl" sz="1400" dirty="0">
                        <a:effectLst/>
                        <a:latin typeface="Calibri" charset="0"/>
                        <a:ea typeface="Times New Roman" charset="0"/>
                        <a:cs typeface="Times New Roman" charset="0"/>
                      </a:endParaRPr>
                    </a:p>
                  </a:txBody>
                  <a:tcPr marL="72000" marR="72000" marT="72000" marB="72000"/>
                </a:tc>
                <a:tc>
                  <a:txBody>
                    <a:bodyPr/>
                    <a:lstStyle/>
                    <a:p>
                      <a:pPr algn="just">
                        <a:spcAft>
                          <a:spcPts val="0"/>
                        </a:spcAft>
                      </a:pPr>
                      <a:r>
                        <a:rPr lang="es-CR" sz="1400" dirty="0">
                          <a:effectLst/>
                        </a:rPr>
                        <a:t>Noviembre-Diciembre-2018</a:t>
                      </a:r>
                      <a:endParaRPr lang="es-ES_tradnl" sz="1400" dirty="0">
                        <a:effectLst/>
                        <a:latin typeface="Calibri" charset="0"/>
                        <a:ea typeface="Times New Roman" charset="0"/>
                        <a:cs typeface="Times New Roman" charset="0"/>
                      </a:endParaRPr>
                    </a:p>
                  </a:txBody>
                  <a:tcPr marL="72000" marR="72000" marT="72000" marB="720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983432"/>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518</TotalTime>
  <Words>1670</Words>
  <Application>Microsoft Office PowerPoint</Application>
  <PresentationFormat>Panorámica</PresentationFormat>
  <Paragraphs>287</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Century Gothic</vt:lpstr>
      <vt:lpstr>Times New Roman</vt:lpstr>
      <vt:lpstr>Estela de condensación</vt:lpstr>
      <vt:lpstr>Dirección de Gestión Humana</vt:lpstr>
      <vt:lpstr>1. FORTALECIMIENTO DE LOS PROCESOS FORMATIVOS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MEJORAMIENTO DE LA COMUNICACIÓN     Y LOS SERVICIOS BRINDADOS</vt:lpstr>
      <vt:lpstr>Presentación de PowerPoint</vt:lpstr>
      <vt:lpstr>Presentación de PowerPoint</vt:lpstr>
      <vt:lpstr>3. PROMOCIÓN DE LA CERTIFICACIÓN Y LA         EVALUACIÓN DE LA ENTIDAD O DE SUS ACTIVIDADES</vt:lpstr>
      <vt:lpstr>Presentación de PowerPoint</vt:lpstr>
      <vt:lpstr>4. PROYECCIÓN NACIONAL E INTERNACIONAL</vt:lpstr>
      <vt:lpstr>Presentación de PowerPoint</vt:lpstr>
      <vt:lpstr>Presentación de PowerPoint</vt:lpstr>
      <vt:lpstr>Presentación de PowerPoint</vt:lpstr>
      <vt:lpstr>5. ACTIVIDADES ACADÉMICAS EJECUTADAS</vt:lpstr>
      <vt:lpstr>Presentación de PowerPoint</vt:lpstr>
      <vt:lpstr>Presentación de PowerPoint</vt:lpstr>
      <vt:lpstr>Presentación de PowerPoint</vt:lpstr>
      <vt:lpstr>Presentación de PowerPoint</vt:lpstr>
      <vt:lpstr>6. APOYO EN LA PREPARACIÓN Y SOSTENIBILIDAD     DE LAS REFORMAS PROCESALES</vt:lpstr>
      <vt:lpstr>Presentación de PowerPoint</vt:lpstr>
      <vt:lpstr>sE FINALIZA OTRO AÑO LLENO DE ÉXITOS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Dirección de Gestión Humana</dc:title>
  <dc:creator>Henry Padilla Fuentes</dc:creator>
  <cp:lastModifiedBy>Cheryl Bolaños Madrigal</cp:lastModifiedBy>
  <cp:revision>20</cp:revision>
  <dcterms:created xsi:type="dcterms:W3CDTF">2018-01-19T13:52:16Z</dcterms:created>
  <dcterms:modified xsi:type="dcterms:W3CDTF">2019-01-28T21:31:33Z</dcterms:modified>
</cp:coreProperties>
</file>