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68"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BE5"/>
    <a:srgbClr val="0064BD"/>
    <a:srgbClr val="0037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8865A9-902A-F846-8FC1-EAEA6FE02719}" v="180" dt="2023-01-17T19:05:59.298"/>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07"/>
    <p:restoredTop sz="96327"/>
  </p:normalViewPr>
  <p:slideViewPr>
    <p:cSldViewPr snapToGrid="0" showGuides="1">
      <p:cViewPr varScale="1">
        <p:scale>
          <a:sx n="111" d="100"/>
          <a:sy n="111" d="100"/>
        </p:scale>
        <p:origin x="52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monger\AppData\Local\Microsoft\Windows\INetCache\Content.Outlook\T429G2O9\Gr&#225;fico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rmonger\AppData\Local\Microsoft\Windows\INetCache\Content.Outlook\T429G2O9\Gr&#225;fico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rmonger\AppData\Local\Microsoft\Windows\INetCache\Content.Outlook\T429G2O9\Gr&#225;fico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rmonger\Downloads\Gr&#225;fico%20actividades%20formativas%20202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var\folders\fk\060k_pzs2rs02dbnzvlf0_wh0000gp\T\com.microsoft.Outlook\Outlook%20Temp\Libro1%5b96%5d.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var\folders\fk\060k_pzs2rs02dbnzvlf0_wh0000gp\T\com.microsoft.Outlook\Outlook%20Temp\Libro1%5b96%5d.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'Actividades Realizadas'!$B$2</c:f>
              <c:strCache>
                <c:ptCount val="1"/>
                <c:pt idx="0">
                  <c:v>Cantidad de procesos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s-419"/>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'Actividades Realizadas'!$A$3:$A$6</c:f>
              <c:strCache>
                <c:ptCount val="4"/>
                <c:pt idx="0">
                  <c:v>Actividades contratadas a empresas o personas externas</c:v>
                </c:pt>
                <c:pt idx="1">
                  <c:v>Actividades realizadas con personal facilitador interno de otras oficinas judiciales</c:v>
                </c:pt>
                <c:pt idx="2">
                  <c:v>Actividades realizadas con personal facilitador interno del Subproceso</c:v>
                </c:pt>
                <c:pt idx="3">
                  <c:v>Actividades realizadas con colaboración de otras instituciones o empresas privadas (sin costo)</c:v>
                </c:pt>
              </c:strCache>
            </c:strRef>
          </c:cat>
          <c:val>
            <c:numRef>
              <c:f>'Actividades Realizadas'!$B$3:$B$6</c:f>
              <c:numCache>
                <c:formatCode>General</c:formatCode>
                <c:ptCount val="4"/>
                <c:pt idx="0">
                  <c:v>51</c:v>
                </c:pt>
                <c:pt idx="1">
                  <c:v>44</c:v>
                </c:pt>
                <c:pt idx="2">
                  <c:v>54</c:v>
                </c:pt>
                <c:pt idx="3">
                  <c:v>40</c:v>
                </c:pt>
              </c:numCache>
            </c:numRef>
          </c:val>
          <c:extLst>
            <c:ext xmlns:c16="http://schemas.microsoft.com/office/drawing/2014/chart" uri="{C3380CC4-5D6E-409C-BE32-E72D297353CC}">
              <c16:uniqueId val="{00000000-D91A-1B44-859F-99D1028D1634}"/>
            </c:ext>
          </c:extLst>
        </c:ser>
        <c:ser>
          <c:idx val="1"/>
          <c:order val="1"/>
          <c:tx>
            <c:strRef>
              <c:f>'Actividades Realizadas'!$C$2</c:f>
              <c:strCache>
                <c:ptCount val="1"/>
                <c:pt idx="0">
                  <c:v>Total de personas participantes</c:v>
                </c:pt>
              </c:strCache>
            </c:strRef>
          </c:tx>
          <c:spPr>
            <a:solidFill>
              <a:srgbClr val="01ABE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s-419"/>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'Actividades Realizadas'!$A$3:$A$6</c:f>
              <c:strCache>
                <c:ptCount val="4"/>
                <c:pt idx="0">
                  <c:v>Actividades contratadas a empresas o personas externas</c:v>
                </c:pt>
                <c:pt idx="1">
                  <c:v>Actividades realizadas con personal facilitador interno de otras oficinas judiciales</c:v>
                </c:pt>
                <c:pt idx="2">
                  <c:v>Actividades realizadas con personal facilitador interno del Subproceso</c:v>
                </c:pt>
                <c:pt idx="3">
                  <c:v>Actividades realizadas con colaboración de otras instituciones o empresas privadas (sin costo)</c:v>
                </c:pt>
              </c:strCache>
            </c:strRef>
          </c:cat>
          <c:val>
            <c:numRef>
              <c:f>'Actividades Realizadas'!$C$3:$C$6</c:f>
              <c:numCache>
                <c:formatCode>General</c:formatCode>
                <c:ptCount val="4"/>
                <c:pt idx="0">
                  <c:v>2511</c:v>
                </c:pt>
                <c:pt idx="1">
                  <c:v>2959</c:v>
                </c:pt>
                <c:pt idx="2">
                  <c:v>1247</c:v>
                </c:pt>
                <c:pt idx="3">
                  <c:v>1687</c:v>
                </c:pt>
              </c:numCache>
            </c:numRef>
          </c:val>
          <c:extLst>
            <c:ext xmlns:c16="http://schemas.microsoft.com/office/drawing/2014/chart" uri="{C3380CC4-5D6E-409C-BE32-E72D297353CC}">
              <c16:uniqueId val="{00000001-D91A-1B44-859F-99D1028D1634}"/>
            </c:ext>
          </c:extLst>
        </c:ser>
        <c:dLbls>
          <c:dLblPos val="outEnd"/>
          <c:showLegendKey val="0"/>
          <c:showVal val="1"/>
          <c:showCatName val="0"/>
          <c:showSerName val="0"/>
          <c:showPercent val="0"/>
          <c:showBubbleSize val="0"/>
        </c:dLbls>
        <c:gapWidth val="247"/>
        <c:axId val="667510816"/>
        <c:axId val="667512064"/>
      </c:barChart>
      <c:catAx>
        <c:axId val="667510816"/>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chemeClr val="dk1">
                    <a:lumMod val="65000"/>
                    <a:lumOff val="35000"/>
                  </a:schemeClr>
                </a:solidFill>
                <a:latin typeface="+mn-lt"/>
                <a:ea typeface="+mn-ea"/>
                <a:cs typeface="+mn-cs"/>
              </a:defRPr>
            </a:pPr>
            <a:endParaRPr lang="es-419"/>
          </a:p>
        </c:txPr>
        <c:crossAx val="667512064"/>
        <c:crosses val="autoZero"/>
        <c:auto val="1"/>
        <c:lblAlgn val="ctr"/>
        <c:lblOffset val="100"/>
        <c:noMultiLvlLbl val="0"/>
      </c:catAx>
      <c:valAx>
        <c:axId val="66751206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419"/>
          </a:p>
        </c:txPr>
        <c:crossAx val="667510816"/>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419"/>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sz="1400"/>
      </a:pPr>
      <a:endParaRPr lang="es-419"/>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'Actividades Realizadas'!$B$8</c:f>
              <c:strCache>
                <c:ptCount val="1"/>
                <c:pt idx="0">
                  <c:v>Mujeres</c:v>
                </c:pt>
              </c:strCache>
            </c:strRef>
          </c:tx>
          <c:spPr>
            <a:solidFill>
              <a:srgbClr val="0064BD"/>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s-419"/>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'Actividades Realizadas'!$A$3:$A$6</c:f>
              <c:strCache>
                <c:ptCount val="4"/>
                <c:pt idx="0">
                  <c:v>Actividades contratadas a empresas o personas externas</c:v>
                </c:pt>
                <c:pt idx="1">
                  <c:v>Actividades realizadas con personal facilitador interno de otras oficinas judiciales</c:v>
                </c:pt>
                <c:pt idx="2">
                  <c:v>Actividades realizadas con personal facilitador interno del Subproceso</c:v>
                </c:pt>
                <c:pt idx="3">
                  <c:v>Actividades realizadas con colaboración de otras instituciones o empresas privadas (sin costo)</c:v>
                </c:pt>
              </c:strCache>
            </c:strRef>
          </c:cat>
          <c:val>
            <c:numRef>
              <c:f>'Actividades Realizadas'!$B$9:$B$12</c:f>
              <c:numCache>
                <c:formatCode>General</c:formatCode>
                <c:ptCount val="4"/>
                <c:pt idx="0">
                  <c:v>1540</c:v>
                </c:pt>
                <c:pt idx="1">
                  <c:v>1937</c:v>
                </c:pt>
                <c:pt idx="2">
                  <c:v>723</c:v>
                </c:pt>
                <c:pt idx="3">
                  <c:v>1077</c:v>
                </c:pt>
              </c:numCache>
            </c:numRef>
          </c:val>
          <c:extLst>
            <c:ext xmlns:c16="http://schemas.microsoft.com/office/drawing/2014/chart" uri="{C3380CC4-5D6E-409C-BE32-E72D297353CC}">
              <c16:uniqueId val="{00000000-113A-2F40-AAAB-E89BAB799D21}"/>
            </c:ext>
          </c:extLst>
        </c:ser>
        <c:ser>
          <c:idx val="1"/>
          <c:order val="1"/>
          <c:tx>
            <c:strRef>
              <c:f>'Actividades Realizadas'!$C$8</c:f>
              <c:strCache>
                <c:ptCount val="1"/>
                <c:pt idx="0">
                  <c:v>Hombres</c:v>
                </c:pt>
              </c:strCache>
            </c:strRef>
          </c:tx>
          <c:spPr>
            <a:solidFill>
              <a:srgbClr val="01ABE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s-419"/>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'Actividades Realizadas'!$A$3:$A$6</c:f>
              <c:strCache>
                <c:ptCount val="4"/>
                <c:pt idx="0">
                  <c:v>Actividades contratadas a empresas o personas externas</c:v>
                </c:pt>
                <c:pt idx="1">
                  <c:v>Actividades realizadas con personal facilitador interno de otras oficinas judiciales</c:v>
                </c:pt>
                <c:pt idx="2">
                  <c:v>Actividades realizadas con personal facilitador interno del Subproceso</c:v>
                </c:pt>
                <c:pt idx="3">
                  <c:v>Actividades realizadas con colaboración de otras instituciones o empresas privadas (sin costo)</c:v>
                </c:pt>
              </c:strCache>
            </c:strRef>
          </c:cat>
          <c:val>
            <c:numRef>
              <c:f>'Actividades Realizadas'!$C$9:$C$12</c:f>
              <c:numCache>
                <c:formatCode>General</c:formatCode>
                <c:ptCount val="4"/>
                <c:pt idx="0">
                  <c:v>971</c:v>
                </c:pt>
                <c:pt idx="1">
                  <c:v>1022</c:v>
                </c:pt>
                <c:pt idx="2">
                  <c:v>524</c:v>
                </c:pt>
                <c:pt idx="3">
                  <c:v>610</c:v>
                </c:pt>
              </c:numCache>
            </c:numRef>
          </c:val>
          <c:extLst>
            <c:ext xmlns:c16="http://schemas.microsoft.com/office/drawing/2014/chart" uri="{C3380CC4-5D6E-409C-BE32-E72D297353CC}">
              <c16:uniqueId val="{00000001-113A-2F40-AAAB-E89BAB799D21}"/>
            </c:ext>
          </c:extLst>
        </c:ser>
        <c:dLbls>
          <c:showLegendKey val="0"/>
          <c:showVal val="0"/>
          <c:showCatName val="0"/>
          <c:showSerName val="0"/>
          <c:showPercent val="0"/>
          <c:showBubbleSize val="0"/>
        </c:dLbls>
        <c:gapWidth val="247"/>
        <c:axId val="667510816"/>
        <c:axId val="667512064"/>
      </c:barChart>
      <c:catAx>
        <c:axId val="667510816"/>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chemeClr val="dk1">
                    <a:lumMod val="65000"/>
                    <a:lumOff val="35000"/>
                  </a:schemeClr>
                </a:solidFill>
                <a:latin typeface="+mn-lt"/>
                <a:ea typeface="+mn-ea"/>
                <a:cs typeface="+mn-cs"/>
              </a:defRPr>
            </a:pPr>
            <a:endParaRPr lang="es-419"/>
          </a:p>
        </c:txPr>
        <c:crossAx val="667512064"/>
        <c:crosses val="autoZero"/>
        <c:auto val="1"/>
        <c:lblAlgn val="ctr"/>
        <c:lblOffset val="100"/>
        <c:noMultiLvlLbl val="0"/>
      </c:catAx>
      <c:valAx>
        <c:axId val="66751206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419"/>
          </a:p>
        </c:txPr>
        <c:crossAx val="667510816"/>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419"/>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sz="1400"/>
      </a:pPr>
      <a:endParaRPr lang="es-419"/>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01ABE5"/>
            </a:solidFill>
          </c:spPr>
          <c:dPt>
            <c:idx val="0"/>
            <c:bubble3D val="0"/>
            <c:spPr>
              <a:solidFill>
                <a:srgbClr val="01ABE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E31B-A643-BDA6-91DBC80EBFAA}"/>
              </c:ext>
            </c:extLst>
          </c:dPt>
          <c:dPt>
            <c:idx val="1"/>
            <c:bubble3D val="0"/>
            <c:spPr>
              <a:solidFill>
                <a:srgbClr val="0064BD"/>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E31B-A643-BDA6-91DBC80EBFAA}"/>
              </c:ext>
            </c:extLst>
          </c:dPt>
          <c:dPt>
            <c:idx val="2"/>
            <c:bubble3D val="0"/>
            <c:spPr>
              <a:solidFill>
                <a:schemeClr val="bg1">
                  <a:lumMod val="85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E31B-A643-BDA6-91DBC80EBFAA}"/>
              </c:ext>
            </c:extLst>
          </c:dPt>
          <c:dLbls>
            <c:dLbl>
              <c:idx val="0"/>
              <c:layout>
                <c:manualLayout>
                  <c:x val="-0.112999881372973"/>
                  <c:y val="-0.2476657713692144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s-419"/>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31B-A643-BDA6-91DBC80EBFAA}"/>
                </c:ext>
              </c:extLst>
            </c:dLbl>
            <c:dLbl>
              <c:idx val="1"/>
              <c:layout>
                <c:manualLayout>
                  <c:x val="6.6340608935726922E-2"/>
                  <c:y val="0.15797429317770964"/>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s-419"/>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31B-A643-BDA6-91DBC80EBFAA}"/>
                </c:ext>
              </c:extLst>
            </c:dLbl>
            <c:dLbl>
              <c:idx val="2"/>
              <c:layout>
                <c:manualLayout>
                  <c:x val="5.0938332239789538E-2"/>
                  <c:y val="1.9355076432187618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s-419"/>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31B-A643-BDA6-91DBC80EBFA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419"/>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Modalidad!$A$3:$A$5</c:f>
              <c:strCache>
                <c:ptCount val="3"/>
                <c:pt idx="0">
                  <c:v>Virtual</c:v>
                </c:pt>
                <c:pt idx="1">
                  <c:v>Presencial</c:v>
                </c:pt>
                <c:pt idx="2">
                  <c:v>Bimodal</c:v>
                </c:pt>
              </c:strCache>
            </c:strRef>
          </c:cat>
          <c:val>
            <c:numRef>
              <c:f>Modalidad!$B$3:$B$5</c:f>
              <c:numCache>
                <c:formatCode>General</c:formatCode>
                <c:ptCount val="3"/>
                <c:pt idx="0">
                  <c:v>188</c:v>
                </c:pt>
                <c:pt idx="1">
                  <c:v>26</c:v>
                </c:pt>
                <c:pt idx="2">
                  <c:v>2</c:v>
                </c:pt>
              </c:numCache>
            </c:numRef>
          </c:val>
          <c:extLst>
            <c:ext xmlns:c16="http://schemas.microsoft.com/office/drawing/2014/chart" uri="{C3380CC4-5D6E-409C-BE32-E72D297353CC}">
              <c16:uniqueId val="{00000006-E31B-A643-BDA6-91DBC80EBFA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419"/>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419"/>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1ABE5"/>
            </a:soli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s-419"/>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Hoja1!$A$2:$A$5</c:f>
              <c:strCache>
                <c:ptCount val="4"/>
                <c:pt idx="0">
                  <c:v>Alineamiento</c:v>
                </c:pt>
                <c:pt idx="1">
                  <c:v>Entrenamiento (competencias técnicas)</c:v>
                </c:pt>
                <c:pt idx="2">
                  <c:v>Capacitación (competencias específicas)</c:v>
                </c:pt>
                <c:pt idx="3">
                  <c:v>Calidad de vida</c:v>
                </c:pt>
              </c:strCache>
            </c:strRef>
          </c:cat>
          <c:val>
            <c:numRef>
              <c:f>Hoja1!$B$2:$B$5</c:f>
              <c:numCache>
                <c:formatCode>General</c:formatCode>
                <c:ptCount val="4"/>
                <c:pt idx="0">
                  <c:v>17</c:v>
                </c:pt>
                <c:pt idx="1">
                  <c:v>104</c:v>
                </c:pt>
                <c:pt idx="2">
                  <c:v>32</c:v>
                </c:pt>
                <c:pt idx="3">
                  <c:v>36</c:v>
                </c:pt>
              </c:numCache>
            </c:numRef>
          </c:val>
          <c:extLst>
            <c:ext xmlns:c16="http://schemas.microsoft.com/office/drawing/2014/chart" uri="{C3380CC4-5D6E-409C-BE32-E72D297353CC}">
              <c16:uniqueId val="{00000000-330B-ED48-B40F-C7AD33DF1594}"/>
            </c:ext>
          </c:extLst>
        </c:ser>
        <c:dLbls>
          <c:dLblPos val="inEnd"/>
          <c:showLegendKey val="0"/>
          <c:showVal val="1"/>
          <c:showCatName val="0"/>
          <c:showSerName val="0"/>
          <c:showPercent val="0"/>
          <c:showBubbleSize val="0"/>
        </c:dLbls>
        <c:gapWidth val="41"/>
        <c:axId val="1313921616"/>
        <c:axId val="1313919536"/>
      </c:barChart>
      <c:catAx>
        <c:axId val="13139216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effectLst/>
                <a:latin typeface="Arial" panose="020B0604020202020204" pitchFamily="34" charset="0"/>
                <a:ea typeface="+mn-ea"/>
                <a:cs typeface="Arial" panose="020B0604020202020204" pitchFamily="34" charset="0"/>
              </a:defRPr>
            </a:pPr>
            <a:endParaRPr lang="es-419"/>
          </a:p>
        </c:txPr>
        <c:crossAx val="1313919536"/>
        <c:crosses val="autoZero"/>
        <c:auto val="1"/>
        <c:lblAlgn val="ctr"/>
        <c:lblOffset val="100"/>
        <c:noMultiLvlLbl val="0"/>
      </c:catAx>
      <c:valAx>
        <c:axId val="1313919536"/>
        <c:scaling>
          <c:orientation val="minMax"/>
        </c:scaling>
        <c:delete val="1"/>
        <c:axPos val="l"/>
        <c:numFmt formatCode="General" sourceLinked="1"/>
        <c:majorTickMark val="none"/>
        <c:minorTickMark val="none"/>
        <c:tickLblPos val="nextTo"/>
        <c:crossAx val="1313921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a:pPr>
      <a:endParaRPr lang="es-419"/>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Hoja1!$C$3</c:f>
              <c:strCache>
                <c:ptCount val="1"/>
                <c:pt idx="0">
                  <c:v>Total </c:v>
                </c:pt>
              </c:strCache>
            </c:strRef>
          </c:tx>
          <c:dPt>
            <c:idx val="0"/>
            <c:bubble3D val="0"/>
            <c:spPr>
              <a:solidFill>
                <a:srgbClr val="01ABE5"/>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17E0-A14A-8024-E85B519FD8A4}"/>
              </c:ext>
            </c:extLst>
          </c:dPt>
          <c:dPt>
            <c:idx val="1"/>
            <c:bubble3D val="0"/>
            <c:spPr>
              <a:solidFill>
                <a:srgbClr val="003764"/>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17E0-A14A-8024-E85B519FD8A4}"/>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17E0-A14A-8024-E85B519FD8A4}"/>
              </c:ext>
            </c:extLst>
          </c:dPt>
          <c:dLbls>
            <c:dLbl>
              <c:idx val="0"/>
              <c:layout>
                <c:manualLayout>
                  <c:x val="5.6177047753114676E-2"/>
                  <c:y val="5.3702287214098247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3764"/>
                      </a:solidFill>
                      <a:latin typeface="+mn-lt"/>
                      <a:ea typeface="+mn-ea"/>
                      <a:cs typeface="+mn-cs"/>
                    </a:defRPr>
                  </a:pPr>
                  <a:endParaRPr lang="es-419"/>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7E0-A14A-8024-E85B519FD8A4}"/>
                </c:ext>
              </c:extLst>
            </c:dLbl>
            <c:dLbl>
              <c:idx val="2"/>
              <c:layout>
                <c:manualLayout>
                  <c:x val="-7.506947006381387E-2"/>
                  <c:y val="4.0307086614173239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rgbClr val="003764"/>
                      </a:solidFill>
                      <a:latin typeface="+mn-lt"/>
                      <a:ea typeface="+mn-ea"/>
                      <a:cs typeface="+mn-cs"/>
                    </a:defRPr>
                  </a:pPr>
                  <a:endParaRPr lang="es-419"/>
                </a:p>
              </c:txPr>
              <c:dLblPos val="bestFit"/>
              <c:showLegendKey val="0"/>
              <c:showVal val="0"/>
              <c:showCatName val="1"/>
              <c:showSerName val="0"/>
              <c:showPercent val="1"/>
              <c:showBubbleSize val="0"/>
              <c:extLst>
                <c:ext xmlns:c15="http://schemas.microsoft.com/office/drawing/2012/chart" uri="{CE6537A1-D6FC-4f65-9D91-7224C49458BB}">
                  <c15:layout>
                    <c:manualLayout>
                      <c:w val="0.25572896294778646"/>
                      <c:h val="0.29435733033370831"/>
                    </c:manualLayout>
                  </c15:layout>
                </c:ext>
                <c:ext xmlns:c16="http://schemas.microsoft.com/office/drawing/2014/chart" uri="{C3380CC4-5D6E-409C-BE32-E72D297353CC}">
                  <c16:uniqueId val="{00000005-17E0-A14A-8024-E85B519FD8A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419"/>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Hoja1!$B$4:$B$6</c:f>
              <c:strCache>
                <c:ptCount val="3"/>
                <c:pt idx="0">
                  <c:v>Becas nacionales </c:v>
                </c:pt>
                <c:pt idx="1">
                  <c:v>Becas internacionales </c:v>
                </c:pt>
                <c:pt idx="2">
                  <c:v>Capacitaciones internacionales </c:v>
                </c:pt>
              </c:strCache>
            </c:strRef>
          </c:cat>
          <c:val>
            <c:numRef>
              <c:f>Hoja1!$C$4:$C$6</c:f>
              <c:numCache>
                <c:formatCode>General</c:formatCode>
                <c:ptCount val="3"/>
                <c:pt idx="0">
                  <c:v>9</c:v>
                </c:pt>
                <c:pt idx="1">
                  <c:v>14</c:v>
                </c:pt>
                <c:pt idx="2">
                  <c:v>7</c:v>
                </c:pt>
              </c:numCache>
            </c:numRef>
          </c:val>
          <c:extLst>
            <c:ext xmlns:c16="http://schemas.microsoft.com/office/drawing/2014/chart" uri="{C3380CC4-5D6E-409C-BE32-E72D297353CC}">
              <c16:uniqueId val="{00000006-17E0-A14A-8024-E85B519FD8A4}"/>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1.7336788311472569E-2"/>
          <c:y val="0.7837247844019497"/>
          <c:w val="0.97010495690778331"/>
          <c:h val="0.1877037870266216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419"/>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419"/>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Hoja1!$C$8</c:f>
              <c:strCache>
                <c:ptCount val="1"/>
                <c:pt idx="0">
                  <c:v>Total </c:v>
                </c:pt>
              </c:strCache>
            </c:strRef>
          </c:tx>
          <c:dPt>
            <c:idx val="0"/>
            <c:bubble3D val="0"/>
            <c:spPr>
              <a:solidFill>
                <a:srgbClr val="003764"/>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275F-924E-ABE3-90C0CC1A3393}"/>
              </c:ext>
            </c:extLst>
          </c:dPt>
          <c:dPt>
            <c:idx val="1"/>
            <c:bubble3D val="0"/>
            <c:spPr>
              <a:solidFill>
                <a:srgbClr val="01ABE5"/>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275F-924E-ABE3-90C0CC1A3393}"/>
              </c:ext>
            </c:extLst>
          </c:dPt>
          <c:dPt>
            <c:idx val="2"/>
            <c:bubble3D val="0"/>
            <c:spPr>
              <a:solidFill>
                <a:srgbClr val="0064BD"/>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275F-924E-ABE3-90C0CC1A3393}"/>
              </c:ext>
            </c:extLst>
          </c:dPt>
          <c:dPt>
            <c:idx val="3"/>
            <c:bubble3D val="0"/>
            <c:spPr>
              <a:solidFill>
                <a:schemeClr val="bg2"/>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7-275F-924E-ABE3-90C0CC1A3393}"/>
              </c:ext>
            </c:extLst>
          </c:dPt>
          <c:dLbls>
            <c:dLbl>
              <c:idx val="0"/>
              <c:layout>
                <c:manualLayout>
                  <c:x val="0.14043583535108942"/>
                  <c:y val="6.467654723997927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75F-924E-ABE3-90C0CC1A3393}"/>
                </c:ext>
              </c:extLst>
            </c:dLbl>
            <c:dLbl>
              <c:idx val="1"/>
              <c:layout>
                <c:manualLayout>
                  <c:x val="1.9370460048426151E-2"/>
                  <c:y val="2.021142101249352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75F-924E-ABE3-90C0CC1A3393}"/>
                </c:ext>
              </c:extLst>
            </c:dLbl>
            <c:dLbl>
              <c:idx val="2"/>
              <c:layout>
                <c:manualLayout>
                  <c:x val="9.6852300242130755E-3"/>
                  <c:y val="3.233827361998963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75F-924E-ABE3-90C0CC1A3393}"/>
                </c:ext>
              </c:extLst>
            </c:dLbl>
            <c:dLbl>
              <c:idx val="3"/>
              <c:layout>
                <c:manualLayout>
                  <c:x val="-0.21065375302663439"/>
                  <c:y val="1.616913680999481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275F-924E-ABE3-90C0CC1A339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419"/>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Hoja1!$B$9:$B$12</c:f>
              <c:strCache>
                <c:ptCount val="4"/>
                <c:pt idx="0">
                  <c:v>Becas rechazadas </c:v>
                </c:pt>
                <c:pt idx="1">
                  <c:v>Becas Nacionales </c:v>
                </c:pt>
                <c:pt idx="2">
                  <c:v>Becas internacionales </c:v>
                </c:pt>
                <c:pt idx="3">
                  <c:v>Capacitaciones inernacionales </c:v>
                </c:pt>
              </c:strCache>
            </c:strRef>
          </c:cat>
          <c:val>
            <c:numRef>
              <c:f>Hoja1!$C$9:$C$12</c:f>
              <c:numCache>
                <c:formatCode>General</c:formatCode>
                <c:ptCount val="4"/>
                <c:pt idx="0">
                  <c:v>8</c:v>
                </c:pt>
                <c:pt idx="1">
                  <c:v>9</c:v>
                </c:pt>
                <c:pt idx="2">
                  <c:v>18</c:v>
                </c:pt>
                <c:pt idx="3">
                  <c:v>3</c:v>
                </c:pt>
              </c:numCache>
            </c:numRef>
          </c:val>
          <c:extLst>
            <c:ext xmlns:c16="http://schemas.microsoft.com/office/drawing/2014/chart" uri="{C3380CC4-5D6E-409C-BE32-E72D297353CC}">
              <c16:uniqueId val="{00000008-275F-924E-ABE3-90C0CC1A3393}"/>
            </c:ext>
          </c:extLst>
        </c:ser>
        <c:dLbls>
          <c:dLblPos val="out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16076356980801129"/>
          <c:y val="0.77418272652387754"/>
          <c:w val="0.71747910351339272"/>
          <c:h val="0.15533250165573867"/>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419"/>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419"/>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53CC56-7B10-4311-A07F-27E2F34703E7}" type="doc">
      <dgm:prSet loTypeId="urn:microsoft.com/office/officeart/2005/8/layout/vList3" loCatId="list" qsTypeId="urn:microsoft.com/office/officeart/2005/8/quickstyle/simple1" qsCatId="simple" csTypeId="urn:microsoft.com/office/officeart/2005/8/colors/accent1_2" csCatId="accent1" phldr="1"/>
      <dgm:spPr/>
    </dgm:pt>
    <dgm:pt modelId="{9381567C-29D2-47F1-81C2-D9F1DAB96ABC}">
      <dgm:prSet phldrT="[Texto]"/>
      <dgm:spPr>
        <a:solidFill>
          <a:srgbClr val="0064BD"/>
        </a:solidFill>
        <a:ln>
          <a:noFill/>
        </a:ln>
      </dgm:spPr>
      <dgm:t>
        <a:bodyPr/>
        <a:lstStyle/>
        <a:p>
          <a:r>
            <a:rPr lang="es-ES_tradnl">
              <a:solidFill>
                <a:schemeClr val="bg1"/>
              </a:solidFill>
            </a:rPr>
            <a:t>Se realizaron 8.404 impactos </a:t>
          </a:r>
          <a:r>
            <a:rPr lang="es-CR">
              <a:solidFill>
                <a:schemeClr val="bg1"/>
              </a:solidFill>
            </a:rPr>
            <a:t>mediante actividades formativas sincrónicas, asincrónicas y bimodales (contratación externa, recurso interno, apoyo interinstitucional y donación de empresas privadas)</a:t>
          </a:r>
          <a:r>
            <a:rPr lang="es-ES_tradnl">
              <a:solidFill>
                <a:schemeClr val="bg1"/>
              </a:solidFill>
            </a:rPr>
            <a:t>.</a:t>
          </a:r>
          <a:endParaRPr lang="es-CR">
            <a:solidFill>
              <a:schemeClr val="bg1"/>
            </a:solidFill>
          </a:endParaRPr>
        </a:p>
      </dgm:t>
    </dgm:pt>
    <dgm:pt modelId="{877DEE56-FD24-4FEC-AF31-41092B750775}" type="parTrans" cxnId="{3354593C-A4DD-49E3-BE22-40A828C1394B}">
      <dgm:prSet/>
      <dgm:spPr/>
      <dgm:t>
        <a:bodyPr/>
        <a:lstStyle/>
        <a:p>
          <a:endParaRPr lang="es-CR"/>
        </a:p>
      </dgm:t>
    </dgm:pt>
    <dgm:pt modelId="{877B4488-FA5D-4228-9D89-FA8AD1D82F7C}" type="sibTrans" cxnId="{3354593C-A4DD-49E3-BE22-40A828C1394B}">
      <dgm:prSet/>
      <dgm:spPr/>
      <dgm:t>
        <a:bodyPr/>
        <a:lstStyle/>
        <a:p>
          <a:endParaRPr lang="es-CR"/>
        </a:p>
      </dgm:t>
    </dgm:pt>
    <dgm:pt modelId="{56D094ED-EFB0-4A69-93EF-440A1D6F8C4F}">
      <dgm:prSet phldrT="[Texto]"/>
      <dgm:spPr>
        <a:solidFill>
          <a:srgbClr val="01ABE5"/>
        </a:solidFill>
        <a:ln>
          <a:noFill/>
        </a:ln>
      </dgm:spPr>
      <dgm:t>
        <a:bodyPr/>
        <a:lstStyle/>
        <a:p>
          <a:r>
            <a:rPr lang="es-ES_tradnl" dirty="0"/>
            <a:t>Se matricularon 7.862 personas en cursos virtuales de la plataforma </a:t>
          </a:r>
          <a:r>
            <a:rPr lang="es-ES_tradnl" dirty="0" err="1"/>
            <a:t>C@pacítate</a:t>
          </a:r>
          <a:r>
            <a:rPr lang="es-ES_tradnl" dirty="0"/>
            <a:t> para un total de 29.905 cursos. De ello, 6.532 personas aprobaron al menos un curso, resultando 21.065 cursos exitosamente aprobados que se traducen en la totalidad de impactos .</a:t>
          </a:r>
          <a:endParaRPr lang="es-CR" dirty="0"/>
        </a:p>
      </dgm:t>
    </dgm:pt>
    <dgm:pt modelId="{C19E1736-FAF2-48D4-BB93-73837D5315DF}" type="parTrans" cxnId="{E0DE6A70-4568-4B36-93AB-97F3E45DD423}">
      <dgm:prSet/>
      <dgm:spPr/>
      <dgm:t>
        <a:bodyPr/>
        <a:lstStyle/>
        <a:p>
          <a:endParaRPr lang="es-CR"/>
        </a:p>
      </dgm:t>
    </dgm:pt>
    <dgm:pt modelId="{1EAF086C-2E25-4C89-9770-65B2B97D1B11}" type="sibTrans" cxnId="{E0DE6A70-4568-4B36-93AB-97F3E45DD423}">
      <dgm:prSet/>
      <dgm:spPr/>
      <dgm:t>
        <a:bodyPr/>
        <a:lstStyle/>
        <a:p>
          <a:endParaRPr lang="es-CR"/>
        </a:p>
      </dgm:t>
    </dgm:pt>
    <dgm:pt modelId="{8BCB0F99-7ACB-432F-A516-C48648E1007B}">
      <dgm:prSet phldrT="[Texto]"/>
      <dgm:spPr>
        <a:solidFill>
          <a:srgbClr val="0064BD"/>
        </a:solidFill>
      </dgm:spPr>
      <dgm:t>
        <a:bodyPr/>
        <a:lstStyle/>
        <a:p>
          <a:r>
            <a:rPr lang="es-ES_tradnl">
              <a:solidFill>
                <a:schemeClr val="bg1"/>
              </a:solidFill>
            </a:rPr>
            <a:t>Se divulgaron 30 procesos para otorgar becas, con un total de 38 personas participantes</a:t>
          </a:r>
          <a:endParaRPr lang="es-CR">
            <a:solidFill>
              <a:schemeClr val="bg1"/>
            </a:solidFill>
          </a:endParaRPr>
        </a:p>
      </dgm:t>
    </dgm:pt>
    <dgm:pt modelId="{970CD618-BFFE-492A-B001-99F71BEC4BF9}" type="parTrans" cxnId="{7A373155-58FA-4917-8D35-EADDFBCCF57E}">
      <dgm:prSet/>
      <dgm:spPr/>
      <dgm:t>
        <a:bodyPr/>
        <a:lstStyle/>
        <a:p>
          <a:endParaRPr lang="es-CR"/>
        </a:p>
      </dgm:t>
    </dgm:pt>
    <dgm:pt modelId="{578E7B35-369E-49A8-A205-9FFECFBEA588}" type="sibTrans" cxnId="{7A373155-58FA-4917-8D35-EADDFBCCF57E}">
      <dgm:prSet/>
      <dgm:spPr/>
      <dgm:t>
        <a:bodyPr/>
        <a:lstStyle/>
        <a:p>
          <a:endParaRPr lang="es-CR"/>
        </a:p>
      </dgm:t>
    </dgm:pt>
    <dgm:pt modelId="{577D5C7C-A8B2-4C77-8788-9438BBC0C094}">
      <dgm:prSet/>
      <dgm:spPr>
        <a:solidFill>
          <a:srgbClr val="01ABE5"/>
        </a:solidFill>
      </dgm:spPr>
      <dgm:t>
        <a:bodyPr/>
        <a:lstStyle/>
        <a:p>
          <a:r>
            <a:rPr lang="es-ES_tradnl">
              <a:solidFill>
                <a:schemeClr val="bg1"/>
              </a:solidFill>
            </a:rPr>
            <a:t>Se finalizó con el desarrollo de 17 cursos virtuales y se actualizaron 9 cursos.</a:t>
          </a:r>
          <a:endParaRPr lang="es-CR">
            <a:solidFill>
              <a:schemeClr val="bg1"/>
            </a:solidFill>
          </a:endParaRPr>
        </a:p>
      </dgm:t>
    </dgm:pt>
    <dgm:pt modelId="{FB4FEA8F-A4E7-407A-A1C0-18B464558F89}" type="parTrans" cxnId="{9BC04DB1-902C-464A-8160-445206D5C942}">
      <dgm:prSet/>
      <dgm:spPr/>
      <dgm:t>
        <a:bodyPr/>
        <a:lstStyle/>
        <a:p>
          <a:endParaRPr lang="es-CR"/>
        </a:p>
      </dgm:t>
    </dgm:pt>
    <dgm:pt modelId="{60898AC3-FFD4-4BCE-90AD-4EBC132D18F0}" type="sibTrans" cxnId="{9BC04DB1-902C-464A-8160-445206D5C942}">
      <dgm:prSet/>
      <dgm:spPr/>
      <dgm:t>
        <a:bodyPr/>
        <a:lstStyle/>
        <a:p>
          <a:endParaRPr lang="es-CR"/>
        </a:p>
      </dgm:t>
    </dgm:pt>
    <dgm:pt modelId="{5C1A84EC-3823-473D-BEA0-4B790D5C8A60}" type="pres">
      <dgm:prSet presAssocID="{2F53CC56-7B10-4311-A07F-27E2F34703E7}" presName="linearFlow" presStyleCnt="0">
        <dgm:presLayoutVars>
          <dgm:dir/>
          <dgm:resizeHandles val="exact"/>
        </dgm:presLayoutVars>
      </dgm:prSet>
      <dgm:spPr/>
    </dgm:pt>
    <dgm:pt modelId="{524CF925-C072-4111-9060-65EA240256C8}" type="pres">
      <dgm:prSet presAssocID="{9381567C-29D2-47F1-81C2-D9F1DAB96ABC}" presName="composite" presStyleCnt="0"/>
      <dgm:spPr/>
    </dgm:pt>
    <dgm:pt modelId="{70C1AD58-AC12-427A-A3A0-B3EC6ED8AFC8}" type="pres">
      <dgm:prSet presAssocID="{9381567C-29D2-47F1-81C2-D9F1DAB96ABC}" presName="imgShp" presStyleLbl="fgImgPlace1" presStyleIdx="0" presStyleCnt="4" custLinFactNeighborX="-777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Insignia 1 con relleno sólido"/>
        </a:ext>
      </dgm:extLst>
    </dgm:pt>
    <dgm:pt modelId="{60FA3D8A-FD72-4E60-AA3B-1C30293A4181}" type="pres">
      <dgm:prSet presAssocID="{9381567C-29D2-47F1-81C2-D9F1DAB96ABC}" presName="txShp" presStyleLbl="node1" presStyleIdx="0" presStyleCnt="4" custScaleY="136318">
        <dgm:presLayoutVars>
          <dgm:bulletEnabled val="1"/>
        </dgm:presLayoutVars>
      </dgm:prSet>
      <dgm:spPr/>
    </dgm:pt>
    <dgm:pt modelId="{592FD13F-3008-4C8A-AAA8-9A918AA91835}" type="pres">
      <dgm:prSet presAssocID="{877B4488-FA5D-4228-9D89-FA8AD1D82F7C}" presName="spacing" presStyleCnt="0"/>
      <dgm:spPr/>
    </dgm:pt>
    <dgm:pt modelId="{4B675E28-39EB-4762-9FC0-CEA5135F520A}" type="pres">
      <dgm:prSet presAssocID="{56D094ED-EFB0-4A69-93EF-440A1D6F8C4F}" presName="composite" presStyleCnt="0"/>
      <dgm:spPr/>
    </dgm:pt>
    <dgm:pt modelId="{12032D9F-4AF9-4463-8022-3A08BDEC5D19}" type="pres">
      <dgm:prSet presAssocID="{56D094ED-EFB0-4A69-93EF-440A1D6F8C4F}" presName="imgShp" presStyleLbl="fgImgPlace1" presStyleIdx="1" presStyleCnt="4" custLinFactNeighborX="-1166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Insignia con relleno sólido"/>
        </a:ext>
      </dgm:extLst>
    </dgm:pt>
    <dgm:pt modelId="{57C5BCBF-07DC-487F-B634-7E0DB75112A9}" type="pres">
      <dgm:prSet presAssocID="{56D094ED-EFB0-4A69-93EF-440A1D6F8C4F}" presName="txShp" presStyleLbl="node1" presStyleIdx="1" presStyleCnt="4" custScaleY="133519">
        <dgm:presLayoutVars>
          <dgm:bulletEnabled val="1"/>
        </dgm:presLayoutVars>
      </dgm:prSet>
      <dgm:spPr/>
    </dgm:pt>
    <dgm:pt modelId="{960A9352-2C01-4DFD-B389-A698CB28AF21}" type="pres">
      <dgm:prSet presAssocID="{1EAF086C-2E25-4C89-9770-65B2B97D1B11}" presName="spacing" presStyleCnt="0"/>
      <dgm:spPr/>
    </dgm:pt>
    <dgm:pt modelId="{226ECA60-6BC0-40DD-A991-B39E2BDE26F3}" type="pres">
      <dgm:prSet presAssocID="{8BCB0F99-7ACB-432F-A516-C48648E1007B}" presName="composite" presStyleCnt="0"/>
      <dgm:spPr/>
    </dgm:pt>
    <dgm:pt modelId="{25D80CA6-92F4-47BF-83FC-94EB895A0D76}" type="pres">
      <dgm:prSet presAssocID="{8BCB0F99-7ACB-432F-A516-C48648E1007B}" presName="imgShp" presStyleLbl="fgImgPlace1" presStyleIdx="2" presStyleCnt="4" custLinFactNeighborX="-777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Insignia 3 con relleno sólido"/>
        </a:ext>
      </dgm:extLst>
    </dgm:pt>
    <dgm:pt modelId="{26027666-DEA7-4C05-8CF6-7E314F15A779}" type="pres">
      <dgm:prSet presAssocID="{8BCB0F99-7ACB-432F-A516-C48648E1007B}" presName="txShp" presStyleLbl="node1" presStyleIdx="2" presStyleCnt="4" custScaleY="136891">
        <dgm:presLayoutVars>
          <dgm:bulletEnabled val="1"/>
        </dgm:presLayoutVars>
      </dgm:prSet>
      <dgm:spPr/>
    </dgm:pt>
    <dgm:pt modelId="{70C4CEF2-2853-4E58-9E7E-4A9AD833640A}" type="pres">
      <dgm:prSet presAssocID="{578E7B35-369E-49A8-A205-9FFECFBEA588}" presName="spacing" presStyleCnt="0"/>
      <dgm:spPr/>
    </dgm:pt>
    <dgm:pt modelId="{D75E8E02-D5EC-41BB-AA6F-24F72AD53516}" type="pres">
      <dgm:prSet presAssocID="{577D5C7C-A8B2-4C77-8788-9438BBC0C094}" presName="composite" presStyleCnt="0"/>
      <dgm:spPr/>
    </dgm:pt>
    <dgm:pt modelId="{C286A8F2-BE74-49E8-B19D-BB46A1BF41F1}" type="pres">
      <dgm:prSet presAssocID="{577D5C7C-A8B2-4C77-8788-9438BBC0C094}" presName="imgShp" presStyleLbl="fgImgPlace1" presStyleIdx="3" presStyleCnt="4" custLinFactNeighborX="-777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Insignia 4 con relleno sólido"/>
        </a:ext>
      </dgm:extLst>
    </dgm:pt>
    <dgm:pt modelId="{0B9EB3C7-DA2E-4843-B4C9-8532C5416DD8}" type="pres">
      <dgm:prSet presAssocID="{577D5C7C-A8B2-4C77-8788-9438BBC0C094}" presName="txShp" presStyleLbl="node1" presStyleIdx="3" presStyleCnt="4" custScaleY="151456">
        <dgm:presLayoutVars>
          <dgm:bulletEnabled val="1"/>
        </dgm:presLayoutVars>
      </dgm:prSet>
      <dgm:spPr/>
    </dgm:pt>
  </dgm:ptLst>
  <dgm:cxnLst>
    <dgm:cxn modelId="{370D7704-411D-4825-8FDA-9247E55A2CB1}" type="presOf" srcId="{8BCB0F99-7ACB-432F-A516-C48648E1007B}" destId="{26027666-DEA7-4C05-8CF6-7E314F15A779}" srcOrd="0" destOrd="0" presId="urn:microsoft.com/office/officeart/2005/8/layout/vList3"/>
    <dgm:cxn modelId="{3354593C-A4DD-49E3-BE22-40A828C1394B}" srcId="{2F53CC56-7B10-4311-A07F-27E2F34703E7}" destId="{9381567C-29D2-47F1-81C2-D9F1DAB96ABC}" srcOrd="0" destOrd="0" parTransId="{877DEE56-FD24-4FEC-AF31-41092B750775}" sibTransId="{877B4488-FA5D-4228-9D89-FA8AD1D82F7C}"/>
    <dgm:cxn modelId="{E7881F6C-2F20-4791-AB67-81705D451D81}" type="presOf" srcId="{56D094ED-EFB0-4A69-93EF-440A1D6F8C4F}" destId="{57C5BCBF-07DC-487F-B634-7E0DB75112A9}" srcOrd="0" destOrd="0" presId="urn:microsoft.com/office/officeart/2005/8/layout/vList3"/>
    <dgm:cxn modelId="{7B1B2D4C-D78A-4624-B9DE-651836920986}" type="presOf" srcId="{9381567C-29D2-47F1-81C2-D9F1DAB96ABC}" destId="{60FA3D8A-FD72-4E60-AA3B-1C30293A4181}" srcOrd="0" destOrd="0" presId="urn:microsoft.com/office/officeart/2005/8/layout/vList3"/>
    <dgm:cxn modelId="{E0DE6A70-4568-4B36-93AB-97F3E45DD423}" srcId="{2F53CC56-7B10-4311-A07F-27E2F34703E7}" destId="{56D094ED-EFB0-4A69-93EF-440A1D6F8C4F}" srcOrd="1" destOrd="0" parTransId="{C19E1736-FAF2-48D4-BB93-73837D5315DF}" sibTransId="{1EAF086C-2E25-4C89-9770-65B2B97D1B11}"/>
    <dgm:cxn modelId="{6BB81354-235A-48B7-B7C1-6A499725A9A7}" type="presOf" srcId="{577D5C7C-A8B2-4C77-8788-9438BBC0C094}" destId="{0B9EB3C7-DA2E-4843-B4C9-8532C5416DD8}" srcOrd="0" destOrd="0" presId="urn:microsoft.com/office/officeart/2005/8/layout/vList3"/>
    <dgm:cxn modelId="{7A373155-58FA-4917-8D35-EADDFBCCF57E}" srcId="{2F53CC56-7B10-4311-A07F-27E2F34703E7}" destId="{8BCB0F99-7ACB-432F-A516-C48648E1007B}" srcOrd="2" destOrd="0" parTransId="{970CD618-BFFE-492A-B001-99F71BEC4BF9}" sibTransId="{578E7B35-369E-49A8-A205-9FFECFBEA588}"/>
    <dgm:cxn modelId="{9BC04DB1-902C-464A-8160-445206D5C942}" srcId="{2F53CC56-7B10-4311-A07F-27E2F34703E7}" destId="{577D5C7C-A8B2-4C77-8788-9438BBC0C094}" srcOrd="3" destOrd="0" parTransId="{FB4FEA8F-A4E7-407A-A1C0-18B464558F89}" sibTransId="{60898AC3-FFD4-4BCE-90AD-4EBC132D18F0}"/>
    <dgm:cxn modelId="{E03827B7-EBD7-45D2-A312-C1C66F71C238}" type="presOf" srcId="{2F53CC56-7B10-4311-A07F-27E2F34703E7}" destId="{5C1A84EC-3823-473D-BEA0-4B790D5C8A60}" srcOrd="0" destOrd="0" presId="urn:microsoft.com/office/officeart/2005/8/layout/vList3"/>
    <dgm:cxn modelId="{F438ABFB-1C85-4498-AE80-6FB0CE2AE58A}" type="presParOf" srcId="{5C1A84EC-3823-473D-BEA0-4B790D5C8A60}" destId="{524CF925-C072-4111-9060-65EA240256C8}" srcOrd="0" destOrd="0" presId="urn:microsoft.com/office/officeart/2005/8/layout/vList3"/>
    <dgm:cxn modelId="{6CB2B1D7-2A66-458F-9AD8-139669F20625}" type="presParOf" srcId="{524CF925-C072-4111-9060-65EA240256C8}" destId="{70C1AD58-AC12-427A-A3A0-B3EC6ED8AFC8}" srcOrd="0" destOrd="0" presId="urn:microsoft.com/office/officeart/2005/8/layout/vList3"/>
    <dgm:cxn modelId="{455A7C75-1A1B-4F6D-80E6-3316DEBC194A}" type="presParOf" srcId="{524CF925-C072-4111-9060-65EA240256C8}" destId="{60FA3D8A-FD72-4E60-AA3B-1C30293A4181}" srcOrd="1" destOrd="0" presId="urn:microsoft.com/office/officeart/2005/8/layout/vList3"/>
    <dgm:cxn modelId="{FD14BF77-1F3F-42A1-A0E3-D28FD0E34F86}" type="presParOf" srcId="{5C1A84EC-3823-473D-BEA0-4B790D5C8A60}" destId="{592FD13F-3008-4C8A-AAA8-9A918AA91835}" srcOrd="1" destOrd="0" presId="urn:microsoft.com/office/officeart/2005/8/layout/vList3"/>
    <dgm:cxn modelId="{9B95AA31-7DAB-4912-8FA5-2F7FA3D02BBB}" type="presParOf" srcId="{5C1A84EC-3823-473D-BEA0-4B790D5C8A60}" destId="{4B675E28-39EB-4762-9FC0-CEA5135F520A}" srcOrd="2" destOrd="0" presId="urn:microsoft.com/office/officeart/2005/8/layout/vList3"/>
    <dgm:cxn modelId="{98366A4B-F814-4B0C-B8A6-BBA35C754EA1}" type="presParOf" srcId="{4B675E28-39EB-4762-9FC0-CEA5135F520A}" destId="{12032D9F-4AF9-4463-8022-3A08BDEC5D19}" srcOrd="0" destOrd="0" presId="urn:microsoft.com/office/officeart/2005/8/layout/vList3"/>
    <dgm:cxn modelId="{9914BD98-6B93-441F-B801-0B1C97A75B5A}" type="presParOf" srcId="{4B675E28-39EB-4762-9FC0-CEA5135F520A}" destId="{57C5BCBF-07DC-487F-B634-7E0DB75112A9}" srcOrd="1" destOrd="0" presId="urn:microsoft.com/office/officeart/2005/8/layout/vList3"/>
    <dgm:cxn modelId="{ACAA8FF5-95F7-4DC8-AEA8-50C7A5F7A351}" type="presParOf" srcId="{5C1A84EC-3823-473D-BEA0-4B790D5C8A60}" destId="{960A9352-2C01-4DFD-B389-A698CB28AF21}" srcOrd="3" destOrd="0" presId="urn:microsoft.com/office/officeart/2005/8/layout/vList3"/>
    <dgm:cxn modelId="{96E74F43-BFEA-4FCD-B33F-A2C7898585EE}" type="presParOf" srcId="{5C1A84EC-3823-473D-BEA0-4B790D5C8A60}" destId="{226ECA60-6BC0-40DD-A991-B39E2BDE26F3}" srcOrd="4" destOrd="0" presId="urn:microsoft.com/office/officeart/2005/8/layout/vList3"/>
    <dgm:cxn modelId="{1FA0D1B0-DA9C-4A14-9ADC-AE91D238F42A}" type="presParOf" srcId="{226ECA60-6BC0-40DD-A991-B39E2BDE26F3}" destId="{25D80CA6-92F4-47BF-83FC-94EB895A0D76}" srcOrd="0" destOrd="0" presId="urn:microsoft.com/office/officeart/2005/8/layout/vList3"/>
    <dgm:cxn modelId="{3C8C3982-CD0F-46F2-85F2-5B438D5CCC79}" type="presParOf" srcId="{226ECA60-6BC0-40DD-A991-B39E2BDE26F3}" destId="{26027666-DEA7-4C05-8CF6-7E314F15A779}" srcOrd="1" destOrd="0" presId="urn:microsoft.com/office/officeart/2005/8/layout/vList3"/>
    <dgm:cxn modelId="{5F6E9FD8-4C93-4A9E-A5E5-D3B7F0B623B7}" type="presParOf" srcId="{5C1A84EC-3823-473D-BEA0-4B790D5C8A60}" destId="{70C4CEF2-2853-4E58-9E7E-4A9AD833640A}" srcOrd="5" destOrd="0" presId="urn:microsoft.com/office/officeart/2005/8/layout/vList3"/>
    <dgm:cxn modelId="{926B6653-1934-4525-88E2-91183BB085FC}" type="presParOf" srcId="{5C1A84EC-3823-473D-BEA0-4B790D5C8A60}" destId="{D75E8E02-D5EC-41BB-AA6F-24F72AD53516}" srcOrd="6" destOrd="0" presId="urn:microsoft.com/office/officeart/2005/8/layout/vList3"/>
    <dgm:cxn modelId="{BE210B86-B836-4B14-96D4-E3D1015534CB}" type="presParOf" srcId="{D75E8E02-D5EC-41BB-AA6F-24F72AD53516}" destId="{C286A8F2-BE74-49E8-B19D-BB46A1BF41F1}" srcOrd="0" destOrd="0" presId="urn:microsoft.com/office/officeart/2005/8/layout/vList3"/>
    <dgm:cxn modelId="{F4462C82-DF4E-443A-8941-7EB0173461B2}" type="presParOf" srcId="{D75E8E02-D5EC-41BB-AA6F-24F72AD53516}" destId="{0B9EB3C7-DA2E-4843-B4C9-8532C5416DD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A3D8A-FD72-4E60-AA3B-1C30293A4181}">
      <dsp:nvSpPr>
        <dsp:cNvPr id="0" name=""/>
        <dsp:cNvSpPr/>
      </dsp:nvSpPr>
      <dsp:spPr>
        <a:xfrm rot="10800000">
          <a:off x="1524064" y="2045"/>
          <a:ext cx="5358688" cy="950518"/>
        </a:xfrm>
        <a:prstGeom prst="homePlate">
          <a:avLst/>
        </a:prstGeom>
        <a:solidFill>
          <a:srgbClr val="0064BD"/>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7481" tIns="49530" rIns="92456" bIns="49530" numCol="1" spcCol="1270" anchor="ctr" anchorCtr="0">
          <a:noAutofit/>
        </a:bodyPr>
        <a:lstStyle/>
        <a:p>
          <a:pPr marL="0" lvl="0" indent="0" algn="ctr" defTabSz="577850">
            <a:lnSpc>
              <a:spcPct val="90000"/>
            </a:lnSpc>
            <a:spcBef>
              <a:spcPct val="0"/>
            </a:spcBef>
            <a:spcAft>
              <a:spcPct val="35000"/>
            </a:spcAft>
            <a:buNone/>
          </a:pPr>
          <a:r>
            <a:rPr lang="es-ES_tradnl" sz="1300" kern="1200">
              <a:solidFill>
                <a:schemeClr val="bg1"/>
              </a:solidFill>
            </a:rPr>
            <a:t>Se realizaron 8.404 impactos </a:t>
          </a:r>
          <a:r>
            <a:rPr lang="es-CR" sz="1300" kern="1200">
              <a:solidFill>
                <a:schemeClr val="bg1"/>
              </a:solidFill>
            </a:rPr>
            <a:t>mediante actividades formativas sincrónicas, asincrónicas y bimodales (contratación externa, recurso interno, apoyo interinstitucional y donación de empresas privadas)</a:t>
          </a:r>
          <a:r>
            <a:rPr lang="es-ES_tradnl" sz="1300" kern="1200">
              <a:solidFill>
                <a:schemeClr val="bg1"/>
              </a:solidFill>
            </a:rPr>
            <a:t>.</a:t>
          </a:r>
          <a:endParaRPr lang="es-CR" sz="1300" kern="1200">
            <a:solidFill>
              <a:schemeClr val="bg1"/>
            </a:solidFill>
          </a:endParaRPr>
        </a:p>
      </dsp:txBody>
      <dsp:txXfrm rot="10800000">
        <a:off x="1761693" y="2045"/>
        <a:ext cx="5121059" cy="950518"/>
      </dsp:txXfrm>
    </dsp:sp>
    <dsp:sp modelId="{70C1AD58-AC12-427A-A3A0-B3EC6ED8AFC8}">
      <dsp:nvSpPr>
        <dsp:cNvPr id="0" name=""/>
        <dsp:cNvSpPr/>
      </dsp:nvSpPr>
      <dsp:spPr>
        <a:xfrm>
          <a:off x="1121204" y="128665"/>
          <a:ext cx="697280" cy="697280"/>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C5BCBF-07DC-487F-B634-7E0DB75112A9}">
      <dsp:nvSpPr>
        <dsp:cNvPr id="0" name=""/>
        <dsp:cNvSpPr/>
      </dsp:nvSpPr>
      <dsp:spPr>
        <a:xfrm rot="10800000">
          <a:off x="1524064" y="1160707"/>
          <a:ext cx="5358688" cy="931001"/>
        </a:xfrm>
        <a:prstGeom prst="homePlate">
          <a:avLst/>
        </a:prstGeom>
        <a:solidFill>
          <a:srgbClr val="01ABE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7481" tIns="49530" rIns="92456" bIns="49530" numCol="1" spcCol="1270" anchor="ctr" anchorCtr="0">
          <a:noAutofit/>
        </a:bodyPr>
        <a:lstStyle/>
        <a:p>
          <a:pPr marL="0" lvl="0" indent="0" algn="ctr" defTabSz="577850">
            <a:lnSpc>
              <a:spcPct val="90000"/>
            </a:lnSpc>
            <a:spcBef>
              <a:spcPct val="0"/>
            </a:spcBef>
            <a:spcAft>
              <a:spcPct val="35000"/>
            </a:spcAft>
            <a:buNone/>
          </a:pPr>
          <a:r>
            <a:rPr lang="es-ES_tradnl" sz="1300" kern="1200" dirty="0"/>
            <a:t>Se matricularon 7.862 personas en cursos virtuales de la plataforma </a:t>
          </a:r>
          <a:r>
            <a:rPr lang="es-ES_tradnl" sz="1300" kern="1200" dirty="0" err="1"/>
            <a:t>C@pacítate</a:t>
          </a:r>
          <a:r>
            <a:rPr lang="es-ES_tradnl" sz="1300" kern="1200" dirty="0"/>
            <a:t> para un total de 29.905 cursos. De ello, 6.532 personas aprobaron al menos un curso, resultando 21.065 cursos exitosamente aprobados que se traducen en la totalidad de impactos .</a:t>
          </a:r>
          <a:endParaRPr lang="es-CR" sz="1300" kern="1200" dirty="0"/>
        </a:p>
      </dsp:txBody>
      <dsp:txXfrm rot="10800000">
        <a:off x="1756814" y="1160707"/>
        <a:ext cx="5125938" cy="931001"/>
      </dsp:txXfrm>
    </dsp:sp>
    <dsp:sp modelId="{12032D9F-4AF9-4463-8022-3A08BDEC5D19}">
      <dsp:nvSpPr>
        <dsp:cNvPr id="0" name=""/>
        <dsp:cNvSpPr/>
      </dsp:nvSpPr>
      <dsp:spPr>
        <a:xfrm>
          <a:off x="1094087" y="1277568"/>
          <a:ext cx="697280" cy="697280"/>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027666-DEA7-4C05-8CF6-7E314F15A779}">
      <dsp:nvSpPr>
        <dsp:cNvPr id="0" name=""/>
        <dsp:cNvSpPr/>
      </dsp:nvSpPr>
      <dsp:spPr>
        <a:xfrm rot="10800000">
          <a:off x="1524064" y="2299852"/>
          <a:ext cx="5358688" cy="954513"/>
        </a:xfrm>
        <a:prstGeom prst="homePlate">
          <a:avLst/>
        </a:prstGeom>
        <a:solidFill>
          <a:srgbClr val="0064B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7481" tIns="49530" rIns="92456" bIns="49530" numCol="1" spcCol="1270" anchor="ctr" anchorCtr="0">
          <a:noAutofit/>
        </a:bodyPr>
        <a:lstStyle/>
        <a:p>
          <a:pPr marL="0" lvl="0" indent="0" algn="ctr" defTabSz="577850">
            <a:lnSpc>
              <a:spcPct val="90000"/>
            </a:lnSpc>
            <a:spcBef>
              <a:spcPct val="0"/>
            </a:spcBef>
            <a:spcAft>
              <a:spcPct val="35000"/>
            </a:spcAft>
            <a:buNone/>
          </a:pPr>
          <a:r>
            <a:rPr lang="es-ES_tradnl" sz="1300" kern="1200">
              <a:solidFill>
                <a:schemeClr val="bg1"/>
              </a:solidFill>
            </a:rPr>
            <a:t>Se divulgaron 30 procesos para otorgar becas, con un total de 38 personas participantes</a:t>
          </a:r>
          <a:endParaRPr lang="es-CR" sz="1300" kern="1200">
            <a:solidFill>
              <a:schemeClr val="bg1"/>
            </a:solidFill>
          </a:endParaRPr>
        </a:p>
      </dsp:txBody>
      <dsp:txXfrm rot="10800000">
        <a:off x="1762692" y="2299852"/>
        <a:ext cx="5120060" cy="954513"/>
      </dsp:txXfrm>
    </dsp:sp>
    <dsp:sp modelId="{25D80CA6-92F4-47BF-83FC-94EB895A0D76}">
      <dsp:nvSpPr>
        <dsp:cNvPr id="0" name=""/>
        <dsp:cNvSpPr/>
      </dsp:nvSpPr>
      <dsp:spPr>
        <a:xfrm>
          <a:off x="1121204" y="2428469"/>
          <a:ext cx="697280" cy="697280"/>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9EB3C7-DA2E-4843-B4C9-8532C5416DD8}">
      <dsp:nvSpPr>
        <dsp:cNvPr id="0" name=""/>
        <dsp:cNvSpPr/>
      </dsp:nvSpPr>
      <dsp:spPr>
        <a:xfrm rot="10800000">
          <a:off x="1524064" y="3462510"/>
          <a:ext cx="5358688" cy="1056072"/>
        </a:xfrm>
        <a:prstGeom prst="homePlate">
          <a:avLst/>
        </a:prstGeom>
        <a:solidFill>
          <a:srgbClr val="01ABE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7481" tIns="49530" rIns="92456" bIns="49530" numCol="1" spcCol="1270" anchor="ctr" anchorCtr="0">
          <a:noAutofit/>
        </a:bodyPr>
        <a:lstStyle/>
        <a:p>
          <a:pPr marL="0" lvl="0" indent="0" algn="ctr" defTabSz="577850">
            <a:lnSpc>
              <a:spcPct val="90000"/>
            </a:lnSpc>
            <a:spcBef>
              <a:spcPct val="0"/>
            </a:spcBef>
            <a:spcAft>
              <a:spcPct val="35000"/>
            </a:spcAft>
            <a:buNone/>
          </a:pPr>
          <a:r>
            <a:rPr lang="es-ES_tradnl" sz="1300" kern="1200">
              <a:solidFill>
                <a:schemeClr val="bg1"/>
              </a:solidFill>
            </a:rPr>
            <a:t>Se finalizó con el desarrollo de 17 cursos virtuales y se actualizaron 9 cursos.</a:t>
          </a:r>
          <a:endParaRPr lang="es-CR" sz="1300" kern="1200">
            <a:solidFill>
              <a:schemeClr val="bg1"/>
            </a:solidFill>
          </a:endParaRPr>
        </a:p>
      </dsp:txBody>
      <dsp:txXfrm rot="10800000">
        <a:off x="1788082" y="3462510"/>
        <a:ext cx="5094670" cy="1056072"/>
      </dsp:txXfrm>
    </dsp:sp>
    <dsp:sp modelId="{C286A8F2-BE74-49E8-B19D-BB46A1BF41F1}">
      <dsp:nvSpPr>
        <dsp:cNvPr id="0" name=""/>
        <dsp:cNvSpPr/>
      </dsp:nvSpPr>
      <dsp:spPr>
        <a:xfrm>
          <a:off x="1121204" y="3641906"/>
          <a:ext cx="697280" cy="697280"/>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8D5090-8080-BE8E-2F19-2BD01AD021FE}"/>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CR"/>
          </a:p>
        </p:txBody>
      </p:sp>
      <p:sp>
        <p:nvSpPr>
          <p:cNvPr id="3" name="Subtítulo 2">
            <a:extLst>
              <a:ext uri="{FF2B5EF4-FFF2-40B4-BE49-F238E27FC236}">
                <a16:creationId xmlns:a16="http://schemas.microsoft.com/office/drawing/2014/main" id="{13793321-2183-5DE8-FEEB-F9F125592F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R"/>
          </a:p>
        </p:txBody>
      </p:sp>
      <p:sp>
        <p:nvSpPr>
          <p:cNvPr id="4" name="Marcador de fecha 3">
            <a:extLst>
              <a:ext uri="{FF2B5EF4-FFF2-40B4-BE49-F238E27FC236}">
                <a16:creationId xmlns:a16="http://schemas.microsoft.com/office/drawing/2014/main" id="{D7A7C152-6DCD-01EC-F1BD-C1D23905BCDB}"/>
              </a:ext>
            </a:extLst>
          </p:cNvPr>
          <p:cNvSpPr>
            <a:spLocks noGrp="1"/>
          </p:cNvSpPr>
          <p:nvPr>
            <p:ph type="dt" sz="half" idx="10"/>
          </p:nvPr>
        </p:nvSpPr>
        <p:spPr/>
        <p:txBody>
          <a:bodyPr/>
          <a:lstStyle/>
          <a:p>
            <a:fld id="{1DE506EE-DA3B-B64B-B1A7-E1627B662F3D}" type="datetimeFigureOut">
              <a:rPr lang="es-CR" smtClean="0"/>
              <a:t>17/1/2023</a:t>
            </a:fld>
            <a:endParaRPr lang="es-CR"/>
          </a:p>
        </p:txBody>
      </p:sp>
      <p:sp>
        <p:nvSpPr>
          <p:cNvPr id="5" name="Marcador de pie de página 4">
            <a:extLst>
              <a:ext uri="{FF2B5EF4-FFF2-40B4-BE49-F238E27FC236}">
                <a16:creationId xmlns:a16="http://schemas.microsoft.com/office/drawing/2014/main" id="{A032F593-3C2A-CEFA-4672-1CBA9ACC2A25}"/>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930B576D-C313-8741-E117-510BFF27A58F}"/>
              </a:ext>
            </a:extLst>
          </p:cNvPr>
          <p:cNvSpPr>
            <a:spLocks noGrp="1"/>
          </p:cNvSpPr>
          <p:nvPr>
            <p:ph type="sldNum" sz="quarter" idx="12"/>
          </p:nvPr>
        </p:nvSpPr>
        <p:spPr/>
        <p:txBody>
          <a:bodyPr/>
          <a:lstStyle/>
          <a:p>
            <a:fld id="{21C8D12C-8FC3-4246-81A1-25C509272729}" type="slidenum">
              <a:rPr lang="es-CR" smtClean="0"/>
              <a:t>‹Nº›</a:t>
            </a:fld>
            <a:endParaRPr lang="es-CR"/>
          </a:p>
        </p:txBody>
      </p:sp>
    </p:spTree>
    <p:extLst>
      <p:ext uri="{BB962C8B-B14F-4D97-AF65-F5344CB8AC3E}">
        <p14:creationId xmlns:p14="http://schemas.microsoft.com/office/powerpoint/2010/main" val="3688609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8E2D54-9682-6319-D7BE-80A79DF1A5EE}"/>
              </a:ext>
            </a:extLst>
          </p:cNvPr>
          <p:cNvSpPr>
            <a:spLocks noGrp="1"/>
          </p:cNvSpPr>
          <p:nvPr>
            <p:ph type="title"/>
          </p:nvPr>
        </p:nvSpPr>
        <p:spPr/>
        <p:txBody>
          <a:bodyPr/>
          <a:lstStyle/>
          <a:p>
            <a:r>
              <a:rPr lang="es-MX"/>
              <a:t>Haz clic para modificar el estilo de título del patrón</a:t>
            </a:r>
            <a:endParaRPr lang="es-CR"/>
          </a:p>
        </p:txBody>
      </p:sp>
      <p:sp>
        <p:nvSpPr>
          <p:cNvPr id="3" name="Marcador de texto vertical 2">
            <a:extLst>
              <a:ext uri="{FF2B5EF4-FFF2-40B4-BE49-F238E27FC236}">
                <a16:creationId xmlns:a16="http://schemas.microsoft.com/office/drawing/2014/main" id="{378A9149-7720-4C8E-A9F8-DE1A630E33CD}"/>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4" name="Marcador de fecha 3">
            <a:extLst>
              <a:ext uri="{FF2B5EF4-FFF2-40B4-BE49-F238E27FC236}">
                <a16:creationId xmlns:a16="http://schemas.microsoft.com/office/drawing/2014/main" id="{9B41573B-0D77-138A-2D6D-2D404CF65B21}"/>
              </a:ext>
            </a:extLst>
          </p:cNvPr>
          <p:cNvSpPr>
            <a:spLocks noGrp="1"/>
          </p:cNvSpPr>
          <p:nvPr>
            <p:ph type="dt" sz="half" idx="10"/>
          </p:nvPr>
        </p:nvSpPr>
        <p:spPr/>
        <p:txBody>
          <a:bodyPr/>
          <a:lstStyle/>
          <a:p>
            <a:fld id="{1DE506EE-DA3B-B64B-B1A7-E1627B662F3D}" type="datetimeFigureOut">
              <a:rPr lang="es-CR" smtClean="0"/>
              <a:t>17/1/2023</a:t>
            </a:fld>
            <a:endParaRPr lang="es-CR"/>
          </a:p>
        </p:txBody>
      </p:sp>
      <p:sp>
        <p:nvSpPr>
          <p:cNvPr id="5" name="Marcador de pie de página 4">
            <a:extLst>
              <a:ext uri="{FF2B5EF4-FFF2-40B4-BE49-F238E27FC236}">
                <a16:creationId xmlns:a16="http://schemas.microsoft.com/office/drawing/2014/main" id="{269AFF34-2575-E1B7-2F85-BA67FB64F7E9}"/>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945851F3-D39B-FDCE-C252-2EC0BA542B88}"/>
              </a:ext>
            </a:extLst>
          </p:cNvPr>
          <p:cNvSpPr>
            <a:spLocks noGrp="1"/>
          </p:cNvSpPr>
          <p:nvPr>
            <p:ph type="sldNum" sz="quarter" idx="12"/>
          </p:nvPr>
        </p:nvSpPr>
        <p:spPr/>
        <p:txBody>
          <a:bodyPr/>
          <a:lstStyle/>
          <a:p>
            <a:fld id="{21C8D12C-8FC3-4246-81A1-25C509272729}" type="slidenum">
              <a:rPr lang="es-CR" smtClean="0"/>
              <a:t>‹Nº›</a:t>
            </a:fld>
            <a:endParaRPr lang="es-CR"/>
          </a:p>
        </p:txBody>
      </p:sp>
    </p:spTree>
    <p:extLst>
      <p:ext uri="{BB962C8B-B14F-4D97-AF65-F5344CB8AC3E}">
        <p14:creationId xmlns:p14="http://schemas.microsoft.com/office/powerpoint/2010/main" val="2811470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E01DC66-343E-49B2-506F-630D52F3063F}"/>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CR"/>
          </a:p>
        </p:txBody>
      </p:sp>
      <p:sp>
        <p:nvSpPr>
          <p:cNvPr id="3" name="Marcador de texto vertical 2">
            <a:extLst>
              <a:ext uri="{FF2B5EF4-FFF2-40B4-BE49-F238E27FC236}">
                <a16:creationId xmlns:a16="http://schemas.microsoft.com/office/drawing/2014/main" id="{81CB307B-1F6C-C990-A62E-9E141F3E70ED}"/>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4" name="Marcador de fecha 3">
            <a:extLst>
              <a:ext uri="{FF2B5EF4-FFF2-40B4-BE49-F238E27FC236}">
                <a16:creationId xmlns:a16="http://schemas.microsoft.com/office/drawing/2014/main" id="{287BA1DB-CE92-91F5-A24D-77C6BD519664}"/>
              </a:ext>
            </a:extLst>
          </p:cNvPr>
          <p:cNvSpPr>
            <a:spLocks noGrp="1"/>
          </p:cNvSpPr>
          <p:nvPr>
            <p:ph type="dt" sz="half" idx="10"/>
          </p:nvPr>
        </p:nvSpPr>
        <p:spPr/>
        <p:txBody>
          <a:bodyPr/>
          <a:lstStyle/>
          <a:p>
            <a:fld id="{1DE506EE-DA3B-B64B-B1A7-E1627B662F3D}" type="datetimeFigureOut">
              <a:rPr lang="es-CR" smtClean="0"/>
              <a:t>17/1/2023</a:t>
            </a:fld>
            <a:endParaRPr lang="es-CR"/>
          </a:p>
        </p:txBody>
      </p:sp>
      <p:sp>
        <p:nvSpPr>
          <p:cNvPr id="5" name="Marcador de pie de página 4">
            <a:extLst>
              <a:ext uri="{FF2B5EF4-FFF2-40B4-BE49-F238E27FC236}">
                <a16:creationId xmlns:a16="http://schemas.microsoft.com/office/drawing/2014/main" id="{890482CB-81AC-8EE3-118F-B47E3F89C6DA}"/>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F773808E-B372-8DC3-E451-B15AB9ECAE0C}"/>
              </a:ext>
            </a:extLst>
          </p:cNvPr>
          <p:cNvSpPr>
            <a:spLocks noGrp="1"/>
          </p:cNvSpPr>
          <p:nvPr>
            <p:ph type="sldNum" sz="quarter" idx="12"/>
          </p:nvPr>
        </p:nvSpPr>
        <p:spPr/>
        <p:txBody>
          <a:bodyPr/>
          <a:lstStyle/>
          <a:p>
            <a:fld id="{21C8D12C-8FC3-4246-81A1-25C509272729}" type="slidenum">
              <a:rPr lang="es-CR" smtClean="0"/>
              <a:t>‹Nº›</a:t>
            </a:fld>
            <a:endParaRPr lang="es-CR"/>
          </a:p>
        </p:txBody>
      </p:sp>
    </p:spTree>
    <p:extLst>
      <p:ext uri="{BB962C8B-B14F-4D97-AF65-F5344CB8AC3E}">
        <p14:creationId xmlns:p14="http://schemas.microsoft.com/office/powerpoint/2010/main" val="511386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78A39D-FDA2-85B1-E553-DBF07A42A757}"/>
              </a:ext>
            </a:extLst>
          </p:cNvPr>
          <p:cNvSpPr>
            <a:spLocks noGrp="1"/>
          </p:cNvSpPr>
          <p:nvPr>
            <p:ph type="title"/>
          </p:nvPr>
        </p:nvSpPr>
        <p:spPr/>
        <p:txBody>
          <a:bodyPr/>
          <a:lstStyle/>
          <a:p>
            <a:r>
              <a:rPr lang="es-MX"/>
              <a:t>Haz clic para modificar el estilo de título del patrón</a:t>
            </a:r>
            <a:endParaRPr lang="es-CR"/>
          </a:p>
        </p:txBody>
      </p:sp>
      <p:sp>
        <p:nvSpPr>
          <p:cNvPr id="3" name="Marcador de contenido 2">
            <a:extLst>
              <a:ext uri="{FF2B5EF4-FFF2-40B4-BE49-F238E27FC236}">
                <a16:creationId xmlns:a16="http://schemas.microsoft.com/office/drawing/2014/main" id="{B1A1E5F3-C07C-1B8F-5F21-6844E32A5B3C}"/>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4" name="Marcador de fecha 3">
            <a:extLst>
              <a:ext uri="{FF2B5EF4-FFF2-40B4-BE49-F238E27FC236}">
                <a16:creationId xmlns:a16="http://schemas.microsoft.com/office/drawing/2014/main" id="{DB42DAAF-7865-2C2B-5BD5-228F9CA18FBD}"/>
              </a:ext>
            </a:extLst>
          </p:cNvPr>
          <p:cNvSpPr>
            <a:spLocks noGrp="1"/>
          </p:cNvSpPr>
          <p:nvPr>
            <p:ph type="dt" sz="half" idx="10"/>
          </p:nvPr>
        </p:nvSpPr>
        <p:spPr/>
        <p:txBody>
          <a:bodyPr/>
          <a:lstStyle/>
          <a:p>
            <a:fld id="{1DE506EE-DA3B-B64B-B1A7-E1627B662F3D}" type="datetimeFigureOut">
              <a:rPr lang="es-CR" smtClean="0"/>
              <a:t>17/1/2023</a:t>
            </a:fld>
            <a:endParaRPr lang="es-CR"/>
          </a:p>
        </p:txBody>
      </p:sp>
      <p:sp>
        <p:nvSpPr>
          <p:cNvPr id="5" name="Marcador de pie de página 4">
            <a:extLst>
              <a:ext uri="{FF2B5EF4-FFF2-40B4-BE49-F238E27FC236}">
                <a16:creationId xmlns:a16="http://schemas.microsoft.com/office/drawing/2014/main" id="{A76B3739-02DC-ABCA-624B-53821F0E05AE}"/>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B2C490C4-A696-FC5D-A85C-5C492938FDC5}"/>
              </a:ext>
            </a:extLst>
          </p:cNvPr>
          <p:cNvSpPr>
            <a:spLocks noGrp="1"/>
          </p:cNvSpPr>
          <p:nvPr>
            <p:ph type="sldNum" sz="quarter" idx="12"/>
          </p:nvPr>
        </p:nvSpPr>
        <p:spPr/>
        <p:txBody>
          <a:bodyPr/>
          <a:lstStyle/>
          <a:p>
            <a:fld id="{21C8D12C-8FC3-4246-81A1-25C509272729}" type="slidenum">
              <a:rPr lang="es-CR" smtClean="0"/>
              <a:t>‹Nº›</a:t>
            </a:fld>
            <a:endParaRPr lang="es-CR"/>
          </a:p>
        </p:txBody>
      </p:sp>
    </p:spTree>
    <p:extLst>
      <p:ext uri="{BB962C8B-B14F-4D97-AF65-F5344CB8AC3E}">
        <p14:creationId xmlns:p14="http://schemas.microsoft.com/office/powerpoint/2010/main" val="3585391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A5CBED-49D8-F5DB-12DF-8A7F43AB8553}"/>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CR"/>
          </a:p>
        </p:txBody>
      </p:sp>
      <p:sp>
        <p:nvSpPr>
          <p:cNvPr id="3" name="Marcador de texto 2">
            <a:extLst>
              <a:ext uri="{FF2B5EF4-FFF2-40B4-BE49-F238E27FC236}">
                <a16:creationId xmlns:a16="http://schemas.microsoft.com/office/drawing/2014/main" id="{BC8451D9-2125-27D8-0AA4-D9CC8D7F36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2015F25E-E51C-26FF-032A-46F9F90D6F6F}"/>
              </a:ext>
            </a:extLst>
          </p:cNvPr>
          <p:cNvSpPr>
            <a:spLocks noGrp="1"/>
          </p:cNvSpPr>
          <p:nvPr>
            <p:ph type="dt" sz="half" idx="10"/>
          </p:nvPr>
        </p:nvSpPr>
        <p:spPr/>
        <p:txBody>
          <a:bodyPr/>
          <a:lstStyle/>
          <a:p>
            <a:fld id="{1DE506EE-DA3B-B64B-B1A7-E1627B662F3D}" type="datetimeFigureOut">
              <a:rPr lang="es-CR" smtClean="0"/>
              <a:t>17/1/2023</a:t>
            </a:fld>
            <a:endParaRPr lang="es-CR"/>
          </a:p>
        </p:txBody>
      </p:sp>
      <p:sp>
        <p:nvSpPr>
          <p:cNvPr id="5" name="Marcador de pie de página 4">
            <a:extLst>
              <a:ext uri="{FF2B5EF4-FFF2-40B4-BE49-F238E27FC236}">
                <a16:creationId xmlns:a16="http://schemas.microsoft.com/office/drawing/2014/main" id="{27B5616A-F31A-6551-70DE-AFD6CE25258D}"/>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0C4D2561-F2B7-F778-6812-F739EDA357A2}"/>
              </a:ext>
            </a:extLst>
          </p:cNvPr>
          <p:cNvSpPr>
            <a:spLocks noGrp="1"/>
          </p:cNvSpPr>
          <p:nvPr>
            <p:ph type="sldNum" sz="quarter" idx="12"/>
          </p:nvPr>
        </p:nvSpPr>
        <p:spPr/>
        <p:txBody>
          <a:bodyPr/>
          <a:lstStyle/>
          <a:p>
            <a:fld id="{21C8D12C-8FC3-4246-81A1-25C509272729}" type="slidenum">
              <a:rPr lang="es-CR" smtClean="0"/>
              <a:t>‹Nº›</a:t>
            </a:fld>
            <a:endParaRPr lang="es-CR"/>
          </a:p>
        </p:txBody>
      </p:sp>
    </p:spTree>
    <p:extLst>
      <p:ext uri="{BB962C8B-B14F-4D97-AF65-F5344CB8AC3E}">
        <p14:creationId xmlns:p14="http://schemas.microsoft.com/office/powerpoint/2010/main" val="2830248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2FF55A-C453-58E9-6E3B-BC305419D98F}"/>
              </a:ext>
            </a:extLst>
          </p:cNvPr>
          <p:cNvSpPr>
            <a:spLocks noGrp="1"/>
          </p:cNvSpPr>
          <p:nvPr>
            <p:ph type="title"/>
          </p:nvPr>
        </p:nvSpPr>
        <p:spPr/>
        <p:txBody>
          <a:bodyPr/>
          <a:lstStyle/>
          <a:p>
            <a:r>
              <a:rPr lang="es-MX"/>
              <a:t>Haz clic para modificar el estilo de título del patrón</a:t>
            </a:r>
            <a:endParaRPr lang="es-CR"/>
          </a:p>
        </p:txBody>
      </p:sp>
      <p:sp>
        <p:nvSpPr>
          <p:cNvPr id="3" name="Marcador de contenido 2">
            <a:extLst>
              <a:ext uri="{FF2B5EF4-FFF2-40B4-BE49-F238E27FC236}">
                <a16:creationId xmlns:a16="http://schemas.microsoft.com/office/drawing/2014/main" id="{E57EB0E9-077D-B1A1-A4C1-09A7E86FF839}"/>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4" name="Marcador de contenido 3">
            <a:extLst>
              <a:ext uri="{FF2B5EF4-FFF2-40B4-BE49-F238E27FC236}">
                <a16:creationId xmlns:a16="http://schemas.microsoft.com/office/drawing/2014/main" id="{3520B191-B943-B938-F92A-C567346F36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5" name="Marcador de fecha 4">
            <a:extLst>
              <a:ext uri="{FF2B5EF4-FFF2-40B4-BE49-F238E27FC236}">
                <a16:creationId xmlns:a16="http://schemas.microsoft.com/office/drawing/2014/main" id="{12DAE0B6-224E-78B0-42D5-98E8F2A73125}"/>
              </a:ext>
            </a:extLst>
          </p:cNvPr>
          <p:cNvSpPr>
            <a:spLocks noGrp="1"/>
          </p:cNvSpPr>
          <p:nvPr>
            <p:ph type="dt" sz="half" idx="10"/>
          </p:nvPr>
        </p:nvSpPr>
        <p:spPr/>
        <p:txBody>
          <a:bodyPr/>
          <a:lstStyle/>
          <a:p>
            <a:fld id="{1DE506EE-DA3B-B64B-B1A7-E1627B662F3D}" type="datetimeFigureOut">
              <a:rPr lang="es-CR" smtClean="0"/>
              <a:t>17/1/2023</a:t>
            </a:fld>
            <a:endParaRPr lang="es-CR"/>
          </a:p>
        </p:txBody>
      </p:sp>
      <p:sp>
        <p:nvSpPr>
          <p:cNvPr id="6" name="Marcador de pie de página 5">
            <a:extLst>
              <a:ext uri="{FF2B5EF4-FFF2-40B4-BE49-F238E27FC236}">
                <a16:creationId xmlns:a16="http://schemas.microsoft.com/office/drawing/2014/main" id="{E689B9DD-49BC-13EA-85FB-19C4EF494D1E}"/>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1F25ACEB-8C4D-3CBC-A3A2-601B90E7BE8B}"/>
              </a:ext>
            </a:extLst>
          </p:cNvPr>
          <p:cNvSpPr>
            <a:spLocks noGrp="1"/>
          </p:cNvSpPr>
          <p:nvPr>
            <p:ph type="sldNum" sz="quarter" idx="12"/>
          </p:nvPr>
        </p:nvSpPr>
        <p:spPr/>
        <p:txBody>
          <a:bodyPr/>
          <a:lstStyle/>
          <a:p>
            <a:fld id="{21C8D12C-8FC3-4246-81A1-25C509272729}" type="slidenum">
              <a:rPr lang="es-CR" smtClean="0"/>
              <a:t>‹Nº›</a:t>
            </a:fld>
            <a:endParaRPr lang="es-CR"/>
          </a:p>
        </p:txBody>
      </p:sp>
    </p:spTree>
    <p:extLst>
      <p:ext uri="{BB962C8B-B14F-4D97-AF65-F5344CB8AC3E}">
        <p14:creationId xmlns:p14="http://schemas.microsoft.com/office/powerpoint/2010/main" val="71128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71339E-1C73-D555-89B0-771AC103BA17}"/>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CR"/>
          </a:p>
        </p:txBody>
      </p:sp>
      <p:sp>
        <p:nvSpPr>
          <p:cNvPr id="3" name="Marcador de texto 2">
            <a:extLst>
              <a:ext uri="{FF2B5EF4-FFF2-40B4-BE49-F238E27FC236}">
                <a16:creationId xmlns:a16="http://schemas.microsoft.com/office/drawing/2014/main" id="{B8ECC21C-68FE-E750-5432-10BB8F2AE8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E7844F20-D692-5E5A-BD9B-62A60BF33463}"/>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5" name="Marcador de texto 4">
            <a:extLst>
              <a:ext uri="{FF2B5EF4-FFF2-40B4-BE49-F238E27FC236}">
                <a16:creationId xmlns:a16="http://schemas.microsoft.com/office/drawing/2014/main" id="{D06DC0D9-5D53-C5A4-07EE-E427916C4F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72B8DBB2-6022-1B73-D770-B2685DAC5861}"/>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7" name="Marcador de fecha 6">
            <a:extLst>
              <a:ext uri="{FF2B5EF4-FFF2-40B4-BE49-F238E27FC236}">
                <a16:creationId xmlns:a16="http://schemas.microsoft.com/office/drawing/2014/main" id="{C7A7016F-DA70-98A5-9783-6C44F81B0662}"/>
              </a:ext>
            </a:extLst>
          </p:cNvPr>
          <p:cNvSpPr>
            <a:spLocks noGrp="1"/>
          </p:cNvSpPr>
          <p:nvPr>
            <p:ph type="dt" sz="half" idx="10"/>
          </p:nvPr>
        </p:nvSpPr>
        <p:spPr/>
        <p:txBody>
          <a:bodyPr/>
          <a:lstStyle/>
          <a:p>
            <a:fld id="{1DE506EE-DA3B-B64B-B1A7-E1627B662F3D}" type="datetimeFigureOut">
              <a:rPr lang="es-CR" smtClean="0"/>
              <a:t>17/1/2023</a:t>
            </a:fld>
            <a:endParaRPr lang="es-CR"/>
          </a:p>
        </p:txBody>
      </p:sp>
      <p:sp>
        <p:nvSpPr>
          <p:cNvPr id="8" name="Marcador de pie de página 7">
            <a:extLst>
              <a:ext uri="{FF2B5EF4-FFF2-40B4-BE49-F238E27FC236}">
                <a16:creationId xmlns:a16="http://schemas.microsoft.com/office/drawing/2014/main" id="{8B498389-696E-805D-F3D0-CDB81D895AB6}"/>
              </a:ext>
            </a:extLst>
          </p:cNvPr>
          <p:cNvSpPr>
            <a:spLocks noGrp="1"/>
          </p:cNvSpPr>
          <p:nvPr>
            <p:ph type="ftr" sz="quarter" idx="11"/>
          </p:nvPr>
        </p:nvSpPr>
        <p:spPr/>
        <p:txBody>
          <a:bodyPr/>
          <a:lstStyle/>
          <a:p>
            <a:endParaRPr lang="es-CR"/>
          </a:p>
        </p:txBody>
      </p:sp>
      <p:sp>
        <p:nvSpPr>
          <p:cNvPr id="9" name="Marcador de número de diapositiva 8">
            <a:extLst>
              <a:ext uri="{FF2B5EF4-FFF2-40B4-BE49-F238E27FC236}">
                <a16:creationId xmlns:a16="http://schemas.microsoft.com/office/drawing/2014/main" id="{2ED77774-7CA4-687B-998D-BC598DF996A6}"/>
              </a:ext>
            </a:extLst>
          </p:cNvPr>
          <p:cNvSpPr>
            <a:spLocks noGrp="1"/>
          </p:cNvSpPr>
          <p:nvPr>
            <p:ph type="sldNum" sz="quarter" idx="12"/>
          </p:nvPr>
        </p:nvSpPr>
        <p:spPr/>
        <p:txBody>
          <a:bodyPr/>
          <a:lstStyle/>
          <a:p>
            <a:fld id="{21C8D12C-8FC3-4246-81A1-25C509272729}" type="slidenum">
              <a:rPr lang="es-CR" smtClean="0"/>
              <a:t>‹Nº›</a:t>
            </a:fld>
            <a:endParaRPr lang="es-CR"/>
          </a:p>
        </p:txBody>
      </p:sp>
    </p:spTree>
    <p:extLst>
      <p:ext uri="{BB962C8B-B14F-4D97-AF65-F5344CB8AC3E}">
        <p14:creationId xmlns:p14="http://schemas.microsoft.com/office/powerpoint/2010/main" val="1244423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4BB0CE-62FE-F960-FE59-86381E919548}"/>
              </a:ext>
            </a:extLst>
          </p:cNvPr>
          <p:cNvSpPr>
            <a:spLocks noGrp="1"/>
          </p:cNvSpPr>
          <p:nvPr>
            <p:ph type="title"/>
          </p:nvPr>
        </p:nvSpPr>
        <p:spPr/>
        <p:txBody>
          <a:bodyPr/>
          <a:lstStyle/>
          <a:p>
            <a:r>
              <a:rPr lang="es-MX"/>
              <a:t>Haz clic para modificar el estilo de título del patrón</a:t>
            </a:r>
            <a:endParaRPr lang="es-CR"/>
          </a:p>
        </p:txBody>
      </p:sp>
      <p:sp>
        <p:nvSpPr>
          <p:cNvPr id="3" name="Marcador de fecha 2">
            <a:extLst>
              <a:ext uri="{FF2B5EF4-FFF2-40B4-BE49-F238E27FC236}">
                <a16:creationId xmlns:a16="http://schemas.microsoft.com/office/drawing/2014/main" id="{85D0D3D6-07DF-4672-FE50-E31EA20AA179}"/>
              </a:ext>
            </a:extLst>
          </p:cNvPr>
          <p:cNvSpPr>
            <a:spLocks noGrp="1"/>
          </p:cNvSpPr>
          <p:nvPr>
            <p:ph type="dt" sz="half" idx="10"/>
          </p:nvPr>
        </p:nvSpPr>
        <p:spPr/>
        <p:txBody>
          <a:bodyPr/>
          <a:lstStyle/>
          <a:p>
            <a:fld id="{1DE506EE-DA3B-B64B-B1A7-E1627B662F3D}" type="datetimeFigureOut">
              <a:rPr lang="es-CR" smtClean="0"/>
              <a:t>17/1/2023</a:t>
            </a:fld>
            <a:endParaRPr lang="es-CR"/>
          </a:p>
        </p:txBody>
      </p:sp>
      <p:sp>
        <p:nvSpPr>
          <p:cNvPr id="4" name="Marcador de pie de página 3">
            <a:extLst>
              <a:ext uri="{FF2B5EF4-FFF2-40B4-BE49-F238E27FC236}">
                <a16:creationId xmlns:a16="http://schemas.microsoft.com/office/drawing/2014/main" id="{E2227FE2-F220-0DE0-E8E4-24AF85EE2A98}"/>
              </a:ext>
            </a:extLst>
          </p:cNvPr>
          <p:cNvSpPr>
            <a:spLocks noGrp="1"/>
          </p:cNvSpPr>
          <p:nvPr>
            <p:ph type="ftr" sz="quarter" idx="11"/>
          </p:nvPr>
        </p:nvSpPr>
        <p:spPr/>
        <p:txBody>
          <a:bodyPr/>
          <a:lstStyle/>
          <a:p>
            <a:endParaRPr lang="es-CR"/>
          </a:p>
        </p:txBody>
      </p:sp>
      <p:sp>
        <p:nvSpPr>
          <p:cNvPr id="5" name="Marcador de número de diapositiva 4">
            <a:extLst>
              <a:ext uri="{FF2B5EF4-FFF2-40B4-BE49-F238E27FC236}">
                <a16:creationId xmlns:a16="http://schemas.microsoft.com/office/drawing/2014/main" id="{15BFDF6C-884F-FF3D-74D8-816C3F70F518}"/>
              </a:ext>
            </a:extLst>
          </p:cNvPr>
          <p:cNvSpPr>
            <a:spLocks noGrp="1"/>
          </p:cNvSpPr>
          <p:nvPr>
            <p:ph type="sldNum" sz="quarter" idx="12"/>
          </p:nvPr>
        </p:nvSpPr>
        <p:spPr/>
        <p:txBody>
          <a:bodyPr/>
          <a:lstStyle/>
          <a:p>
            <a:fld id="{21C8D12C-8FC3-4246-81A1-25C509272729}" type="slidenum">
              <a:rPr lang="es-CR" smtClean="0"/>
              <a:t>‹Nº›</a:t>
            </a:fld>
            <a:endParaRPr lang="es-CR"/>
          </a:p>
        </p:txBody>
      </p:sp>
    </p:spTree>
    <p:extLst>
      <p:ext uri="{BB962C8B-B14F-4D97-AF65-F5344CB8AC3E}">
        <p14:creationId xmlns:p14="http://schemas.microsoft.com/office/powerpoint/2010/main" val="3509612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048B6F6-FEB6-DEDA-C64C-EB44A7C74335}"/>
              </a:ext>
            </a:extLst>
          </p:cNvPr>
          <p:cNvSpPr>
            <a:spLocks noGrp="1"/>
          </p:cNvSpPr>
          <p:nvPr>
            <p:ph type="dt" sz="half" idx="10"/>
          </p:nvPr>
        </p:nvSpPr>
        <p:spPr/>
        <p:txBody>
          <a:bodyPr/>
          <a:lstStyle/>
          <a:p>
            <a:fld id="{1DE506EE-DA3B-B64B-B1A7-E1627B662F3D}" type="datetimeFigureOut">
              <a:rPr lang="es-CR" smtClean="0"/>
              <a:t>17/1/2023</a:t>
            </a:fld>
            <a:endParaRPr lang="es-CR"/>
          </a:p>
        </p:txBody>
      </p:sp>
      <p:sp>
        <p:nvSpPr>
          <p:cNvPr id="3" name="Marcador de pie de página 2">
            <a:extLst>
              <a:ext uri="{FF2B5EF4-FFF2-40B4-BE49-F238E27FC236}">
                <a16:creationId xmlns:a16="http://schemas.microsoft.com/office/drawing/2014/main" id="{F34EE864-B05C-60B9-FFF9-07F7B0342528}"/>
              </a:ext>
            </a:extLst>
          </p:cNvPr>
          <p:cNvSpPr>
            <a:spLocks noGrp="1"/>
          </p:cNvSpPr>
          <p:nvPr>
            <p:ph type="ftr" sz="quarter" idx="11"/>
          </p:nvPr>
        </p:nvSpPr>
        <p:spPr/>
        <p:txBody>
          <a:bodyPr/>
          <a:lstStyle/>
          <a:p>
            <a:endParaRPr lang="es-CR"/>
          </a:p>
        </p:txBody>
      </p:sp>
      <p:sp>
        <p:nvSpPr>
          <p:cNvPr id="4" name="Marcador de número de diapositiva 3">
            <a:extLst>
              <a:ext uri="{FF2B5EF4-FFF2-40B4-BE49-F238E27FC236}">
                <a16:creationId xmlns:a16="http://schemas.microsoft.com/office/drawing/2014/main" id="{95081221-75D4-F305-21EC-44013512798D}"/>
              </a:ext>
            </a:extLst>
          </p:cNvPr>
          <p:cNvSpPr>
            <a:spLocks noGrp="1"/>
          </p:cNvSpPr>
          <p:nvPr>
            <p:ph type="sldNum" sz="quarter" idx="12"/>
          </p:nvPr>
        </p:nvSpPr>
        <p:spPr/>
        <p:txBody>
          <a:bodyPr/>
          <a:lstStyle/>
          <a:p>
            <a:fld id="{21C8D12C-8FC3-4246-81A1-25C509272729}" type="slidenum">
              <a:rPr lang="es-CR" smtClean="0"/>
              <a:t>‹Nº›</a:t>
            </a:fld>
            <a:endParaRPr lang="es-CR"/>
          </a:p>
        </p:txBody>
      </p:sp>
    </p:spTree>
    <p:extLst>
      <p:ext uri="{BB962C8B-B14F-4D97-AF65-F5344CB8AC3E}">
        <p14:creationId xmlns:p14="http://schemas.microsoft.com/office/powerpoint/2010/main" val="1711051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1F6DCE-1868-804A-0CFD-6ACC87CD4BBB}"/>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R"/>
          </a:p>
        </p:txBody>
      </p:sp>
      <p:sp>
        <p:nvSpPr>
          <p:cNvPr id="3" name="Marcador de contenido 2">
            <a:extLst>
              <a:ext uri="{FF2B5EF4-FFF2-40B4-BE49-F238E27FC236}">
                <a16:creationId xmlns:a16="http://schemas.microsoft.com/office/drawing/2014/main" id="{DE9A1A7C-8311-5CF6-31E8-7152CD2121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4" name="Marcador de texto 3">
            <a:extLst>
              <a:ext uri="{FF2B5EF4-FFF2-40B4-BE49-F238E27FC236}">
                <a16:creationId xmlns:a16="http://schemas.microsoft.com/office/drawing/2014/main" id="{2290D280-1603-7F90-35F9-7F2D4AB73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9FA22D94-1C95-76EE-7C98-CD1D478A48C8}"/>
              </a:ext>
            </a:extLst>
          </p:cNvPr>
          <p:cNvSpPr>
            <a:spLocks noGrp="1"/>
          </p:cNvSpPr>
          <p:nvPr>
            <p:ph type="dt" sz="half" idx="10"/>
          </p:nvPr>
        </p:nvSpPr>
        <p:spPr/>
        <p:txBody>
          <a:bodyPr/>
          <a:lstStyle/>
          <a:p>
            <a:fld id="{1DE506EE-DA3B-B64B-B1A7-E1627B662F3D}" type="datetimeFigureOut">
              <a:rPr lang="es-CR" smtClean="0"/>
              <a:t>17/1/2023</a:t>
            </a:fld>
            <a:endParaRPr lang="es-CR"/>
          </a:p>
        </p:txBody>
      </p:sp>
      <p:sp>
        <p:nvSpPr>
          <p:cNvPr id="6" name="Marcador de pie de página 5">
            <a:extLst>
              <a:ext uri="{FF2B5EF4-FFF2-40B4-BE49-F238E27FC236}">
                <a16:creationId xmlns:a16="http://schemas.microsoft.com/office/drawing/2014/main" id="{FE45841B-1792-92F9-72A3-8BE556EE3896}"/>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BBD41FD0-FE18-E52E-8686-FF6E0302A32A}"/>
              </a:ext>
            </a:extLst>
          </p:cNvPr>
          <p:cNvSpPr>
            <a:spLocks noGrp="1"/>
          </p:cNvSpPr>
          <p:nvPr>
            <p:ph type="sldNum" sz="quarter" idx="12"/>
          </p:nvPr>
        </p:nvSpPr>
        <p:spPr/>
        <p:txBody>
          <a:bodyPr/>
          <a:lstStyle/>
          <a:p>
            <a:fld id="{21C8D12C-8FC3-4246-81A1-25C509272729}" type="slidenum">
              <a:rPr lang="es-CR" smtClean="0"/>
              <a:t>‹Nº›</a:t>
            </a:fld>
            <a:endParaRPr lang="es-CR"/>
          </a:p>
        </p:txBody>
      </p:sp>
    </p:spTree>
    <p:extLst>
      <p:ext uri="{BB962C8B-B14F-4D97-AF65-F5344CB8AC3E}">
        <p14:creationId xmlns:p14="http://schemas.microsoft.com/office/powerpoint/2010/main" val="3983800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DABFFD-B487-89DB-E27D-4F36EBBC3EB2}"/>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R"/>
          </a:p>
        </p:txBody>
      </p:sp>
      <p:sp>
        <p:nvSpPr>
          <p:cNvPr id="3" name="Marcador de posición de imagen 2">
            <a:extLst>
              <a:ext uri="{FF2B5EF4-FFF2-40B4-BE49-F238E27FC236}">
                <a16:creationId xmlns:a16="http://schemas.microsoft.com/office/drawing/2014/main" id="{A4A1337D-B77E-5123-B78F-2ACCB1AFA0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Marcador de texto 3">
            <a:extLst>
              <a:ext uri="{FF2B5EF4-FFF2-40B4-BE49-F238E27FC236}">
                <a16:creationId xmlns:a16="http://schemas.microsoft.com/office/drawing/2014/main" id="{D55A113A-191B-E430-9E40-B71509FB61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8396FF08-250B-DCBB-9F12-7D27337A3C17}"/>
              </a:ext>
            </a:extLst>
          </p:cNvPr>
          <p:cNvSpPr>
            <a:spLocks noGrp="1"/>
          </p:cNvSpPr>
          <p:nvPr>
            <p:ph type="dt" sz="half" idx="10"/>
          </p:nvPr>
        </p:nvSpPr>
        <p:spPr/>
        <p:txBody>
          <a:bodyPr/>
          <a:lstStyle/>
          <a:p>
            <a:fld id="{1DE506EE-DA3B-B64B-B1A7-E1627B662F3D}" type="datetimeFigureOut">
              <a:rPr lang="es-CR" smtClean="0"/>
              <a:t>17/1/2023</a:t>
            </a:fld>
            <a:endParaRPr lang="es-CR"/>
          </a:p>
        </p:txBody>
      </p:sp>
      <p:sp>
        <p:nvSpPr>
          <p:cNvPr id="6" name="Marcador de pie de página 5">
            <a:extLst>
              <a:ext uri="{FF2B5EF4-FFF2-40B4-BE49-F238E27FC236}">
                <a16:creationId xmlns:a16="http://schemas.microsoft.com/office/drawing/2014/main" id="{39C2D687-3CDF-318A-29E0-E295FF7548FD}"/>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834D9BB2-78F2-581C-D679-F4DEE0586189}"/>
              </a:ext>
            </a:extLst>
          </p:cNvPr>
          <p:cNvSpPr>
            <a:spLocks noGrp="1"/>
          </p:cNvSpPr>
          <p:nvPr>
            <p:ph type="sldNum" sz="quarter" idx="12"/>
          </p:nvPr>
        </p:nvSpPr>
        <p:spPr/>
        <p:txBody>
          <a:bodyPr/>
          <a:lstStyle/>
          <a:p>
            <a:fld id="{21C8D12C-8FC3-4246-81A1-25C509272729}" type="slidenum">
              <a:rPr lang="es-CR" smtClean="0"/>
              <a:t>‹Nº›</a:t>
            </a:fld>
            <a:endParaRPr lang="es-CR"/>
          </a:p>
        </p:txBody>
      </p:sp>
    </p:spTree>
    <p:extLst>
      <p:ext uri="{BB962C8B-B14F-4D97-AF65-F5344CB8AC3E}">
        <p14:creationId xmlns:p14="http://schemas.microsoft.com/office/powerpoint/2010/main" val="2068966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FD0DAD0-9EE3-A252-35A3-996896C3DD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R"/>
          </a:p>
        </p:txBody>
      </p:sp>
      <p:sp>
        <p:nvSpPr>
          <p:cNvPr id="3" name="Marcador de texto 2">
            <a:extLst>
              <a:ext uri="{FF2B5EF4-FFF2-40B4-BE49-F238E27FC236}">
                <a16:creationId xmlns:a16="http://schemas.microsoft.com/office/drawing/2014/main" id="{C07B5576-A7FF-4057-B349-5EB8F6B6AC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R"/>
          </a:p>
        </p:txBody>
      </p:sp>
      <p:sp>
        <p:nvSpPr>
          <p:cNvPr id="4" name="Marcador de fecha 3">
            <a:extLst>
              <a:ext uri="{FF2B5EF4-FFF2-40B4-BE49-F238E27FC236}">
                <a16:creationId xmlns:a16="http://schemas.microsoft.com/office/drawing/2014/main" id="{A26FBA73-3CA9-9449-41F2-DDA6D95105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E506EE-DA3B-B64B-B1A7-E1627B662F3D}" type="datetimeFigureOut">
              <a:rPr lang="es-CR" smtClean="0"/>
              <a:t>17/1/2023</a:t>
            </a:fld>
            <a:endParaRPr lang="es-CR"/>
          </a:p>
        </p:txBody>
      </p:sp>
      <p:sp>
        <p:nvSpPr>
          <p:cNvPr id="5" name="Marcador de pie de página 4">
            <a:extLst>
              <a:ext uri="{FF2B5EF4-FFF2-40B4-BE49-F238E27FC236}">
                <a16:creationId xmlns:a16="http://schemas.microsoft.com/office/drawing/2014/main" id="{DFCA7D4B-2943-E5E0-E053-C2B2490DDE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Marcador de número de diapositiva 5">
            <a:extLst>
              <a:ext uri="{FF2B5EF4-FFF2-40B4-BE49-F238E27FC236}">
                <a16:creationId xmlns:a16="http://schemas.microsoft.com/office/drawing/2014/main" id="{5C2BCF22-AB53-0E79-9531-5A363A7C35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C8D12C-8FC3-4246-81A1-25C509272729}" type="slidenum">
              <a:rPr lang="es-CR" smtClean="0"/>
              <a:t>‹Nº›</a:t>
            </a:fld>
            <a:endParaRPr lang="es-CR"/>
          </a:p>
        </p:txBody>
      </p:sp>
    </p:spTree>
    <p:extLst>
      <p:ext uri="{BB962C8B-B14F-4D97-AF65-F5344CB8AC3E}">
        <p14:creationId xmlns:p14="http://schemas.microsoft.com/office/powerpoint/2010/main" val="2152382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F1754FA-BE7E-21BC-D71F-4C5D24C98EE2}"/>
              </a:ext>
            </a:extLst>
          </p:cNvPr>
          <p:cNvPicPr>
            <a:picLocks noChangeAspect="1"/>
          </p:cNvPicPr>
          <p:nvPr/>
        </p:nvPicPr>
        <p:blipFill rotWithShape="1">
          <a:blip r:embed="rId2"/>
          <a:srcRect t="50338"/>
          <a:stretch/>
        </p:blipFill>
        <p:spPr>
          <a:xfrm>
            <a:off x="426184" y="0"/>
            <a:ext cx="3447174" cy="6858000"/>
          </a:xfrm>
          <a:prstGeom prst="rect">
            <a:avLst/>
          </a:prstGeom>
        </p:spPr>
      </p:pic>
      <p:sp>
        <p:nvSpPr>
          <p:cNvPr id="6" name="Rectángulo 5">
            <a:extLst>
              <a:ext uri="{FF2B5EF4-FFF2-40B4-BE49-F238E27FC236}">
                <a16:creationId xmlns:a16="http://schemas.microsoft.com/office/drawing/2014/main" id="{91BAA902-6C66-E709-68C3-46393FC54173}"/>
              </a:ext>
            </a:extLst>
          </p:cNvPr>
          <p:cNvSpPr/>
          <p:nvPr/>
        </p:nvSpPr>
        <p:spPr>
          <a:xfrm>
            <a:off x="4831876" y="3429000"/>
            <a:ext cx="7360124" cy="2000548"/>
          </a:xfrm>
          <a:prstGeom prst="rect">
            <a:avLst/>
          </a:prstGeom>
        </p:spPr>
        <p:txBody>
          <a:bodyPr wrap="square">
            <a:spAutoFit/>
          </a:bodyPr>
          <a:lstStyle/>
          <a:p>
            <a:r>
              <a:rPr lang="es-ES_tradnl" sz="2400" b="1" dirty="0">
                <a:solidFill>
                  <a:srgbClr val="01ABE5"/>
                </a:solidFill>
                <a:latin typeface="Arial Black" panose="020B0604020202020204" pitchFamily="34" charset="0"/>
                <a:cs typeface="Arial Black" panose="020B0604020202020204" pitchFamily="34" charset="0"/>
              </a:rPr>
              <a:t>Subproceso Gestión de la Capacitación</a:t>
            </a:r>
            <a:r>
              <a:rPr lang="es-ES_tradnl" sz="3200" b="1" dirty="0">
                <a:solidFill>
                  <a:srgbClr val="01ABE5"/>
                </a:solidFill>
              </a:rPr>
              <a:t> </a:t>
            </a:r>
            <a:br>
              <a:rPr lang="es-ES_tradnl" sz="1600" dirty="0">
                <a:solidFill>
                  <a:srgbClr val="002060"/>
                </a:solidFill>
                <a:cs typeface="Arial" panose="020B0604020202020204" pitchFamily="34" charset="0"/>
              </a:rPr>
            </a:br>
            <a:r>
              <a:rPr lang="es-ES_tradnl" sz="2400" cap="all" dirty="0">
                <a:ea typeface="+mj-ea"/>
                <a:cs typeface="+mj-cs"/>
              </a:rPr>
              <a:t>Dirección de Gestión Humana</a:t>
            </a:r>
            <a:br>
              <a:rPr lang="es-ES_tradnl" sz="1200" dirty="0">
                <a:solidFill>
                  <a:srgbClr val="002060"/>
                </a:solidFill>
                <a:ea typeface="Calibri" panose="020F0502020204030204" pitchFamily="34" charset="0"/>
                <a:cs typeface="Arial" panose="020B0604020202020204" pitchFamily="34" charset="0"/>
              </a:rPr>
            </a:br>
            <a:br>
              <a:rPr lang="es-ES_tradnl" sz="1200" dirty="0">
                <a:solidFill>
                  <a:srgbClr val="002060"/>
                </a:solidFill>
                <a:ea typeface="Calibri" panose="020F0502020204030204" pitchFamily="34" charset="0"/>
                <a:cs typeface="Arial" panose="020B0604020202020204" pitchFamily="34" charset="0"/>
              </a:rPr>
            </a:br>
            <a:r>
              <a:rPr lang="es-ES" sz="2800" b="1" dirty="0">
                <a:solidFill>
                  <a:srgbClr val="0064BD"/>
                </a:solidFill>
              </a:rPr>
              <a:t>Informe anual de labores </a:t>
            </a:r>
            <a:br>
              <a:rPr lang="es-ES" sz="2800" b="1" dirty="0">
                <a:solidFill>
                  <a:srgbClr val="0064BD"/>
                </a:solidFill>
              </a:rPr>
            </a:br>
            <a:r>
              <a:rPr lang="es-ES" sz="2800" b="1" dirty="0">
                <a:solidFill>
                  <a:srgbClr val="0064BD"/>
                </a:solidFill>
              </a:rPr>
              <a:t>2022</a:t>
            </a:r>
            <a:endParaRPr lang="es-CR" sz="2000" b="1" dirty="0">
              <a:solidFill>
                <a:srgbClr val="0064BD"/>
              </a:solidFill>
            </a:endParaRPr>
          </a:p>
        </p:txBody>
      </p:sp>
    </p:spTree>
    <p:extLst>
      <p:ext uri="{BB962C8B-B14F-4D97-AF65-F5344CB8AC3E}">
        <p14:creationId xmlns:p14="http://schemas.microsoft.com/office/powerpoint/2010/main" val="2830157321"/>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3764"/>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86611E81-D08C-EA4E-EFC4-7E78288DDC07}"/>
              </a:ext>
            </a:extLst>
          </p:cNvPr>
          <p:cNvPicPr>
            <a:picLocks noChangeAspect="1"/>
          </p:cNvPicPr>
          <p:nvPr/>
        </p:nvPicPr>
        <p:blipFill>
          <a:blip r:embed="rId2"/>
          <a:stretch>
            <a:fillRect/>
          </a:stretch>
        </p:blipFill>
        <p:spPr>
          <a:xfrm rot="5400000">
            <a:off x="1465344" y="4088309"/>
            <a:ext cx="889889" cy="4188431"/>
          </a:xfrm>
          <a:prstGeom prst="rect">
            <a:avLst/>
          </a:prstGeom>
        </p:spPr>
      </p:pic>
      <p:pic>
        <p:nvPicPr>
          <p:cNvPr id="8" name="Imagen 7">
            <a:extLst>
              <a:ext uri="{FF2B5EF4-FFF2-40B4-BE49-F238E27FC236}">
                <a16:creationId xmlns:a16="http://schemas.microsoft.com/office/drawing/2014/main" id="{575ABA77-CE90-414B-E5F6-57DE6B665EF5}"/>
              </a:ext>
            </a:extLst>
          </p:cNvPr>
          <p:cNvPicPr>
            <a:picLocks noChangeAspect="1"/>
          </p:cNvPicPr>
          <p:nvPr/>
        </p:nvPicPr>
        <p:blipFill>
          <a:blip r:embed="rId2"/>
          <a:stretch>
            <a:fillRect/>
          </a:stretch>
        </p:blipFill>
        <p:spPr>
          <a:xfrm rot="5400000">
            <a:off x="5651055" y="4088309"/>
            <a:ext cx="889889" cy="4188431"/>
          </a:xfrm>
          <a:prstGeom prst="rect">
            <a:avLst/>
          </a:prstGeom>
        </p:spPr>
      </p:pic>
      <p:pic>
        <p:nvPicPr>
          <p:cNvPr id="9" name="Imagen 8">
            <a:extLst>
              <a:ext uri="{FF2B5EF4-FFF2-40B4-BE49-F238E27FC236}">
                <a16:creationId xmlns:a16="http://schemas.microsoft.com/office/drawing/2014/main" id="{B622DD11-E299-7310-8627-8496D1E3BC4E}"/>
              </a:ext>
            </a:extLst>
          </p:cNvPr>
          <p:cNvPicPr>
            <a:picLocks noChangeAspect="1"/>
          </p:cNvPicPr>
          <p:nvPr/>
        </p:nvPicPr>
        <p:blipFill>
          <a:blip r:embed="rId2"/>
          <a:stretch>
            <a:fillRect/>
          </a:stretch>
        </p:blipFill>
        <p:spPr>
          <a:xfrm rot="5400000">
            <a:off x="9836766" y="4088308"/>
            <a:ext cx="889889" cy="4188431"/>
          </a:xfrm>
          <a:prstGeom prst="rect">
            <a:avLst/>
          </a:prstGeom>
        </p:spPr>
      </p:pic>
      <p:sp>
        <p:nvSpPr>
          <p:cNvPr id="6" name="CuadroTexto 5">
            <a:extLst>
              <a:ext uri="{FF2B5EF4-FFF2-40B4-BE49-F238E27FC236}">
                <a16:creationId xmlns:a16="http://schemas.microsoft.com/office/drawing/2014/main" id="{77157845-3B8F-0F6D-5EE7-B9E49BE86A1E}"/>
              </a:ext>
            </a:extLst>
          </p:cNvPr>
          <p:cNvSpPr txBox="1"/>
          <p:nvPr/>
        </p:nvSpPr>
        <p:spPr>
          <a:xfrm>
            <a:off x="5887123" y="4902875"/>
            <a:ext cx="6282046" cy="215444"/>
          </a:xfrm>
          <a:prstGeom prst="rect">
            <a:avLst/>
          </a:prstGeom>
          <a:noFill/>
        </p:spPr>
        <p:txBody>
          <a:bodyPr wrap="square">
            <a:spAutoFit/>
          </a:bodyPr>
          <a:lstStyle/>
          <a:p>
            <a:pPr algn="ctr"/>
            <a:r>
              <a:rPr lang="es-ES_tradnl" sz="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Fuente: Subproceso Gestión de la Capacitación, Dirección de Gestión Humana, 2022.</a:t>
            </a:r>
            <a:endParaRPr lang="es-CR"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76EAA0A8-D03A-0D5C-FC70-051AE0BE1C42}"/>
              </a:ext>
            </a:extLst>
          </p:cNvPr>
          <p:cNvSpPr txBox="1"/>
          <p:nvPr/>
        </p:nvSpPr>
        <p:spPr>
          <a:xfrm>
            <a:off x="633350" y="1691191"/>
            <a:ext cx="4876801" cy="2031325"/>
          </a:xfrm>
          <a:prstGeom prst="rect">
            <a:avLst/>
          </a:prstGeom>
          <a:noFill/>
        </p:spPr>
        <p:txBody>
          <a:bodyPr wrap="square">
            <a:spAutoFit/>
          </a:bodyPr>
          <a:lstStyle/>
          <a:p>
            <a:pPr algn="just"/>
            <a:r>
              <a:rPr lang="es-ES_tradnl"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La mayoría de las actividades virtuales incluyeron telepresencia (trabajo sincrónico) y trabajo asincrónico de manera combinada. </a:t>
            </a:r>
            <a:endParaRPr lang="es-C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s-ES_tradnl"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s-C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s-ES_tradnl"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En cuanto a los principales ejes atendidos, a continuación, se presenta la distribución de las acciones realizadas. </a:t>
            </a:r>
            <a:endParaRPr lang="es-C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Gráfico 3">
            <a:extLst>
              <a:ext uri="{FF2B5EF4-FFF2-40B4-BE49-F238E27FC236}">
                <a16:creationId xmlns:a16="http://schemas.microsoft.com/office/drawing/2014/main" id="{608FC3CF-905F-A5C1-F0F5-BDE7F62B46D6}"/>
              </a:ext>
            </a:extLst>
          </p:cNvPr>
          <p:cNvGraphicFramePr/>
          <p:nvPr>
            <p:extLst>
              <p:ext uri="{D42A27DB-BD31-4B8C-83A1-F6EECF244321}">
                <p14:modId xmlns:p14="http://schemas.microsoft.com/office/powerpoint/2010/main" val="1149865588"/>
              </p:ext>
            </p:extLst>
          </p:nvPr>
        </p:nvGraphicFramePr>
        <p:xfrm>
          <a:off x="6295761" y="656811"/>
          <a:ext cx="5464770" cy="4073236"/>
        </p:xfrm>
        <a:graphic>
          <a:graphicData uri="http://schemas.openxmlformats.org/drawingml/2006/chart">
            <c:chart xmlns:c="http://schemas.openxmlformats.org/drawingml/2006/chart" xmlns:r="http://schemas.openxmlformats.org/officeDocument/2006/relationships" r:id="rId3"/>
          </a:graphicData>
        </a:graphic>
      </p:graphicFrame>
      <p:sp>
        <p:nvSpPr>
          <p:cNvPr id="10" name="CuadroTexto 9">
            <a:extLst>
              <a:ext uri="{FF2B5EF4-FFF2-40B4-BE49-F238E27FC236}">
                <a16:creationId xmlns:a16="http://schemas.microsoft.com/office/drawing/2014/main" id="{0ED2D2D4-6620-EA1C-7560-A62AFC6D2EBF}"/>
              </a:ext>
            </a:extLst>
          </p:cNvPr>
          <p:cNvSpPr txBox="1"/>
          <p:nvPr/>
        </p:nvSpPr>
        <p:spPr>
          <a:xfrm>
            <a:off x="9147958" y="1155589"/>
            <a:ext cx="2410692" cy="830997"/>
          </a:xfrm>
          <a:prstGeom prst="rect">
            <a:avLst/>
          </a:prstGeom>
          <a:noFill/>
        </p:spPr>
        <p:txBody>
          <a:bodyPr wrap="square">
            <a:spAutoFit/>
          </a:bodyPr>
          <a:lstStyle/>
          <a:p>
            <a:r>
              <a:rPr lang="es-ES" sz="1600" b="1" dirty="0">
                <a:solidFill>
                  <a:srgbClr val="01ABE5"/>
                </a:solidFill>
                <a:effectLst/>
                <a:latin typeface="Arial" panose="020B0604020202020204" pitchFamily="34" charset="0"/>
                <a:ea typeface="Calibri" panose="020F0502020204030204" pitchFamily="34" charset="0"/>
                <a:cs typeface="Times New Roman" panose="02020603050405020304" pitchFamily="18" charset="0"/>
              </a:rPr>
              <a:t>Actividades formativas por eje curricular</a:t>
            </a:r>
            <a:endParaRPr lang="es-CR" sz="1600" dirty="0">
              <a:solidFill>
                <a:srgbClr val="01ABE5"/>
              </a:solidFill>
              <a:effectLst/>
              <a:latin typeface="Calibri" panose="020F0502020204030204" pitchFamily="34" charset="0"/>
              <a:ea typeface="Calibri" panose="020F0502020204030204" pitchFamily="34" charset="0"/>
              <a:cs typeface="Times New Roman" panose="02020603050405020304" pitchFamily="18" charset="0"/>
            </a:endParaRPr>
          </a:p>
          <a:p>
            <a:r>
              <a:rPr lang="es-ES" sz="1600" b="1" dirty="0">
                <a:solidFill>
                  <a:srgbClr val="01ABE5"/>
                </a:solidFill>
                <a:effectLst/>
                <a:latin typeface="Arial" panose="020B0604020202020204" pitchFamily="34" charset="0"/>
                <a:ea typeface="Calibri" panose="020F0502020204030204" pitchFamily="34" charset="0"/>
                <a:cs typeface="Times New Roman" panose="02020603050405020304" pitchFamily="18" charset="0"/>
              </a:rPr>
              <a:t>Año 2022</a:t>
            </a:r>
            <a:endParaRPr lang="es-CR" sz="1600" dirty="0">
              <a:solidFill>
                <a:srgbClr val="01ABE5"/>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9239204"/>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D9261796-E759-79EA-D677-4320DA9D2703}"/>
              </a:ext>
            </a:extLst>
          </p:cNvPr>
          <p:cNvSpPr/>
          <p:nvPr/>
        </p:nvSpPr>
        <p:spPr>
          <a:xfrm>
            <a:off x="-1" y="0"/>
            <a:ext cx="6162243" cy="6858000"/>
          </a:xfrm>
          <a:prstGeom prst="rect">
            <a:avLst/>
          </a:prstGeom>
          <a:solidFill>
            <a:srgbClr val="01AB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pic>
        <p:nvPicPr>
          <p:cNvPr id="6" name="Imagen 5">
            <a:extLst>
              <a:ext uri="{FF2B5EF4-FFF2-40B4-BE49-F238E27FC236}">
                <a16:creationId xmlns:a16="http://schemas.microsoft.com/office/drawing/2014/main" id="{87079636-A198-9C62-AB1F-AD1D744B8AED}"/>
              </a:ext>
            </a:extLst>
          </p:cNvPr>
          <p:cNvPicPr>
            <a:picLocks noChangeAspect="1"/>
          </p:cNvPicPr>
          <p:nvPr/>
        </p:nvPicPr>
        <p:blipFill>
          <a:blip r:embed="rId2"/>
          <a:stretch>
            <a:fillRect/>
          </a:stretch>
        </p:blipFill>
        <p:spPr>
          <a:xfrm rot="5400000">
            <a:off x="8591683" y="3252468"/>
            <a:ext cx="1171297" cy="5512931"/>
          </a:xfrm>
          <a:prstGeom prst="rect">
            <a:avLst/>
          </a:prstGeom>
        </p:spPr>
      </p:pic>
      <p:pic>
        <p:nvPicPr>
          <p:cNvPr id="7" name="Imagen 6" descr="Gente en una oficina&#10;&#10;Descripción generada automáticamente">
            <a:extLst>
              <a:ext uri="{FF2B5EF4-FFF2-40B4-BE49-F238E27FC236}">
                <a16:creationId xmlns:a16="http://schemas.microsoft.com/office/drawing/2014/main" id="{4C67B865-0162-F05E-0A36-D22DCED02F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986" y="1282368"/>
            <a:ext cx="4375693" cy="2582364"/>
          </a:xfrm>
          <a:prstGeom prst="rect">
            <a:avLst/>
          </a:prstGeom>
        </p:spPr>
      </p:pic>
      <p:pic>
        <p:nvPicPr>
          <p:cNvPr id="8" name="Imagen 7" descr="Un grupo de personas de pie sobre pasto&#10;&#10;Descripción generada automáticamente">
            <a:extLst>
              <a:ext uri="{FF2B5EF4-FFF2-40B4-BE49-F238E27FC236}">
                <a16:creationId xmlns:a16="http://schemas.microsoft.com/office/drawing/2014/main" id="{BCBBD852-12DE-701F-EB14-DB0CDEA70BE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71665" y="1367431"/>
            <a:ext cx="2990850" cy="1683385"/>
          </a:xfrm>
          <a:prstGeom prst="rect">
            <a:avLst/>
          </a:prstGeom>
          <a:noFill/>
          <a:ln>
            <a:noFill/>
          </a:ln>
        </p:spPr>
      </p:pic>
      <p:pic>
        <p:nvPicPr>
          <p:cNvPr id="9" name="Imagen 8" descr="Un grupo de personas posando junto a un árbol&#10;&#10;Descripción generada automáticamente">
            <a:extLst>
              <a:ext uri="{FF2B5EF4-FFF2-40B4-BE49-F238E27FC236}">
                <a16:creationId xmlns:a16="http://schemas.microsoft.com/office/drawing/2014/main" id="{4017812F-A35F-26FE-BF51-19E53A86161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740268" y="1380448"/>
            <a:ext cx="2926080" cy="1657350"/>
          </a:xfrm>
          <a:prstGeom prst="rect">
            <a:avLst/>
          </a:prstGeom>
          <a:noFill/>
          <a:ln>
            <a:noFill/>
          </a:ln>
        </p:spPr>
      </p:pic>
      <p:sp>
        <p:nvSpPr>
          <p:cNvPr id="11" name="CuadroTexto 10">
            <a:extLst>
              <a:ext uri="{FF2B5EF4-FFF2-40B4-BE49-F238E27FC236}">
                <a16:creationId xmlns:a16="http://schemas.microsoft.com/office/drawing/2014/main" id="{DB423C27-5D10-0CBB-8D44-58459F12FBDD}"/>
              </a:ext>
            </a:extLst>
          </p:cNvPr>
          <p:cNvSpPr txBox="1"/>
          <p:nvPr/>
        </p:nvSpPr>
        <p:spPr>
          <a:xfrm>
            <a:off x="1263683" y="4144047"/>
            <a:ext cx="3144297" cy="954107"/>
          </a:xfrm>
          <a:prstGeom prst="rect">
            <a:avLst/>
          </a:prstGeom>
          <a:noFill/>
        </p:spPr>
        <p:txBody>
          <a:bodyPr wrap="square">
            <a:spAutoFit/>
          </a:bodyPr>
          <a:lstStyle/>
          <a:p>
            <a:pPr algn="ctr"/>
            <a:r>
              <a:rPr lang="es-ES" sz="1400" i="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XXVI Congreso Latinoamericano de Auditoría Interna. </a:t>
            </a:r>
            <a:endParaRPr lang="es-CR"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s-ES" sz="1400" i="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Subproceso Gestión de la Capacitación, 2022.</a:t>
            </a:r>
            <a:endParaRPr lang="es-CR"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CuadroTexto 13">
            <a:extLst>
              <a:ext uri="{FF2B5EF4-FFF2-40B4-BE49-F238E27FC236}">
                <a16:creationId xmlns:a16="http://schemas.microsoft.com/office/drawing/2014/main" id="{40CAB91F-7B39-063D-8B70-2692185643B8}"/>
              </a:ext>
            </a:extLst>
          </p:cNvPr>
          <p:cNvSpPr txBox="1"/>
          <p:nvPr/>
        </p:nvSpPr>
        <p:spPr>
          <a:xfrm>
            <a:off x="6418398" y="3211131"/>
            <a:ext cx="5512931" cy="738664"/>
          </a:xfrm>
          <a:prstGeom prst="rect">
            <a:avLst/>
          </a:prstGeom>
          <a:noFill/>
        </p:spPr>
        <p:txBody>
          <a:bodyPr wrap="square">
            <a:spAutoFit/>
          </a:bodyPr>
          <a:lstStyle/>
          <a:p>
            <a:r>
              <a:rPr lang="es-ES" sz="1400" i="1" dirty="0">
                <a:effectLst/>
                <a:latin typeface="Arial" panose="020B0604020202020204" pitchFamily="34" charset="0"/>
                <a:ea typeface="Calibri" panose="020F0502020204030204" pitchFamily="34" charset="0"/>
              </a:rPr>
              <a:t>Actividad de Cuerdas Bajas sobre el tema de Trabajo en equipo, grupo de personas de la DTIC. Subproceso Gestión de la Capacitación, 2022</a:t>
            </a:r>
            <a:r>
              <a:rPr lang="es-ES" sz="1400" dirty="0">
                <a:effectLst/>
                <a:latin typeface="Arial" panose="020B0604020202020204" pitchFamily="34" charset="0"/>
                <a:ea typeface="Calibri" panose="020F0502020204030204" pitchFamily="34" charset="0"/>
              </a:rPr>
              <a:t>.</a:t>
            </a:r>
            <a:r>
              <a:rPr lang="es-CR" sz="1400" dirty="0">
                <a:effectLst/>
              </a:rPr>
              <a:t> </a:t>
            </a:r>
            <a:endParaRPr lang="es-CR" sz="1400" dirty="0"/>
          </a:p>
        </p:txBody>
      </p:sp>
    </p:spTree>
    <p:extLst>
      <p:ext uri="{BB962C8B-B14F-4D97-AF65-F5344CB8AC3E}">
        <p14:creationId xmlns:p14="http://schemas.microsoft.com/office/powerpoint/2010/main" val="3777484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D9261796-E759-79EA-D677-4320DA9D2703}"/>
              </a:ext>
            </a:extLst>
          </p:cNvPr>
          <p:cNvSpPr/>
          <p:nvPr/>
        </p:nvSpPr>
        <p:spPr>
          <a:xfrm>
            <a:off x="-1" y="0"/>
            <a:ext cx="6162243" cy="6858000"/>
          </a:xfrm>
          <a:prstGeom prst="rect">
            <a:avLst/>
          </a:prstGeom>
          <a:solidFill>
            <a:srgbClr val="01AB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pic>
        <p:nvPicPr>
          <p:cNvPr id="6" name="Imagen 5">
            <a:extLst>
              <a:ext uri="{FF2B5EF4-FFF2-40B4-BE49-F238E27FC236}">
                <a16:creationId xmlns:a16="http://schemas.microsoft.com/office/drawing/2014/main" id="{87079636-A198-9C62-AB1F-AD1D744B8AED}"/>
              </a:ext>
            </a:extLst>
          </p:cNvPr>
          <p:cNvPicPr>
            <a:picLocks noChangeAspect="1"/>
          </p:cNvPicPr>
          <p:nvPr/>
        </p:nvPicPr>
        <p:blipFill>
          <a:blip r:embed="rId2"/>
          <a:stretch>
            <a:fillRect/>
          </a:stretch>
        </p:blipFill>
        <p:spPr>
          <a:xfrm rot="5400000">
            <a:off x="8591683" y="3252468"/>
            <a:ext cx="1171297" cy="5512931"/>
          </a:xfrm>
          <a:prstGeom prst="rect">
            <a:avLst/>
          </a:prstGeom>
        </p:spPr>
      </p:pic>
      <p:sp>
        <p:nvSpPr>
          <p:cNvPr id="11" name="CuadroTexto 10">
            <a:extLst>
              <a:ext uri="{FF2B5EF4-FFF2-40B4-BE49-F238E27FC236}">
                <a16:creationId xmlns:a16="http://schemas.microsoft.com/office/drawing/2014/main" id="{DB423C27-5D10-0CBB-8D44-58459F12FBDD}"/>
              </a:ext>
            </a:extLst>
          </p:cNvPr>
          <p:cNvSpPr txBox="1"/>
          <p:nvPr/>
        </p:nvSpPr>
        <p:spPr>
          <a:xfrm>
            <a:off x="1263683" y="4144047"/>
            <a:ext cx="3144297" cy="1077218"/>
          </a:xfrm>
          <a:prstGeom prst="rect">
            <a:avLst/>
          </a:prstGeom>
          <a:noFill/>
        </p:spPr>
        <p:txBody>
          <a:bodyPr wrap="square">
            <a:spAutoFit/>
          </a:bodyPr>
          <a:lstStyle/>
          <a:p>
            <a:pPr algn="ctr"/>
            <a:r>
              <a:rPr lang="es-ES" sz="1600" i="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Charla: Lo que necesitamos saber sobre las deudas. Subproceso Gestión de la Capacitación, 2022.</a:t>
            </a:r>
            <a:endParaRPr lang="es-C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CuadroTexto 13">
            <a:extLst>
              <a:ext uri="{FF2B5EF4-FFF2-40B4-BE49-F238E27FC236}">
                <a16:creationId xmlns:a16="http://schemas.microsoft.com/office/drawing/2014/main" id="{40CAB91F-7B39-063D-8B70-2692185643B8}"/>
              </a:ext>
            </a:extLst>
          </p:cNvPr>
          <p:cNvSpPr txBox="1"/>
          <p:nvPr/>
        </p:nvSpPr>
        <p:spPr>
          <a:xfrm>
            <a:off x="6592905" y="3909460"/>
            <a:ext cx="5168851" cy="461665"/>
          </a:xfrm>
          <a:prstGeom prst="rect">
            <a:avLst/>
          </a:prstGeom>
          <a:noFill/>
        </p:spPr>
        <p:txBody>
          <a:bodyPr wrap="square">
            <a:spAutoFit/>
          </a:bodyPr>
          <a:lstStyle/>
          <a:p>
            <a:pPr algn="ctr"/>
            <a:r>
              <a:rPr lang="es-ES" sz="1200" i="1" dirty="0">
                <a:effectLst/>
                <a:latin typeface="Arial" panose="020B0604020202020204" pitchFamily="34" charset="0"/>
                <a:ea typeface="Calibri" panose="020F0502020204030204" pitchFamily="34" charset="0"/>
                <a:cs typeface="Times New Roman" panose="02020603050405020304" pitchFamily="18" charset="0"/>
              </a:rPr>
              <a:t>Sesión de “Puertas Abiertas” de la Dirección de Gestión Humana. </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s-ES" sz="1200" i="1" dirty="0">
                <a:effectLst/>
                <a:latin typeface="Arial" panose="020B0604020202020204" pitchFamily="34" charset="0"/>
                <a:ea typeface="Calibri" panose="020F0502020204030204" pitchFamily="34" charset="0"/>
                <a:cs typeface="Times New Roman" panose="02020603050405020304" pitchFamily="18" charset="0"/>
              </a:rPr>
              <a:t>Subproceso Gestión de la Capacitación, 2022.</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descr="Diagrama&#10;&#10;Descripción generada automáticamente">
            <a:extLst>
              <a:ext uri="{FF2B5EF4-FFF2-40B4-BE49-F238E27FC236}">
                <a16:creationId xmlns:a16="http://schemas.microsoft.com/office/drawing/2014/main" id="{2CDD4A1C-F13F-122F-D55F-5AE6380CD8B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476" y="819073"/>
            <a:ext cx="5675288" cy="3130255"/>
          </a:xfrm>
          <a:prstGeom prst="rect">
            <a:avLst/>
          </a:prstGeom>
          <a:noFill/>
          <a:ln>
            <a:noFill/>
          </a:ln>
        </p:spPr>
      </p:pic>
      <p:pic>
        <p:nvPicPr>
          <p:cNvPr id="3" name="Imagen 2">
            <a:extLst>
              <a:ext uri="{FF2B5EF4-FFF2-40B4-BE49-F238E27FC236}">
                <a16:creationId xmlns:a16="http://schemas.microsoft.com/office/drawing/2014/main" id="{C84D414F-26CC-6255-0566-DABF5E19AEAB}"/>
              </a:ext>
            </a:extLst>
          </p:cNvPr>
          <p:cNvPicPr>
            <a:picLocks noChangeAspect="1"/>
          </p:cNvPicPr>
          <p:nvPr/>
        </p:nvPicPr>
        <p:blipFill rotWithShape="1">
          <a:blip r:embed="rId4">
            <a:extLst>
              <a:ext uri="{28A0092B-C50C-407E-A947-70E740481C1C}">
                <a14:useLocalDpi xmlns:a14="http://schemas.microsoft.com/office/drawing/2010/main" val="0"/>
              </a:ext>
            </a:extLst>
          </a:blip>
          <a:srcRect l="1201"/>
          <a:stretch/>
        </p:blipFill>
        <p:spPr bwMode="auto">
          <a:xfrm>
            <a:off x="6592906" y="819073"/>
            <a:ext cx="5168850" cy="2819501"/>
          </a:xfrm>
          <a:prstGeom prst="rect">
            <a:avLst/>
          </a:prstGeom>
          <a:noFill/>
          <a:ln>
            <a:noFill/>
          </a:ln>
        </p:spPr>
      </p:pic>
    </p:spTree>
    <p:extLst>
      <p:ext uri="{BB962C8B-B14F-4D97-AF65-F5344CB8AC3E}">
        <p14:creationId xmlns:p14="http://schemas.microsoft.com/office/powerpoint/2010/main" val="7376829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86611E81-D08C-EA4E-EFC4-7E78288DDC07}"/>
              </a:ext>
            </a:extLst>
          </p:cNvPr>
          <p:cNvPicPr>
            <a:picLocks noChangeAspect="1"/>
          </p:cNvPicPr>
          <p:nvPr/>
        </p:nvPicPr>
        <p:blipFill>
          <a:blip r:embed="rId2"/>
          <a:stretch>
            <a:fillRect/>
          </a:stretch>
        </p:blipFill>
        <p:spPr>
          <a:xfrm rot="5400000">
            <a:off x="1465344" y="4088309"/>
            <a:ext cx="889889" cy="4188431"/>
          </a:xfrm>
          <a:prstGeom prst="rect">
            <a:avLst/>
          </a:prstGeom>
        </p:spPr>
      </p:pic>
      <p:pic>
        <p:nvPicPr>
          <p:cNvPr id="8" name="Imagen 7">
            <a:extLst>
              <a:ext uri="{FF2B5EF4-FFF2-40B4-BE49-F238E27FC236}">
                <a16:creationId xmlns:a16="http://schemas.microsoft.com/office/drawing/2014/main" id="{575ABA77-CE90-414B-E5F6-57DE6B665EF5}"/>
              </a:ext>
            </a:extLst>
          </p:cNvPr>
          <p:cNvPicPr>
            <a:picLocks noChangeAspect="1"/>
          </p:cNvPicPr>
          <p:nvPr/>
        </p:nvPicPr>
        <p:blipFill>
          <a:blip r:embed="rId2"/>
          <a:stretch>
            <a:fillRect/>
          </a:stretch>
        </p:blipFill>
        <p:spPr>
          <a:xfrm rot="5400000">
            <a:off x="5651055" y="4088309"/>
            <a:ext cx="889889" cy="4188431"/>
          </a:xfrm>
          <a:prstGeom prst="rect">
            <a:avLst/>
          </a:prstGeom>
        </p:spPr>
      </p:pic>
      <p:pic>
        <p:nvPicPr>
          <p:cNvPr id="9" name="Imagen 8">
            <a:extLst>
              <a:ext uri="{FF2B5EF4-FFF2-40B4-BE49-F238E27FC236}">
                <a16:creationId xmlns:a16="http://schemas.microsoft.com/office/drawing/2014/main" id="{B622DD11-E299-7310-8627-8496D1E3BC4E}"/>
              </a:ext>
            </a:extLst>
          </p:cNvPr>
          <p:cNvPicPr>
            <a:picLocks noChangeAspect="1"/>
          </p:cNvPicPr>
          <p:nvPr/>
        </p:nvPicPr>
        <p:blipFill>
          <a:blip r:embed="rId2"/>
          <a:stretch>
            <a:fillRect/>
          </a:stretch>
        </p:blipFill>
        <p:spPr>
          <a:xfrm rot="5400000">
            <a:off x="9836766" y="4088308"/>
            <a:ext cx="889889" cy="4188431"/>
          </a:xfrm>
          <a:prstGeom prst="rect">
            <a:avLst/>
          </a:prstGeom>
        </p:spPr>
      </p:pic>
      <p:sp>
        <p:nvSpPr>
          <p:cNvPr id="3" name="CuadroTexto 2">
            <a:extLst>
              <a:ext uri="{FF2B5EF4-FFF2-40B4-BE49-F238E27FC236}">
                <a16:creationId xmlns:a16="http://schemas.microsoft.com/office/drawing/2014/main" id="{1A885432-B46B-CAAA-C905-CAC56D29B754}"/>
              </a:ext>
            </a:extLst>
          </p:cNvPr>
          <p:cNvSpPr txBox="1"/>
          <p:nvPr/>
        </p:nvSpPr>
        <p:spPr>
          <a:xfrm>
            <a:off x="741066" y="724219"/>
            <a:ext cx="6285244" cy="830997"/>
          </a:xfrm>
          <a:prstGeom prst="rect">
            <a:avLst/>
          </a:prstGeom>
          <a:noFill/>
        </p:spPr>
        <p:txBody>
          <a:bodyPr wrap="square">
            <a:spAutoFit/>
          </a:bodyPr>
          <a:lstStyle/>
          <a:p>
            <a:r>
              <a:rPr lang="es-ES_tradnl" sz="2400" b="1" dirty="0">
                <a:solidFill>
                  <a:srgbClr val="0064BD"/>
                </a:solidFill>
                <a:effectLst/>
                <a:latin typeface="Arial" panose="020B0604020202020204" pitchFamily="34" charset="0"/>
                <a:ea typeface="Calibri" panose="020F0502020204030204" pitchFamily="34" charset="0"/>
              </a:rPr>
              <a:t>CAPACITACIONES VIRTUALES</a:t>
            </a:r>
          </a:p>
          <a:p>
            <a:r>
              <a:rPr lang="es-ES_tradnl" sz="2400" b="1" dirty="0">
                <a:solidFill>
                  <a:srgbClr val="0064BD"/>
                </a:solidFill>
                <a:effectLst/>
                <a:latin typeface="Arial" panose="020B0604020202020204" pitchFamily="34" charset="0"/>
                <a:ea typeface="Calibri" panose="020F0502020204030204" pitchFamily="34" charset="0"/>
              </a:rPr>
              <a:t>(de autoaprendizaje) </a:t>
            </a:r>
            <a:endParaRPr lang="es-CR" sz="2400" dirty="0">
              <a:solidFill>
                <a:srgbClr val="0064BD"/>
              </a:solidFill>
            </a:endParaRPr>
          </a:p>
        </p:txBody>
      </p:sp>
      <p:sp>
        <p:nvSpPr>
          <p:cNvPr id="6" name="CuadroTexto 5">
            <a:extLst>
              <a:ext uri="{FF2B5EF4-FFF2-40B4-BE49-F238E27FC236}">
                <a16:creationId xmlns:a16="http://schemas.microsoft.com/office/drawing/2014/main" id="{8D98873F-1037-3AA1-CCE4-8B32F39E2D8D}"/>
              </a:ext>
            </a:extLst>
          </p:cNvPr>
          <p:cNvSpPr txBox="1"/>
          <p:nvPr/>
        </p:nvSpPr>
        <p:spPr>
          <a:xfrm>
            <a:off x="1052565" y="2058044"/>
            <a:ext cx="4188431" cy="2031325"/>
          </a:xfrm>
          <a:prstGeom prst="rect">
            <a:avLst/>
          </a:prstGeom>
          <a:noFill/>
        </p:spPr>
        <p:txBody>
          <a:bodyPr wrap="square">
            <a:spAutoFit/>
          </a:bodyPr>
          <a:lstStyle/>
          <a:p>
            <a:pPr algn="just"/>
            <a:r>
              <a:rPr lang="es-ES_tradnl" sz="1800" dirty="0">
                <a:effectLst/>
                <a:latin typeface="Arial" panose="020B0604020202020204" pitchFamily="34" charset="0"/>
                <a:ea typeface="Calibri" panose="020F0502020204030204" pitchFamily="34" charset="0"/>
                <a:cs typeface="Times New Roman" panose="02020603050405020304" pitchFamily="18" charset="0"/>
              </a:rPr>
              <a:t>El Subproceso Gestión de la Capacitación cuenta con una amplia oferta de cursos virtuales, los cuales están a disposición de toda la población judicial. A continuación, se muestran los datos de la oferta colocada en el año 2022.</a:t>
            </a:r>
            <a:endParaRPr lang="es-C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CuadroTexto 10">
            <a:extLst>
              <a:ext uri="{FF2B5EF4-FFF2-40B4-BE49-F238E27FC236}">
                <a16:creationId xmlns:a16="http://schemas.microsoft.com/office/drawing/2014/main" id="{AF611392-FEAD-85C0-3694-2CCD5AF21DB9}"/>
              </a:ext>
            </a:extLst>
          </p:cNvPr>
          <p:cNvSpPr txBox="1"/>
          <p:nvPr/>
        </p:nvSpPr>
        <p:spPr>
          <a:xfrm>
            <a:off x="6890657" y="848452"/>
            <a:ext cx="4323303" cy="523220"/>
          </a:xfrm>
          <a:prstGeom prst="rect">
            <a:avLst/>
          </a:prstGeom>
          <a:noFill/>
        </p:spPr>
        <p:txBody>
          <a:bodyPr wrap="square">
            <a:spAutoFit/>
          </a:bodyPr>
          <a:lstStyle/>
          <a:p>
            <a:pPr algn="ctr"/>
            <a:r>
              <a:rPr lang="es-ES" sz="1400" b="1" dirty="0">
                <a:solidFill>
                  <a:srgbClr val="0064BD"/>
                </a:solidFill>
                <a:effectLst/>
                <a:latin typeface="Arial" panose="020B0604020202020204" pitchFamily="34" charset="0"/>
                <a:ea typeface="Calibri" panose="020F0502020204030204" pitchFamily="34" charset="0"/>
                <a:cs typeface="Times New Roman" panose="02020603050405020304" pitchFamily="18" charset="0"/>
              </a:rPr>
              <a:t>Cantidad de personas participantes y cursos virtuales realizados, Año 2022</a:t>
            </a:r>
            <a:endParaRPr lang="es-CR" sz="1400" dirty="0">
              <a:solidFill>
                <a:srgbClr val="0064BD"/>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2" name="Tabla 11">
            <a:extLst>
              <a:ext uri="{FF2B5EF4-FFF2-40B4-BE49-F238E27FC236}">
                <a16:creationId xmlns:a16="http://schemas.microsoft.com/office/drawing/2014/main" id="{13761023-93CF-86BA-7305-1DB5C6F41044}"/>
              </a:ext>
            </a:extLst>
          </p:cNvPr>
          <p:cNvGraphicFramePr>
            <a:graphicFrameLocks noGrp="1"/>
          </p:cNvGraphicFramePr>
          <p:nvPr>
            <p:extLst>
              <p:ext uri="{D42A27DB-BD31-4B8C-83A1-F6EECF244321}">
                <p14:modId xmlns:p14="http://schemas.microsoft.com/office/powerpoint/2010/main" val="3199654541"/>
              </p:ext>
            </p:extLst>
          </p:nvPr>
        </p:nvGraphicFramePr>
        <p:xfrm>
          <a:off x="5942761" y="1781093"/>
          <a:ext cx="5588839" cy="3011538"/>
        </p:xfrm>
        <a:graphic>
          <a:graphicData uri="http://schemas.openxmlformats.org/drawingml/2006/table">
            <a:tbl>
              <a:tblPr firstRow="1" firstCol="1" bandRow="1">
                <a:tableStyleId>{46F890A9-2807-4EBB-B81D-B2AA78EC7F39}</a:tableStyleId>
              </a:tblPr>
              <a:tblGrid>
                <a:gridCol w="1778309">
                  <a:extLst>
                    <a:ext uri="{9D8B030D-6E8A-4147-A177-3AD203B41FA5}">
                      <a16:colId xmlns:a16="http://schemas.microsoft.com/office/drawing/2014/main" val="1872201573"/>
                    </a:ext>
                  </a:extLst>
                </a:gridCol>
                <a:gridCol w="2046725">
                  <a:extLst>
                    <a:ext uri="{9D8B030D-6E8A-4147-A177-3AD203B41FA5}">
                      <a16:colId xmlns:a16="http://schemas.microsoft.com/office/drawing/2014/main" val="2886931024"/>
                    </a:ext>
                  </a:extLst>
                </a:gridCol>
                <a:gridCol w="1763805">
                  <a:extLst>
                    <a:ext uri="{9D8B030D-6E8A-4147-A177-3AD203B41FA5}">
                      <a16:colId xmlns:a16="http://schemas.microsoft.com/office/drawing/2014/main" val="1458346287"/>
                    </a:ext>
                  </a:extLst>
                </a:gridCol>
              </a:tblGrid>
              <a:tr h="600224">
                <a:tc>
                  <a:txBody>
                    <a:bodyPr/>
                    <a:lstStyle/>
                    <a:p>
                      <a:pPr algn="l"/>
                      <a:r>
                        <a:rPr lang="es-CR" sz="1200" dirty="0">
                          <a:effectLst/>
                        </a:rPr>
                        <a:t>Personas únicas matriculadas</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3764"/>
                    </a:solidFill>
                  </a:tcPr>
                </a:tc>
                <a:tc>
                  <a:txBody>
                    <a:bodyPr/>
                    <a:lstStyle/>
                    <a:p>
                      <a:pPr marL="0" algn="ctr" defTabSz="914400" rtl="0" eaLnBrk="1" latinLnBrk="0" hangingPunct="1"/>
                      <a:r>
                        <a:rPr lang="es-CR" sz="1200" b="0" kern="1200" dirty="0">
                          <a:solidFill>
                            <a:schemeClr val="dk1"/>
                          </a:solidFill>
                          <a:effectLst/>
                          <a:latin typeface="+mn-lt"/>
                          <a:ea typeface="+mn-ea"/>
                          <a:cs typeface="+mn-cs"/>
                        </a:rPr>
                        <a:t>Mujeres: 4.045</a:t>
                      </a:r>
                    </a:p>
                    <a:p>
                      <a:pPr marL="0" algn="ctr" defTabSz="914400" rtl="0" eaLnBrk="1" latinLnBrk="0" hangingPunct="1"/>
                      <a:r>
                        <a:rPr lang="es-CR" sz="1200" b="0" kern="1200" dirty="0">
                          <a:solidFill>
                            <a:schemeClr val="dk1"/>
                          </a:solidFill>
                          <a:effectLst/>
                          <a:latin typeface="+mn-lt"/>
                          <a:ea typeface="+mn-ea"/>
                          <a:cs typeface="+mn-cs"/>
                        </a:rPr>
                        <a:t>Hombres: 3.817</a:t>
                      </a:r>
                    </a:p>
                  </a:txBody>
                  <a:tcPr marL="68580" marR="68580" marT="0" marB="0" anchor="ctr">
                    <a:solidFill>
                      <a:schemeClr val="accent3">
                        <a:lumMod val="20000"/>
                        <a:lumOff val="80000"/>
                      </a:schemeClr>
                    </a:solidFill>
                  </a:tcPr>
                </a:tc>
                <a:tc>
                  <a:txBody>
                    <a:bodyPr/>
                    <a:lstStyle/>
                    <a:p>
                      <a:pPr marL="0" algn="ctr" defTabSz="914400" rtl="0" eaLnBrk="1" latinLnBrk="0" hangingPunct="1"/>
                      <a:r>
                        <a:rPr lang="es-CR" sz="1400" b="1" kern="1200" dirty="0">
                          <a:solidFill>
                            <a:srgbClr val="003764"/>
                          </a:solidFill>
                          <a:effectLst/>
                          <a:latin typeface="+mn-lt"/>
                          <a:ea typeface="+mn-ea"/>
                          <a:cs typeface="+mn-cs"/>
                        </a:rPr>
                        <a:t>TOTAL: 7.862</a:t>
                      </a:r>
                    </a:p>
                  </a:txBody>
                  <a:tcPr marL="68580" marR="68580" marT="0" marB="0" anchor="ctr">
                    <a:solidFill>
                      <a:schemeClr val="accent3">
                        <a:lumMod val="20000"/>
                        <a:lumOff val="80000"/>
                      </a:schemeClr>
                    </a:solidFill>
                  </a:tcPr>
                </a:tc>
                <a:extLst>
                  <a:ext uri="{0D108BD9-81ED-4DB2-BD59-A6C34878D82A}">
                    <a16:rowId xmlns:a16="http://schemas.microsoft.com/office/drawing/2014/main" val="2733739229"/>
                  </a:ext>
                </a:extLst>
              </a:tr>
              <a:tr h="600224">
                <a:tc>
                  <a:txBody>
                    <a:bodyPr/>
                    <a:lstStyle/>
                    <a:p>
                      <a:pPr algn="l"/>
                      <a:r>
                        <a:rPr lang="es-CR" sz="1200" dirty="0">
                          <a:solidFill>
                            <a:schemeClr val="bg1"/>
                          </a:solidFill>
                          <a:effectLst/>
                        </a:rPr>
                        <a:t>Personas con al menos un curso aprobado</a:t>
                      </a:r>
                      <a:endParaRPr lang="es-C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3764"/>
                    </a:solidFill>
                  </a:tcPr>
                </a:tc>
                <a:tc>
                  <a:txBody>
                    <a:bodyPr/>
                    <a:lstStyle/>
                    <a:p>
                      <a:pPr algn="ctr"/>
                      <a:r>
                        <a:rPr lang="es-CR" sz="1200" dirty="0">
                          <a:effectLst/>
                        </a:rPr>
                        <a:t>Mujeres: 3.327</a:t>
                      </a:r>
                    </a:p>
                    <a:p>
                      <a:pPr algn="ctr"/>
                      <a:r>
                        <a:rPr lang="es-CR" sz="1200" dirty="0">
                          <a:effectLst/>
                        </a:rPr>
                        <a:t>Hombres: 3.205</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CR" sz="1400" b="1" dirty="0">
                          <a:solidFill>
                            <a:srgbClr val="003764"/>
                          </a:solidFill>
                          <a:effectLst/>
                          <a:latin typeface="Calibri" panose="020F0502020204030204" pitchFamily="34" charset="0"/>
                          <a:ea typeface="Calibri" panose="020F0502020204030204" pitchFamily="34" charset="0"/>
                          <a:cs typeface="Times New Roman" panose="02020603050405020304" pitchFamily="18" charset="0"/>
                        </a:rPr>
                        <a:t>TOTAL: 6.532</a:t>
                      </a:r>
                    </a:p>
                  </a:txBody>
                  <a:tcPr marL="68580" marR="68580" marT="0" marB="0" anchor="ctr"/>
                </a:tc>
                <a:extLst>
                  <a:ext uri="{0D108BD9-81ED-4DB2-BD59-A6C34878D82A}">
                    <a16:rowId xmlns:a16="http://schemas.microsoft.com/office/drawing/2014/main" val="2462460639"/>
                  </a:ext>
                </a:extLst>
              </a:tr>
              <a:tr h="600224">
                <a:tc>
                  <a:txBody>
                    <a:bodyPr/>
                    <a:lstStyle/>
                    <a:p>
                      <a:pPr algn="l"/>
                      <a:r>
                        <a:rPr lang="es-CR" sz="1200" dirty="0">
                          <a:solidFill>
                            <a:schemeClr val="bg1"/>
                          </a:solidFill>
                          <a:effectLst/>
                        </a:rPr>
                        <a:t>Cursos matriculados</a:t>
                      </a:r>
                      <a:endParaRPr lang="es-C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3764"/>
                    </a:solidFill>
                  </a:tcPr>
                </a:tc>
                <a:tc>
                  <a:txBody>
                    <a:bodyPr/>
                    <a:lstStyle/>
                    <a:p>
                      <a:pPr algn="ctr"/>
                      <a:r>
                        <a:rPr lang="es-CR" sz="1200" dirty="0">
                          <a:effectLst/>
                        </a:rPr>
                        <a:t>Mujeres: 15.116</a:t>
                      </a:r>
                    </a:p>
                    <a:p>
                      <a:pPr algn="ctr"/>
                      <a:r>
                        <a:rPr lang="es-CR" sz="1200" dirty="0">
                          <a:effectLst/>
                        </a:rPr>
                        <a:t>Hombres: 14.789</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20000"/>
                        <a:lumOff val="80000"/>
                      </a:schemeClr>
                    </a:solidFill>
                  </a:tcPr>
                </a:tc>
                <a:tc>
                  <a:txBody>
                    <a:bodyPr/>
                    <a:lstStyle/>
                    <a:p>
                      <a:pPr algn="ctr"/>
                      <a:r>
                        <a:rPr lang="es-CR" sz="1400" b="1" dirty="0">
                          <a:solidFill>
                            <a:srgbClr val="003764"/>
                          </a:solidFill>
                          <a:effectLst/>
                          <a:latin typeface="Calibri" panose="020F0502020204030204" pitchFamily="34" charset="0"/>
                          <a:ea typeface="Calibri" panose="020F0502020204030204" pitchFamily="34" charset="0"/>
                          <a:cs typeface="Times New Roman" panose="02020603050405020304" pitchFamily="18" charset="0"/>
                        </a:rPr>
                        <a:t>TOTAL: 29.905</a:t>
                      </a:r>
                    </a:p>
                  </a:txBody>
                  <a:tcPr marL="68580" marR="68580" marT="0" marB="0" anchor="ctr">
                    <a:solidFill>
                      <a:schemeClr val="accent3">
                        <a:lumMod val="20000"/>
                        <a:lumOff val="80000"/>
                      </a:schemeClr>
                    </a:solidFill>
                  </a:tcPr>
                </a:tc>
                <a:extLst>
                  <a:ext uri="{0D108BD9-81ED-4DB2-BD59-A6C34878D82A}">
                    <a16:rowId xmlns:a16="http://schemas.microsoft.com/office/drawing/2014/main" val="821797028"/>
                  </a:ext>
                </a:extLst>
              </a:tr>
              <a:tr h="600224">
                <a:tc>
                  <a:txBody>
                    <a:bodyPr/>
                    <a:lstStyle/>
                    <a:p>
                      <a:pPr algn="l"/>
                      <a:r>
                        <a:rPr lang="es-CR" sz="1200" dirty="0">
                          <a:solidFill>
                            <a:schemeClr val="bg1"/>
                          </a:solidFill>
                          <a:effectLst/>
                        </a:rPr>
                        <a:t>Cursos aprobados</a:t>
                      </a:r>
                      <a:endParaRPr lang="es-C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3764"/>
                    </a:solidFill>
                  </a:tcPr>
                </a:tc>
                <a:tc>
                  <a:txBody>
                    <a:bodyPr/>
                    <a:lstStyle/>
                    <a:p>
                      <a:pPr algn="ctr"/>
                      <a:r>
                        <a:rPr lang="es-CR" sz="1200" dirty="0">
                          <a:effectLst/>
                        </a:rPr>
                        <a:t>Mujeres: 10.499</a:t>
                      </a:r>
                    </a:p>
                    <a:p>
                      <a:pPr algn="ctr"/>
                      <a:r>
                        <a:rPr lang="es-CR" sz="1200" dirty="0">
                          <a:effectLst/>
                        </a:rPr>
                        <a:t>Hombres: 10.566</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CR" sz="1400" b="1" dirty="0">
                          <a:solidFill>
                            <a:srgbClr val="003764"/>
                          </a:solidFill>
                          <a:effectLst/>
                          <a:latin typeface="Calibri" panose="020F0502020204030204" pitchFamily="34" charset="0"/>
                          <a:ea typeface="Calibri" panose="020F0502020204030204" pitchFamily="34" charset="0"/>
                          <a:cs typeface="Times New Roman" panose="02020603050405020304" pitchFamily="18" charset="0"/>
                        </a:rPr>
                        <a:t>TOTAL: 21.065</a:t>
                      </a:r>
                    </a:p>
                  </a:txBody>
                  <a:tcPr marL="68580" marR="68580" marT="0" marB="0" anchor="ctr"/>
                </a:tc>
                <a:extLst>
                  <a:ext uri="{0D108BD9-81ED-4DB2-BD59-A6C34878D82A}">
                    <a16:rowId xmlns:a16="http://schemas.microsoft.com/office/drawing/2014/main" val="3293174555"/>
                  </a:ext>
                </a:extLst>
              </a:tr>
              <a:tr h="305321">
                <a:tc>
                  <a:txBody>
                    <a:bodyPr/>
                    <a:lstStyle/>
                    <a:p>
                      <a:pPr algn="l"/>
                      <a:r>
                        <a:rPr lang="es-CR" sz="1200" dirty="0">
                          <a:solidFill>
                            <a:schemeClr val="bg1"/>
                          </a:solidFill>
                          <a:effectLst/>
                        </a:rPr>
                        <a:t>Tasa neta de aprobación</a:t>
                      </a:r>
                      <a:endParaRPr lang="es-C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3764"/>
                    </a:solidFill>
                  </a:tcPr>
                </a:tc>
                <a:tc gridSpan="2">
                  <a:txBody>
                    <a:bodyPr/>
                    <a:lstStyle/>
                    <a:p>
                      <a:pPr algn="ctr"/>
                      <a:r>
                        <a:rPr lang="es-CR" sz="1600" b="1" dirty="0">
                          <a:solidFill>
                            <a:srgbClr val="0064BD"/>
                          </a:solidFill>
                          <a:effectLst/>
                        </a:rPr>
                        <a:t>70,44%</a:t>
                      </a:r>
                      <a:endParaRPr lang="es-CR" sz="1600" b="1" dirty="0">
                        <a:solidFill>
                          <a:srgbClr val="0064B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3">
                        <a:lumMod val="20000"/>
                        <a:lumOff val="80000"/>
                      </a:schemeClr>
                    </a:solidFill>
                  </a:tcPr>
                </a:tc>
                <a:tc hMerge="1">
                  <a:txBody>
                    <a:bodyPr/>
                    <a:lstStyle/>
                    <a:p>
                      <a:pPr algn="ctr"/>
                      <a:endParaRPr lang="es-CR" sz="1600" b="1" dirty="0">
                        <a:solidFill>
                          <a:srgbClr val="0064B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79233735"/>
                  </a:ext>
                </a:extLst>
              </a:tr>
              <a:tr h="305321">
                <a:tc>
                  <a:txBody>
                    <a:bodyPr/>
                    <a:lstStyle/>
                    <a:p>
                      <a:pPr algn="l"/>
                      <a:r>
                        <a:rPr lang="es-CR" sz="1200" dirty="0">
                          <a:solidFill>
                            <a:schemeClr val="bg1"/>
                          </a:solidFill>
                          <a:effectLst/>
                        </a:rPr>
                        <a:t>Tasa neta de inconclusos</a:t>
                      </a:r>
                      <a:endParaRPr lang="es-C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3764"/>
                    </a:solidFill>
                  </a:tcPr>
                </a:tc>
                <a:tc gridSpan="2">
                  <a:txBody>
                    <a:bodyPr/>
                    <a:lstStyle/>
                    <a:p>
                      <a:pPr algn="ctr"/>
                      <a:r>
                        <a:rPr lang="es-CR" sz="1600" b="1" dirty="0">
                          <a:solidFill>
                            <a:srgbClr val="0064BD"/>
                          </a:solidFill>
                          <a:effectLst/>
                        </a:rPr>
                        <a:t>29,56%</a:t>
                      </a:r>
                      <a:endParaRPr lang="es-CR" sz="1600" b="1" dirty="0">
                        <a:solidFill>
                          <a:srgbClr val="0064B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ctr"/>
                      <a:endParaRPr lang="es-CR" sz="1600" b="1" dirty="0">
                        <a:solidFill>
                          <a:srgbClr val="0064BD"/>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32313939"/>
                  </a:ext>
                </a:extLst>
              </a:tr>
            </a:tbl>
          </a:graphicData>
        </a:graphic>
      </p:graphicFrame>
    </p:spTree>
    <p:extLst>
      <p:ext uri="{BB962C8B-B14F-4D97-AF65-F5344CB8AC3E}">
        <p14:creationId xmlns:p14="http://schemas.microsoft.com/office/powerpoint/2010/main" val="1459333487"/>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86611E81-D08C-EA4E-EFC4-7E78288DDC07}"/>
              </a:ext>
            </a:extLst>
          </p:cNvPr>
          <p:cNvPicPr>
            <a:picLocks noChangeAspect="1"/>
          </p:cNvPicPr>
          <p:nvPr/>
        </p:nvPicPr>
        <p:blipFill>
          <a:blip r:embed="rId2"/>
          <a:stretch>
            <a:fillRect/>
          </a:stretch>
        </p:blipFill>
        <p:spPr>
          <a:xfrm rot="5400000">
            <a:off x="1465344" y="4088309"/>
            <a:ext cx="889889" cy="4188431"/>
          </a:xfrm>
          <a:prstGeom prst="rect">
            <a:avLst/>
          </a:prstGeom>
        </p:spPr>
      </p:pic>
      <p:pic>
        <p:nvPicPr>
          <p:cNvPr id="8" name="Imagen 7">
            <a:extLst>
              <a:ext uri="{FF2B5EF4-FFF2-40B4-BE49-F238E27FC236}">
                <a16:creationId xmlns:a16="http://schemas.microsoft.com/office/drawing/2014/main" id="{575ABA77-CE90-414B-E5F6-57DE6B665EF5}"/>
              </a:ext>
            </a:extLst>
          </p:cNvPr>
          <p:cNvPicPr>
            <a:picLocks noChangeAspect="1"/>
          </p:cNvPicPr>
          <p:nvPr/>
        </p:nvPicPr>
        <p:blipFill>
          <a:blip r:embed="rId2"/>
          <a:stretch>
            <a:fillRect/>
          </a:stretch>
        </p:blipFill>
        <p:spPr>
          <a:xfrm rot="5400000">
            <a:off x="5651055" y="4088309"/>
            <a:ext cx="889889" cy="4188431"/>
          </a:xfrm>
          <a:prstGeom prst="rect">
            <a:avLst/>
          </a:prstGeom>
        </p:spPr>
      </p:pic>
      <p:pic>
        <p:nvPicPr>
          <p:cNvPr id="9" name="Imagen 8">
            <a:extLst>
              <a:ext uri="{FF2B5EF4-FFF2-40B4-BE49-F238E27FC236}">
                <a16:creationId xmlns:a16="http://schemas.microsoft.com/office/drawing/2014/main" id="{B622DD11-E299-7310-8627-8496D1E3BC4E}"/>
              </a:ext>
            </a:extLst>
          </p:cNvPr>
          <p:cNvPicPr>
            <a:picLocks noChangeAspect="1"/>
          </p:cNvPicPr>
          <p:nvPr/>
        </p:nvPicPr>
        <p:blipFill>
          <a:blip r:embed="rId2"/>
          <a:stretch>
            <a:fillRect/>
          </a:stretch>
        </p:blipFill>
        <p:spPr>
          <a:xfrm rot="5400000">
            <a:off x="9836766" y="4088308"/>
            <a:ext cx="889889" cy="4188431"/>
          </a:xfrm>
          <a:prstGeom prst="rect">
            <a:avLst/>
          </a:prstGeom>
        </p:spPr>
      </p:pic>
      <p:sp>
        <p:nvSpPr>
          <p:cNvPr id="3" name="CuadroTexto 2">
            <a:extLst>
              <a:ext uri="{FF2B5EF4-FFF2-40B4-BE49-F238E27FC236}">
                <a16:creationId xmlns:a16="http://schemas.microsoft.com/office/drawing/2014/main" id="{1A885432-B46B-CAAA-C905-CAC56D29B754}"/>
              </a:ext>
            </a:extLst>
          </p:cNvPr>
          <p:cNvSpPr txBox="1"/>
          <p:nvPr/>
        </p:nvSpPr>
        <p:spPr>
          <a:xfrm>
            <a:off x="0" y="459086"/>
            <a:ext cx="12192000" cy="461665"/>
          </a:xfrm>
          <a:prstGeom prst="rect">
            <a:avLst/>
          </a:prstGeom>
          <a:noFill/>
        </p:spPr>
        <p:txBody>
          <a:bodyPr wrap="square">
            <a:spAutoFit/>
          </a:bodyPr>
          <a:lstStyle/>
          <a:p>
            <a:pPr algn="ctr"/>
            <a:r>
              <a:rPr lang="es-ES_tradnl" sz="2400" b="1" dirty="0">
                <a:solidFill>
                  <a:srgbClr val="0064BD"/>
                </a:solidFill>
                <a:effectLst/>
                <a:latin typeface="Arial" panose="020B0604020202020204" pitchFamily="34" charset="0"/>
                <a:ea typeface="Calibri" panose="020F0502020204030204" pitchFamily="34" charset="0"/>
              </a:rPr>
              <a:t>BECAS INSTITUCIONALES DIVULGADAS</a:t>
            </a:r>
            <a:r>
              <a:rPr lang="es-CR" sz="2400" dirty="0">
                <a:solidFill>
                  <a:srgbClr val="0064BD"/>
                </a:solidFill>
                <a:effectLst/>
              </a:rPr>
              <a:t> </a:t>
            </a:r>
            <a:endParaRPr lang="es-CR" sz="2400" dirty="0">
              <a:solidFill>
                <a:srgbClr val="0064BD"/>
              </a:solidFill>
            </a:endParaRPr>
          </a:p>
        </p:txBody>
      </p:sp>
      <p:graphicFrame>
        <p:nvGraphicFramePr>
          <p:cNvPr id="5" name="Tabla 4">
            <a:extLst>
              <a:ext uri="{FF2B5EF4-FFF2-40B4-BE49-F238E27FC236}">
                <a16:creationId xmlns:a16="http://schemas.microsoft.com/office/drawing/2014/main" id="{578693BF-8EC6-56EA-9A9F-F3ABE6DAFCED}"/>
              </a:ext>
            </a:extLst>
          </p:cNvPr>
          <p:cNvGraphicFramePr>
            <a:graphicFrameLocks noGrp="1"/>
          </p:cNvGraphicFramePr>
          <p:nvPr>
            <p:extLst>
              <p:ext uri="{D42A27DB-BD31-4B8C-83A1-F6EECF244321}">
                <p14:modId xmlns:p14="http://schemas.microsoft.com/office/powerpoint/2010/main" val="2214720757"/>
              </p:ext>
            </p:extLst>
          </p:nvPr>
        </p:nvGraphicFramePr>
        <p:xfrm>
          <a:off x="371219" y="1263854"/>
          <a:ext cx="5378086" cy="1292400"/>
        </p:xfrm>
        <a:graphic>
          <a:graphicData uri="http://schemas.openxmlformats.org/drawingml/2006/table">
            <a:tbl>
              <a:tblPr>
                <a:tableStyleId>{5C22544A-7EE6-4342-B048-85BDC9FD1C3A}</a:tableStyleId>
              </a:tblPr>
              <a:tblGrid>
                <a:gridCol w="4603855">
                  <a:extLst>
                    <a:ext uri="{9D8B030D-6E8A-4147-A177-3AD203B41FA5}">
                      <a16:colId xmlns:a16="http://schemas.microsoft.com/office/drawing/2014/main" val="590551493"/>
                    </a:ext>
                  </a:extLst>
                </a:gridCol>
                <a:gridCol w="774231">
                  <a:extLst>
                    <a:ext uri="{9D8B030D-6E8A-4147-A177-3AD203B41FA5}">
                      <a16:colId xmlns:a16="http://schemas.microsoft.com/office/drawing/2014/main" val="1490755035"/>
                    </a:ext>
                  </a:extLst>
                </a:gridCol>
              </a:tblGrid>
              <a:tr h="258480">
                <a:tc>
                  <a:txBody>
                    <a:bodyPr/>
                    <a:lstStyle/>
                    <a:p>
                      <a:pPr algn="ctr" fontAlgn="b"/>
                      <a:r>
                        <a:rPr lang="es-CR" sz="1100" b="1" u="none" strike="noStrike" dirty="0">
                          <a:solidFill>
                            <a:schemeClr val="bg1"/>
                          </a:solidFill>
                          <a:effectLst/>
                        </a:rPr>
                        <a:t>Total de actividades con posibilidad de obtener un beneficio de beca </a:t>
                      </a:r>
                      <a:endParaRPr lang="es-CR" sz="1100" b="1" i="0" u="none" strike="noStrike" dirty="0">
                        <a:solidFill>
                          <a:schemeClr val="bg1"/>
                        </a:solidFill>
                        <a:effectLst/>
                        <a:latin typeface="Calibri" panose="020F0502020204030204" pitchFamily="34" charset="0"/>
                      </a:endParaRPr>
                    </a:p>
                  </a:txBody>
                  <a:tcPr marL="9525" marR="9525" marT="9525" marB="0" anchor="ctr">
                    <a:solidFill>
                      <a:srgbClr val="003764"/>
                    </a:solidFill>
                  </a:tcPr>
                </a:tc>
                <a:tc>
                  <a:txBody>
                    <a:bodyPr/>
                    <a:lstStyle/>
                    <a:p>
                      <a:pPr algn="ctr" fontAlgn="b"/>
                      <a:r>
                        <a:rPr lang="es-CR" sz="1100" b="1" u="none" strike="noStrike" dirty="0">
                          <a:solidFill>
                            <a:schemeClr val="bg1"/>
                          </a:solidFill>
                          <a:effectLst/>
                        </a:rPr>
                        <a:t>Total </a:t>
                      </a:r>
                      <a:endParaRPr lang="es-CR" sz="1100" b="1" i="0" u="none" strike="noStrike" dirty="0">
                        <a:solidFill>
                          <a:schemeClr val="bg1"/>
                        </a:solidFill>
                        <a:effectLst/>
                        <a:latin typeface="Calibri" panose="020F0502020204030204" pitchFamily="34" charset="0"/>
                      </a:endParaRPr>
                    </a:p>
                  </a:txBody>
                  <a:tcPr marL="9525" marR="9525" marT="9525" marB="0" anchor="ctr">
                    <a:solidFill>
                      <a:srgbClr val="003764"/>
                    </a:solidFill>
                  </a:tcPr>
                </a:tc>
                <a:extLst>
                  <a:ext uri="{0D108BD9-81ED-4DB2-BD59-A6C34878D82A}">
                    <a16:rowId xmlns:a16="http://schemas.microsoft.com/office/drawing/2014/main" val="2355994772"/>
                  </a:ext>
                </a:extLst>
              </a:tr>
              <a:tr h="258480">
                <a:tc>
                  <a:txBody>
                    <a:bodyPr/>
                    <a:lstStyle/>
                    <a:p>
                      <a:pPr algn="l" fontAlgn="b"/>
                      <a:r>
                        <a:rPr lang="es-CR" sz="1100" u="none" strike="noStrike">
                          <a:effectLst/>
                        </a:rPr>
                        <a:t>Becas nacionales </a:t>
                      </a:r>
                      <a:endParaRPr lang="es-C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R" sz="1100" u="none" strike="noStrike">
                          <a:effectLst/>
                        </a:rPr>
                        <a:t>9</a:t>
                      </a:r>
                      <a:endParaRPr lang="es-C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76036522"/>
                  </a:ext>
                </a:extLst>
              </a:tr>
              <a:tr h="258480">
                <a:tc>
                  <a:txBody>
                    <a:bodyPr/>
                    <a:lstStyle/>
                    <a:p>
                      <a:pPr algn="l" fontAlgn="b"/>
                      <a:r>
                        <a:rPr lang="es-CR" sz="1100" u="none" strike="noStrike">
                          <a:effectLst/>
                        </a:rPr>
                        <a:t>Becas internacionales </a:t>
                      </a:r>
                      <a:endParaRPr lang="es-C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R" sz="1100" u="none" strike="noStrike">
                          <a:effectLst/>
                        </a:rPr>
                        <a:t>14</a:t>
                      </a:r>
                      <a:endParaRPr lang="es-C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07364449"/>
                  </a:ext>
                </a:extLst>
              </a:tr>
              <a:tr h="258480">
                <a:tc>
                  <a:txBody>
                    <a:bodyPr/>
                    <a:lstStyle/>
                    <a:p>
                      <a:pPr algn="l" fontAlgn="b"/>
                      <a:r>
                        <a:rPr lang="es-CR" sz="1100" u="none" strike="noStrike" dirty="0">
                          <a:effectLst/>
                        </a:rPr>
                        <a:t>Capacitaciones internacionales </a:t>
                      </a:r>
                      <a:endParaRPr lang="es-C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CR" sz="1100" u="none" strike="noStrike" dirty="0">
                          <a:effectLst/>
                        </a:rPr>
                        <a:t>7</a:t>
                      </a:r>
                      <a:endParaRPr lang="es-C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23700165"/>
                  </a:ext>
                </a:extLst>
              </a:tr>
              <a:tr h="258480">
                <a:tc>
                  <a:txBody>
                    <a:bodyPr/>
                    <a:lstStyle/>
                    <a:p>
                      <a:pPr algn="l" fontAlgn="b"/>
                      <a:r>
                        <a:rPr lang="es-CR" sz="1100" b="1" i="0" u="none" strike="noStrike" dirty="0">
                          <a:solidFill>
                            <a:srgbClr val="000000"/>
                          </a:solidFill>
                          <a:effectLst/>
                          <a:latin typeface="Calibri" panose="020F0502020204030204" pitchFamily="34" charset="0"/>
                        </a:rPr>
                        <a:t>Total de actividades divulgadas</a:t>
                      </a:r>
                    </a:p>
                  </a:txBody>
                  <a:tcPr marL="9525" marR="9525" marT="9525" marB="0" anchor="b"/>
                </a:tc>
                <a:tc>
                  <a:txBody>
                    <a:bodyPr/>
                    <a:lstStyle/>
                    <a:p>
                      <a:pPr algn="ctr" fontAlgn="b"/>
                      <a:r>
                        <a:rPr lang="es-CR" sz="1100" b="1" i="0" u="none" strike="noStrike" dirty="0">
                          <a:solidFill>
                            <a:srgbClr val="000000"/>
                          </a:solidFill>
                          <a:effectLst/>
                          <a:latin typeface="Calibri" panose="020F0502020204030204" pitchFamily="34" charset="0"/>
                        </a:rPr>
                        <a:t>30</a:t>
                      </a:r>
                    </a:p>
                  </a:txBody>
                  <a:tcPr marL="9525" marR="9525" marT="9525" marB="0" anchor="b"/>
                </a:tc>
                <a:extLst>
                  <a:ext uri="{0D108BD9-81ED-4DB2-BD59-A6C34878D82A}">
                    <a16:rowId xmlns:a16="http://schemas.microsoft.com/office/drawing/2014/main" val="1963805262"/>
                  </a:ext>
                </a:extLst>
              </a:tr>
            </a:tbl>
          </a:graphicData>
        </a:graphic>
      </p:graphicFrame>
      <p:graphicFrame>
        <p:nvGraphicFramePr>
          <p:cNvPr id="6" name="Gráfico 5">
            <a:extLst>
              <a:ext uri="{FF2B5EF4-FFF2-40B4-BE49-F238E27FC236}">
                <a16:creationId xmlns:a16="http://schemas.microsoft.com/office/drawing/2014/main" id="{4CD026E8-CE3A-2A24-B9FA-3251A122D246}"/>
              </a:ext>
            </a:extLst>
          </p:cNvPr>
          <p:cNvGraphicFramePr>
            <a:graphicFrameLocks/>
          </p:cNvGraphicFramePr>
          <p:nvPr>
            <p:extLst>
              <p:ext uri="{D42A27DB-BD31-4B8C-83A1-F6EECF244321}">
                <p14:modId xmlns:p14="http://schemas.microsoft.com/office/powerpoint/2010/main" val="433491349"/>
              </p:ext>
            </p:extLst>
          </p:nvPr>
        </p:nvGraphicFramePr>
        <p:xfrm>
          <a:off x="371219" y="2632634"/>
          <a:ext cx="5315229" cy="2667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a 9">
            <a:extLst>
              <a:ext uri="{FF2B5EF4-FFF2-40B4-BE49-F238E27FC236}">
                <a16:creationId xmlns:a16="http://schemas.microsoft.com/office/drawing/2014/main" id="{B58DC114-009C-5D05-6BA9-980624836A99}"/>
              </a:ext>
            </a:extLst>
          </p:cNvPr>
          <p:cNvGraphicFramePr>
            <a:graphicFrameLocks noGrp="1"/>
          </p:cNvGraphicFramePr>
          <p:nvPr>
            <p:extLst>
              <p:ext uri="{D42A27DB-BD31-4B8C-83A1-F6EECF244321}">
                <p14:modId xmlns:p14="http://schemas.microsoft.com/office/powerpoint/2010/main" val="520840639"/>
              </p:ext>
            </p:extLst>
          </p:nvPr>
        </p:nvGraphicFramePr>
        <p:xfrm>
          <a:off x="6442697" y="1263854"/>
          <a:ext cx="5458460" cy="1175385"/>
        </p:xfrm>
        <a:graphic>
          <a:graphicData uri="http://schemas.openxmlformats.org/drawingml/2006/table">
            <a:tbl>
              <a:tblPr>
                <a:tableStyleId>{5C22544A-7EE6-4342-B048-85BDC9FD1C3A}</a:tableStyleId>
              </a:tblPr>
              <a:tblGrid>
                <a:gridCol w="4672658">
                  <a:extLst>
                    <a:ext uri="{9D8B030D-6E8A-4147-A177-3AD203B41FA5}">
                      <a16:colId xmlns:a16="http://schemas.microsoft.com/office/drawing/2014/main" val="628798005"/>
                    </a:ext>
                  </a:extLst>
                </a:gridCol>
                <a:gridCol w="785802">
                  <a:extLst>
                    <a:ext uri="{9D8B030D-6E8A-4147-A177-3AD203B41FA5}">
                      <a16:colId xmlns:a16="http://schemas.microsoft.com/office/drawing/2014/main" val="1343587060"/>
                    </a:ext>
                  </a:extLst>
                </a:gridCol>
              </a:tblGrid>
              <a:tr h="190500">
                <a:tc>
                  <a:txBody>
                    <a:bodyPr/>
                    <a:lstStyle/>
                    <a:p>
                      <a:pPr algn="ctr" fontAlgn="b"/>
                      <a:r>
                        <a:rPr lang="es-CR" sz="1400" u="none" strike="noStrike" dirty="0">
                          <a:solidFill>
                            <a:schemeClr val="bg1"/>
                          </a:solidFill>
                          <a:effectLst/>
                        </a:rPr>
                        <a:t>Total de personas becas </a:t>
                      </a:r>
                      <a:endParaRPr lang="es-CR" sz="1400" b="1" i="0" u="none" strike="noStrike" dirty="0">
                        <a:solidFill>
                          <a:schemeClr val="bg1"/>
                        </a:solidFill>
                        <a:effectLst/>
                        <a:latin typeface="Calibri" panose="020F0502020204030204" pitchFamily="34" charset="0"/>
                      </a:endParaRPr>
                    </a:p>
                  </a:txBody>
                  <a:tcPr marL="9525" marR="9525" marT="9525" marB="0" anchor="b">
                    <a:solidFill>
                      <a:srgbClr val="003764"/>
                    </a:solidFill>
                  </a:tcPr>
                </a:tc>
                <a:tc>
                  <a:txBody>
                    <a:bodyPr/>
                    <a:lstStyle/>
                    <a:p>
                      <a:pPr algn="ctr" fontAlgn="b"/>
                      <a:r>
                        <a:rPr lang="es-CR" sz="1400" u="none" strike="noStrike" dirty="0">
                          <a:solidFill>
                            <a:schemeClr val="bg1"/>
                          </a:solidFill>
                          <a:effectLst/>
                        </a:rPr>
                        <a:t>Total </a:t>
                      </a:r>
                      <a:endParaRPr lang="es-CR" sz="1400" b="1" i="0" u="none" strike="noStrike" dirty="0">
                        <a:solidFill>
                          <a:schemeClr val="bg1"/>
                        </a:solidFill>
                        <a:effectLst/>
                        <a:latin typeface="Calibri" panose="020F0502020204030204" pitchFamily="34" charset="0"/>
                      </a:endParaRPr>
                    </a:p>
                  </a:txBody>
                  <a:tcPr marL="9525" marR="9525" marT="9525" marB="0" anchor="b">
                    <a:solidFill>
                      <a:srgbClr val="003764"/>
                    </a:solidFill>
                  </a:tcPr>
                </a:tc>
                <a:extLst>
                  <a:ext uri="{0D108BD9-81ED-4DB2-BD59-A6C34878D82A}">
                    <a16:rowId xmlns:a16="http://schemas.microsoft.com/office/drawing/2014/main" val="3328512283"/>
                  </a:ext>
                </a:extLst>
              </a:tr>
              <a:tr h="190500">
                <a:tc>
                  <a:txBody>
                    <a:bodyPr/>
                    <a:lstStyle/>
                    <a:p>
                      <a:pPr algn="l" fontAlgn="b"/>
                      <a:r>
                        <a:rPr lang="es-CR" sz="1100" u="none" strike="noStrike" dirty="0">
                          <a:effectLst/>
                        </a:rPr>
                        <a:t>Becas rechazadas </a:t>
                      </a:r>
                      <a:endParaRPr lang="es-C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CR" sz="1100" u="none" strike="noStrike" dirty="0">
                          <a:effectLst/>
                        </a:rPr>
                        <a:t>8</a:t>
                      </a:r>
                      <a:endParaRPr lang="es-C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94746674"/>
                  </a:ext>
                </a:extLst>
              </a:tr>
              <a:tr h="190500">
                <a:tc>
                  <a:txBody>
                    <a:bodyPr/>
                    <a:lstStyle/>
                    <a:p>
                      <a:pPr algn="l" fontAlgn="b"/>
                      <a:r>
                        <a:rPr lang="es-CR" sz="1100" u="none" strike="noStrike">
                          <a:effectLst/>
                        </a:rPr>
                        <a:t>Becas Nacionales </a:t>
                      </a:r>
                      <a:endParaRPr lang="es-C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R" sz="1100" u="none" strike="noStrike" dirty="0">
                          <a:effectLst/>
                        </a:rPr>
                        <a:t>9</a:t>
                      </a:r>
                      <a:endParaRPr lang="es-C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57372876"/>
                  </a:ext>
                </a:extLst>
              </a:tr>
              <a:tr h="190500">
                <a:tc>
                  <a:txBody>
                    <a:bodyPr/>
                    <a:lstStyle/>
                    <a:p>
                      <a:pPr algn="l" fontAlgn="b"/>
                      <a:r>
                        <a:rPr lang="es-CR" sz="1100" u="none" strike="noStrike">
                          <a:effectLst/>
                        </a:rPr>
                        <a:t>Becas internacionales </a:t>
                      </a:r>
                      <a:endParaRPr lang="es-CR"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R" sz="1100" u="none" strike="noStrike">
                          <a:effectLst/>
                        </a:rPr>
                        <a:t>18</a:t>
                      </a:r>
                      <a:endParaRPr lang="es-C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41168881"/>
                  </a:ext>
                </a:extLst>
              </a:tr>
              <a:tr h="190500">
                <a:tc>
                  <a:txBody>
                    <a:bodyPr/>
                    <a:lstStyle/>
                    <a:p>
                      <a:pPr algn="l" fontAlgn="b"/>
                      <a:r>
                        <a:rPr lang="es-CR" sz="1100" u="none" strike="noStrike" dirty="0">
                          <a:effectLst/>
                        </a:rPr>
                        <a:t>Capacitaciones internacionales  </a:t>
                      </a:r>
                      <a:endParaRPr lang="es-C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CR" sz="1100" u="none" strike="noStrike" dirty="0">
                          <a:effectLst/>
                        </a:rPr>
                        <a:t>3</a:t>
                      </a:r>
                      <a:endParaRPr lang="es-CR"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23427521"/>
                  </a:ext>
                </a:extLst>
              </a:tr>
              <a:tr h="190500">
                <a:tc>
                  <a:txBody>
                    <a:bodyPr/>
                    <a:lstStyle/>
                    <a:p>
                      <a:pPr algn="l" fontAlgn="b"/>
                      <a:r>
                        <a:rPr lang="es-CR" sz="1100" b="1" i="0" u="none" strike="noStrike" dirty="0">
                          <a:solidFill>
                            <a:srgbClr val="000000"/>
                          </a:solidFill>
                          <a:effectLst/>
                          <a:latin typeface="Calibri" panose="020F0502020204030204" pitchFamily="34" charset="0"/>
                        </a:rPr>
                        <a:t>Total</a:t>
                      </a:r>
                    </a:p>
                  </a:txBody>
                  <a:tcPr marL="9525" marR="9525" marT="9525" marB="0" anchor="b"/>
                </a:tc>
                <a:tc>
                  <a:txBody>
                    <a:bodyPr/>
                    <a:lstStyle/>
                    <a:p>
                      <a:pPr algn="ctr" fontAlgn="b"/>
                      <a:r>
                        <a:rPr lang="es-CR" sz="1100" b="1" i="0" u="none" strike="noStrike" dirty="0">
                          <a:solidFill>
                            <a:srgbClr val="000000"/>
                          </a:solidFill>
                          <a:effectLst/>
                          <a:latin typeface="Calibri" panose="020F0502020204030204" pitchFamily="34" charset="0"/>
                        </a:rPr>
                        <a:t>38</a:t>
                      </a:r>
                    </a:p>
                  </a:txBody>
                  <a:tcPr marL="9525" marR="9525" marT="9525" marB="0" anchor="b"/>
                </a:tc>
                <a:extLst>
                  <a:ext uri="{0D108BD9-81ED-4DB2-BD59-A6C34878D82A}">
                    <a16:rowId xmlns:a16="http://schemas.microsoft.com/office/drawing/2014/main" val="331939474"/>
                  </a:ext>
                </a:extLst>
              </a:tr>
            </a:tbl>
          </a:graphicData>
        </a:graphic>
      </p:graphicFrame>
      <p:graphicFrame>
        <p:nvGraphicFramePr>
          <p:cNvPr id="11" name="Gráfico 10">
            <a:extLst>
              <a:ext uri="{FF2B5EF4-FFF2-40B4-BE49-F238E27FC236}">
                <a16:creationId xmlns:a16="http://schemas.microsoft.com/office/drawing/2014/main" id="{3A1BFD74-9AD7-27BE-2AB1-01E2876A75E1}"/>
              </a:ext>
            </a:extLst>
          </p:cNvPr>
          <p:cNvGraphicFramePr>
            <a:graphicFrameLocks/>
          </p:cNvGraphicFramePr>
          <p:nvPr>
            <p:extLst>
              <p:ext uri="{D42A27DB-BD31-4B8C-83A1-F6EECF244321}">
                <p14:modId xmlns:p14="http://schemas.microsoft.com/office/powerpoint/2010/main" val="1386497513"/>
              </p:ext>
            </p:extLst>
          </p:nvPr>
        </p:nvGraphicFramePr>
        <p:xfrm>
          <a:off x="6604000" y="2614499"/>
          <a:ext cx="5030750" cy="29322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87189058"/>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6C341B3B-2090-116C-41BF-D903BB8FAB1A}"/>
              </a:ext>
            </a:extLst>
          </p:cNvPr>
          <p:cNvSpPr/>
          <p:nvPr/>
        </p:nvSpPr>
        <p:spPr>
          <a:xfrm>
            <a:off x="5406013" y="0"/>
            <a:ext cx="6785987" cy="6858000"/>
          </a:xfrm>
          <a:prstGeom prst="rect">
            <a:avLst/>
          </a:prstGeom>
          <a:solidFill>
            <a:srgbClr val="0064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pic>
        <p:nvPicPr>
          <p:cNvPr id="9" name="Imagen 8">
            <a:extLst>
              <a:ext uri="{FF2B5EF4-FFF2-40B4-BE49-F238E27FC236}">
                <a16:creationId xmlns:a16="http://schemas.microsoft.com/office/drawing/2014/main" id="{B622DD11-E299-7310-8627-8496D1E3BC4E}"/>
              </a:ext>
            </a:extLst>
          </p:cNvPr>
          <p:cNvPicPr>
            <a:picLocks noChangeAspect="1"/>
          </p:cNvPicPr>
          <p:nvPr/>
        </p:nvPicPr>
        <p:blipFill>
          <a:blip r:embed="rId2"/>
          <a:stretch>
            <a:fillRect/>
          </a:stretch>
        </p:blipFill>
        <p:spPr>
          <a:xfrm rot="5400000">
            <a:off x="2200019" y="-1284257"/>
            <a:ext cx="889889" cy="4188431"/>
          </a:xfrm>
          <a:prstGeom prst="rect">
            <a:avLst/>
          </a:prstGeom>
        </p:spPr>
      </p:pic>
      <p:sp>
        <p:nvSpPr>
          <p:cNvPr id="3" name="CuadroTexto 2">
            <a:extLst>
              <a:ext uri="{FF2B5EF4-FFF2-40B4-BE49-F238E27FC236}">
                <a16:creationId xmlns:a16="http://schemas.microsoft.com/office/drawing/2014/main" id="{1A885432-B46B-CAAA-C905-CAC56D29B754}"/>
              </a:ext>
            </a:extLst>
          </p:cNvPr>
          <p:cNvSpPr txBox="1"/>
          <p:nvPr/>
        </p:nvSpPr>
        <p:spPr>
          <a:xfrm>
            <a:off x="550748" y="1753924"/>
            <a:ext cx="4560278" cy="1077218"/>
          </a:xfrm>
          <a:prstGeom prst="rect">
            <a:avLst/>
          </a:prstGeom>
          <a:noFill/>
        </p:spPr>
        <p:txBody>
          <a:bodyPr wrap="square">
            <a:spAutoFit/>
          </a:bodyPr>
          <a:lstStyle/>
          <a:p>
            <a:r>
              <a:rPr lang="es-ES_tradnl" sz="2800" b="1" dirty="0">
                <a:solidFill>
                  <a:srgbClr val="0064BD"/>
                </a:solidFill>
                <a:effectLst/>
                <a:latin typeface="Arial" panose="020B0604020202020204" pitchFamily="34" charset="0"/>
                <a:ea typeface="Calibri" panose="020F0502020204030204" pitchFamily="34" charset="0"/>
              </a:rPr>
              <a:t>Actualización Reglamento de Becas</a:t>
            </a:r>
            <a:r>
              <a:rPr lang="es-CR" sz="3600" dirty="0">
                <a:solidFill>
                  <a:srgbClr val="0064BD"/>
                </a:solidFill>
                <a:effectLst/>
              </a:rPr>
              <a:t> </a:t>
            </a:r>
            <a:endParaRPr lang="es-CR" sz="3600" dirty="0">
              <a:solidFill>
                <a:srgbClr val="0064BD"/>
              </a:solidFill>
            </a:endParaRPr>
          </a:p>
        </p:txBody>
      </p:sp>
      <p:sp>
        <p:nvSpPr>
          <p:cNvPr id="4" name="CuadroTexto 3">
            <a:extLst>
              <a:ext uri="{FF2B5EF4-FFF2-40B4-BE49-F238E27FC236}">
                <a16:creationId xmlns:a16="http://schemas.microsoft.com/office/drawing/2014/main" id="{2B50F48B-5E7F-C1CA-005E-87D04365A22A}"/>
              </a:ext>
            </a:extLst>
          </p:cNvPr>
          <p:cNvSpPr txBox="1"/>
          <p:nvPr/>
        </p:nvSpPr>
        <p:spPr>
          <a:xfrm>
            <a:off x="5969376" y="697483"/>
            <a:ext cx="5671876" cy="5463034"/>
          </a:xfrm>
          <a:prstGeom prst="rect">
            <a:avLst/>
          </a:prstGeom>
          <a:noFill/>
        </p:spPr>
        <p:txBody>
          <a:bodyPr wrap="square">
            <a:spAutoFit/>
          </a:bodyPr>
          <a:lstStyle/>
          <a:p>
            <a:pPr algn="just"/>
            <a:r>
              <a:rPr lang="es-ES_tradnl"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Sin obtener más información por parte de la Dirección Jurídica durante el año 2022, se da un último seguimiento el 22 de diciembre de 2022 y se obtuvo la siguiente respuesta: </a:t>
            </a:r>
            <a:endParaRPr lang="es-C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s-ES_tradnl"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s-C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15000"/>
              </a:lnSpc>
            </a:pPr>
            <a:r>
              <a:rPr lang="es-ES_tradnl" sz="1100" i="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“En relación con la consulta acerca del </a:t>
            </a:r>
            <a:r>
              <a:rPr lang="es-ES_tradnl" sz="1100" i="1"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estado en el que se encuentra la gestión correspondiente al proyecto de actualización del Reglamento de Becas</a:t>
            </a:r>
            <a:r>
              <a:rPr lang="es-ES_tradnl" sz="1100" b="1" i="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s-ES_tradnl" sz="1100" i="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se hace de su conocimiento que, el proyecto de reglamento citado se encontraba en </a:t>
            </a:r>
            <a:r>
              <a:rPr lang="es-ES_tradnl" sz="1100" i="1"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etapa de revisión avanzada</a:t>
            </a:r>
            <a:r>
              <a:rPr lang="es-ES_tradnl" sz="1100" i="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sin embargo, el pasado 12 de diciembre se trasladó a esta Dirección Jurídica el oficio </a:t>
            </a:r>
            <a:r>
              <a:rPr lang="es-ES_tradnl" sz="1100" i="1"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N°</a:t>
            </a:r>
            <a:r>
              <a:rPr lang="es-ES_tradnl" sz="1100" i="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12341-2022 que comunicó el acuerdo del Consejo Superior tomado en la sesión </a:t>
            </a:r>
            <a:r>
              <a:rPr lang="es-ES_tradnl" sz="1100" b="1" i="1"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N°</a:t>
            </a:r>
            <a:r>
              <a:rPr lang="es-ES_tradnl" sz="1100" b="1" i="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102-2022 </a:t>
            </a:r>
            <a:r>
              <a:rPr lang="es-ES_tradnl" sz="1100" i="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celebrada el </a:t>
            </a:r>
            <a:r>
              <a:rPr lang="es-ES_tradnl" sz="1100" b="1" i="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22 de noviembre de 2022, artículo XXXVII,</a:t>
            </a:r>
            <a:r>
              <a:rPr lang="es-ES_tradnl" sz="1100" i="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en el cual se solicitó expresamente lo siguiente: </a:t>
            </a:r>
            <a:r>
              <a:rPr lang="es-ES_tradnl" sz="1100" b="1" i="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“2.) </a:t>
            </a:r>
            <a:r>
              <a:rPr lang="es-ES_tradnl" sz="1100" i="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Trasladar el presente acuerdo a la Dirección Jurídica para que de ser posible </a:t>
            </a:r>
            <a:r>
              <a:rPr lang="es-ES_tradnl" sz="1100" i="1"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valore la modificación del Reglamento de Becas, con el fin de incorporar algunos otros instrumentos que puedan servir como garantía para las becas</a:t>
            </a:r>
            <a:r>
              <a:rPr lang="es-ES_tradnl" sz="1100" b="1" i="1"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t>
            </a:r>
            <a:r>
              <a:rPr lang="es-ES_tradnl" sz="1100" b="1" i="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t>
            </a:r>
            <a:r>
              <a:rPr lang="es-ES_tradnl" sz="1100" i="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(Énfasis suplido).</a:t>
            </a:r>
            <a:endParaRPr lang="es-CR"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15000"/>
              </a:lnSpc>
            </a:pPr>
            <a:r>
              <a:rPr lang="es-ES_tradnl" sz="1100" i="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Por lo que, en atención a lo requerido por el Consejo Superior, se está realizando el indicado estudio para incorporarlo en el documento final que se remitirá a Gestión de la Capacitación de la Dirección de Gestión Humana, por ello, se requerirá de más tiempo para incorporar lo solicitado. Asimismo, se informa que </a:t>
            </a:r>
            <a:r>
              <a:rPr lang="es-ES_tradnl" sz="1100" i="1"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se le ha brindado prioridad a esta gestión</a:t>
            </a:r>
            <a:r>
              <a:rPr lang="es-ES_tradnl" sz="1100" i="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t>
            </a:r>
            <a:endParaRPr lang="es-CR"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15000"/>
              </a:lnSpc>
            </a:pPr>
            <a:r>
              <a:rPr lang="es-ES_tradnl" sz="1100" i="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s-CR"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15000"/>
              </a:lnSpc>
            </a:pPr>
            <a:r>
              <a:rPr lang="es-ES_tradnl" sz="1100" i="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No se omite manifestar que, esta unidad asesora también se encuentra revisando otros proyectos de reglamento, así como criterios con plazo definido que remite el Consejo Superior y Corte Plena los cuales se deben priorizar.”</a:t>
            </a:r>
            <a:endParaRPr lang="es-CR"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s-ES_tradnl"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s-C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es-ES_tradnl" sz="1200" dirty="0">
                <a:solidFill>
                  <a:schemeClr val="bg1"/>
                </a:solidFill>
                <a:effectLst/>
                <a:latin typeface="Arial" panose="020B0604020202020204" pitchFamily="34" charset="0"/>
                <a:ea typeface="Calibri" panose="020F0502020204030204" pitchFamily="34" charset="0"/>
              </a:rPr>
              <a:t>Actualmente el Subproceso Gestión de la Capacitación se encuentra a la espera del criterio y análisis sobre el proyecto de actualización del Reglamento de Becas por parte de la Dirección Jurídica. </a:t>
            </a:r>
            <a:endParaRPr lang="es-CR" sz="1200" dirty="0">
              <a:solidFill>
                <a:schemeClr val="bg1"/>
              </a:solidFill>
            </a:endParaRPr>
          </a:p>
        </p:txBody>
      </p:sp>
      <p:sp>
        <p:nvSpPr>
          <p:cNvPr id="6" name="CuadroTexto 5">
            <a:extLst>
              <a:ext uri="{FF2B5EF4-FFF2-40B4-BE49-F238E27FC236}">
                <a16:creationId xmlns:a16="http://schemas.microsoft.com/office/drawing/2014/main" id="{D30F8C2E-60CC-295F-7318-02F8AE4DFE2E}"/>
              </a:ext>
            </a:extLst>
          </p:cNvPr>
          <p:cNvSpPr txBox="1"/>
          <p:nvPr/>
        </p:nvSpPr>
        <p:spPr>
          <a:xfrm>
            <a:off x="550748" y="3126821"/>
            <a:ext cx="4188431" cy="2308324"/>
          </a:xfrm>
          <a:prstGeom prst="rect">
            <a:avLst/>
          </a:prstGeom>
          <a:noFill/>
        </p:spPr>
        <p:txBody>
          <a:bodyPr wrap="square">
            <a:spAutoFit/>
          </a:bodyPr>
          <a:lstStyle/>
          <a:p>
            <a:pPr algn="just"/>
            <a:r>
              <a:rPr lang="es-ES_tradnl" sz="1800" dirty="0">
                <a:effectLst/>
                <a:latin typeface="Arial" panose="020B0604020202020204" pitchFamily="34" charset="0"/>
                <a:ea typeface="Calibri" panose="020F0502020204030204" pitchFamily="34" charset="0"/>
                <a:cs typeface="Times New Roman" panose="02020603050405020304" pitchFamily="18" charset="0"/>
              </a:rPr>
              <a:t>El 21 de enero de 2022, el Subproceso Gestión de la Capacitación remitió a la Dirección Jurídica el oficio PJ-DGH-CAP-018-2022 correspondiente a la segunda versión de la propuesta de redacción del Reglamento de Becas con el propósito de ser revisado por dicha Dirección. </a:t>
            </a:r>
            <a:endParaRPr lang="es-C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115332"/>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86611E81-D08C-EA4E-EFC4-7E78288DDC07}"/>
              </a:ext>
            </a:extLst>
          </p:cNvPr>
          <p:cNvPicPr>
            <a:picLocks noChangeAspect="1"/>
          </p:cNvPicPr>
          <p:nvPr/>
        </p:nvPicPr>
        <p:blipFill>
          <a:blip r:embed="rId2"/>
          <a:stretch>
            <a:fillRect/>
          </a:stretch>
        </p:blipFill>
        <p:spPr>
          <a:xfrm rot="5400000">
            <a:off x="1465344" y="4088309"/>
            <a:ext cx="889889" cy="4188431"/>
          </a:xfrm>
          <a:prstGeom prst="rect">
            <a:avLst/>
          </a:prstGeom>
        </p:spPr>
      </p:pic>
      <p:pic>
        <p:nvPicPr>
          <p:cNvPr id="8" name="Imagen 7">
            <a:extLst>
              <a:ext uri="{FF2B5EF4-FFF2-40B4-BE49-F238E27FC236}">
                <a16:creationId xmlns:a16="http://schemas.microsoft.com/office/drawing/2014/main" id="{575ABA77-CE90-414B-E5F6-57DE6B665EF5}"/>
              </a:ext>
            </a:extLst>
          </p:cNvPr>
          <p:cNvPicPr>
            <a:picLocks noChangeAspect="1"/>
          </p:cNvPicPr>
          <p:nvPr/>
        </p:nvPicPr>
        <p:blipFill>
          <a:blip r:embed="rId2"/>
          <a:stretch>
            <a:fillRect/>
          </a:stretch>
        </p:blipFill>
        <p:spPr>
          <a:xfrm rot="5400000">
            <a:off x="5651055" y="4088309"/>
            <a:ext cx="889889" cy="4188431"/>
          </a:xfrm>
          <a:prstGeom prst="rect">
            <a:avLst/>
          </a:prstGeom>
        </p:spPr>
      </p:pic>
      <p:pic>
        <p:nvPicPr>
          <p:cNvPr id="9" name="Imagen 8">
            <a:extLst>
              <a:ext uri="{FF2B5EF4-FFF2-40B4-BE49-F238E27FC236}">
                <a16:creationId xmlns:a16="http://schemas.microsoft.com/office/drawing/2014/main" id="{B622DD11-E299-7310-8627-8496D1E3BC4E}"/>
              </a:ext>
            </a:extLst>
          </p:cNvPr>
          <p:cNvPicPr>
            <a:picLocks noChangeAspect="1"/>
          </p:cNvPicPr>
          <p:nvPr/>
        </p:nvPicPr>
        <p:blipFill>
          <a:blip r:embed="rId2"/>
          <a:stretch>
            <a:fillRect/>
          </a:stretch>
        </p:blipFill>
        <p:spPr>
          <a:xfrm rot="5400000">
            <a:off x="9836766" y="4088308"/>
            <a:ext cx="889889" cy="4188431"/>
          </a:xfrm>
          <a:prstGeom prst="rect">
            <a:avLst/>
          </a:prstGeom>
        </p:spPr>
      </p:pic>
      <p:sp>
        <p:nvSpPr>
          <p:cNvPr id="3" name="CuadroTexto 2">
            <a:extLst>
              <a:ext uri="{FF2B5EF4-FFF2-40B4-BE49-F238E27FC236}">
                <a16:creationId xmlns:a16="http://schemas.microsoft.com/office/drawing/2014/main" id="{1A885432-B46B-CAAA-C905-CAC56D29B754}"/>
              </a:ext>
            </a:extLst>
          </p:cNvPr>
          <p:cNvSpPr txBox="1"/>
          <p:nvPr/>
        </p:nvSpPr>
        <p:spPr>
          <a:xfrm>
            <a:off x="378999" y="230530"/>
            <a:ext cx="11434002" cy="523220"/>
          </a:xfrm>
          <a:prstGeom prst="rect">
            <a:avLst/>
          </a:prstGeom>
          <a:noFill/>
        </p:spPr>
        <p:txBody>
          <a:bodyPr wrap="square">
            <a:spAutoFit/>
          </a:bodyPr>
          <a:lstStyle/>
          <a:p>
            <a:r>
              <a:rPr lang="es-ES_tradnl" sz="2000" b="1" dirty="0">
                <a:solidFill>
                  <a:srgbClr val="003764"/>
                </a:solidFill>
                <a:effectLst/>
                <a:latin typeface="Arial" panose="020B0604020202020204" pitchFamily="34" charset="0"/>
                <a:ea typeface="Calibri" panose="020F0502020204030204" pitchFamily="34" charset="0"/>
                <a:cs typeface="Arial" panose="020B0604020202020204" pitchFamily="34" charset="0"/>
              </a:rPr>
              <a:t>ACCIONES COMPLEMENTARIAS DEL SUBPROCESO GESTIÓN DE LA CAPACITACIÓN</a:t>
            </a:r>
            <a:r>
              <a:rPr lang="es-CR" sz="2800" dirty="0">
                <a:solidFill>
                  <a:srgbClr val="003764"/>
                </a:solidFill>
                <a:effectLst/>
                <a:latin typeface="Arial" panose="020B0604020202020204" pitchFamily="34" charset="0"/>
                <a:cs typeface="Arial" panose="020B0604020202020204" pitchFamily="34" charset="0"/>
              </a:rPr>
              <a:t> </a:t>
            </a:r>
            <a:endParaRPr lang="es-CR" sz="2800" dirty="0">
              <a:solidFill>
                <a:srgbClr val="003764"/>
              </a:solidFill>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7FB8CB95-C02C-2FB2-D840-96012BDB3E72}"/>
              </a:ext>
            </a:extLst>
          </p:cNvPr>
          <p:cNvSpPr txBox="1"/>
          <p:nvPr/>
        </p:nvSpPr>
        <p:spPr>
          <a:xfrm>
            <a:off x="785399" y="707003"/>
            <a:ext cx="6282266" cy="369332"/>
          </a:xfrm>
          <a:prstGeom prst="rect">
            <a:avLst/>
          </a:prstGeom>
          <a:noFill/>
        </p:spPr>
        <p:txBody>
          <a:bodyPr wrap="square">
            <a:spAutoFit/>
          </a:bodyPr>
          <a:lstStyle/>
          <a:p>
            <a:r>
              <a:rPr lang="es-ES_tradnl" sz="1800" b="1" dirty="0">
                <a:solidFill>
                  <a:srgbClr val="01ABE5"/>
                </a:solidFill>
                <a:effectLst/>
                <a:latin typeface="Arial" panose="020B0604020202020204" pitchFamily="34" charset="0"/>
                <a:ea typeface="Calibri" panose="020F0502020204030204" pitchFamily="34" charset="0"/>
              </a:rPr>
              <a:t>DIAGNÓSTICO DE NECESIDADES DE CAPACITACIÓN</a:t>
            </a:r>
            <a:r>
              <a:rPr lang="es-CR" dirty="0">
                <a:solidFill>
                  <a:srgbClr val="01ABE5"/>
                </a:solidFill>
                <a:effectLst/>
              </a:rPr>
              <a:t> </a:t>
            </a:r>
            <a:endParaRPr lang="es-CR" dirty="0">
              <a:solidFill>
                <a:srgbClr val="01ABE5"/>
              </a:solidFill>
            </a:endParaRPr>
          </a:p>
        </p:txBody>
      </p:sp>
      <p:sp>
        <p:nvSpPr>
          <p:cNvPr id="6" name="CuadroTexto 5">
            <a:extLst>
              <a:ext uri="{FF2B5EF4-FFF2-40B4-BE49-F238E27FC236}">
                <a16:creationId xmlns:a16="http://schemas.microsoft.com/office/drawing/2014/main" id="{DD150FE2-819A-CB44-A19F-0A2F895EB725}"/>
              </a:ext>
            </a:extLst>
          </p:cNvPr>
          <p:cNvSpPr txBox="1"/>
          <p:nvPr/>
        </p:nvSpPr>
        <p:spPr>
          <a:xfrm>
            <a:off x="1183332" y="2175851"/>
            <a:ext cx="3287068" cy="2462213"/>
          </a:xfrm>
          <a:prstGeom prst="rect">
            <a:avLst/>
          </a:prstGeom>
          <a:noFill/>
        </p:spPr>
        <p:txBody>
          <a:bodyPr wrap="square">
            <a:spAutoFit/>
          </a:bodyPr>
          <a:lstStyle/>
          <a:p>
            <a:pPr algn="just"/>
            <a:r>
              <a:rPr lang="es-ES_tradnl" sz="1400" dirty="0">
                <a:effectLst/>
                <a:latin typeface="Arial" panose="020B0604020202020204" pitchFamily="34" charset="0"/>
                <a:ea typeface="Calibri" panose="020F0502020204030204" pitchFamily="34" charset="0"/>
                <a:cs typeface="Times New Roman" panose="02020603050405020304" pitchFamily="18" charset="0"/>
              </a:rPr>
              <a:t>Con el fin de asegurar el máximo aprovechamiento de los recursos institucionales y proveer al personal judicial herramientas para continuar brindado un servicio público de calidad, atinentes a la naturaleza de sus funciones y alineadas con el Plan Estratégico Institucional y los Planes Anuales Operativos de cada oficina, se realizaron los siguientes diagnósticos de necesidades de capacitación: </a:t>
            </a:r>
            <a:endParaRPr lang="es-CR"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Tabla 9">
            <a:extLst>
              <a:ext uri="{FF2B5EF4-FFF2-40B4-BE49-F238E27FC236}">
                <a16:creationId xmlns:a16="http://schemas.microsoft.com/office/drawing/2014/main" id="{C0CA4153-E2B2-EFB4-62A7-AA24A8C67606}"/>
              </a:ext>
            </a:extLst>
          </p:cNvPr>
          <p:cNvGraphicFramePr>
            <a:graphicFrameLocks noGrp="1"/>
          </p:cNvGraphicFramePr>
          <p:nvPr>
            <p:extLst>
              <p:ext uri="{D42A27DB-BD31-4B8C-83A1-F6EECF244321}">
                <p14:modId xmlns:p14="http://schemas.microsoft.com/office/powerpoint/2010/main" val="2516989568"/>
              </p:ext>
            </p:extLst>
          </p:nvPr>
        </p:nvGraphicFramePr>
        <p:xfrm>
          <a:off x="5461228" y="1795240"/>
          <a:ext cx="6070373" cy="3480918"/>
        </p:xfrm>
        <a:graphic>
          <a:graphicData uri="http://schemas.openxmlformats.org/drawingml/2006/table">
            <a:tbl>
              <a:tblPr firstRow="1" firstCol="1" bandRow="1">
                <a:tableStyleId>{46F890A9-2807-4EBB-B81D-B2AA78EC7F39}</a:tableStyleId>
              </a:tblPr>
              <a:tblGrid>
                <a:gridCol w="1044680">
                  <a:extLst>
                    <a:ext uri="{9D8B030D-6E8A-4147-A177-3AD203B41FA5}">
                      <a16:colId xmlns:a16="http://schemas.microsoft.com/office/drawing/2014/main" val="842732088"/>
                    </a:ext>
                  </a:extLst>
                </a:gridCol>
                <a:gridCol w="990175">
                  <a:extLst>
                    <a:ext uri="{9D8B030D-6E8A-4147-A177-3AD203B41FA5}">
                      <a16:colId xmlns:a16="http://schemas.microsoft.com/office/drawing/2014/main" val="1372749131"/>
                    </a:ext>
                  </a:extLst>
                </a:gridCol>
                <a:gridCol w="4035518">
                  <a:extLst>
                    <a:ext uri="{9D8B030D-6E8A-4147-A177-3AD203B41FA5}">
                      <a16:colId xmlns:a16="http://schemas.microsoft.com/office/drawing/2014/main" val="3460321049"/>
                    </a:ext>
                  </a:extLst>
                </a:gridCol>
              </a:tblGrid>
              <a:tr h="474682">
                <a:tc>
                  <a:txBody>
                    <a:bodyPr/>
                    <a:lstStyle/>
                    <a:p>
                      <a:pPr algn="ctr"/>
                      <a:r>
                        <a:rPr lang="es-CR" sz="1400" dirty="0">
                          <a:effectLst/>
                        </a:rPr>
                        <a:t>DNC </a:t>
                      </a:r>
                      <a:endParaRPr lang="es-C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637" marR="52637" marT="0" marB="0" anchor="ctr">
                    <a:solidFill>
                      <a:srgbClr val="003764"/>
                    </a:solidFill>
                  </a:tcPr>
                </a:tc>
                <a:tc>
                  <a:txBody>
                    <a:bodyPr/>
                    <a:lstStyle/>
                    <a:p>
                      <a:pPr algn="ctr"/>
                      <a:r>
                        <a:rPr lang="es-CR" sz="1400" dirty="0">
                          <a:effectLst/>
                        </a:rPr>
                        <a:t>CANTIDAD </a:t>
                      </a:r>
                      <a:endParaRPr lang="es-C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637" marR="52637" marT="0" marB="0" anchor="ctr">
                    <a:solidFill>
                      <a:srgbClr val="003764"/>
                    </a:solidFill>
                  </a:tcPr>
                </a:tc>
                <a:tc>
                  <a:txBody>
                    <a:bodyPr/>
                    <a:lstStyle/>
                    <a:p>
                      <a:pPr algn="ctr"/>
                      <a:r>
                        <a:rPr lang="es-CR" sz="1400" dirty="0">
                          <a:effectLst/>
                        </a:rPr>
                        <a:t>OFICINA </a:t>
                      </a:r>
                      <a:endParaRPr lang="es-C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637" marR="52637" marT="0" marB="0" anchor="ctr">
                    <a:solidFill>
                      <a:srgbClr val="003764"/>
                    </a:solidFill>
                  </a:tcPr>
                </a:tc>
                <a:extLst>
                  <a:ext uri="{0D108BD9-81ED-4DB2-BD59-A6C34878D82A}">
                    <a16:rowId xmlns:a16="http://schemas.microsoft.com/office/drawing/2014/main" val="1943319112"/>
                  </a:ext>
                </a:extLst>
              </a:tr>
              <a:tr h="725643">
                <a:tc rowSpan="3">
                  <a:txBody>
                    <a:bodyPr/>
                    <a:lstStyle/>
                    <a:p>
                      <a:pPr algn="l"/>
                      <a:r>
                        <a:rPr lang="es-CR" sz="1400" dirty="0">
                          <a:effectLst/>
                        </a:rPr>
                        <a:t>Iniciados </a:t>
                      </a:r>
                      <a:endParaRPr lang="es-C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637" marR="52637" marT="0" marB="0" anchor="ctr"/>
                </a:tc>
                <a:tc rowSpan="3">
                  <a:txBody>
                    <a:bodyPr/>
                    <a:lstStyle/>
                    <a:p>
                      <a:pPr algn="ctr"/>
                      <a:r>
                        <a:rPr lang="es-CR" sz="1400" dirty="0">
                          <a:effectLst/>
                        </a:rPr>
                        <a:t>3</a:t>
                      </a:r>
                      <a:endParaRPr lang="es-C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637" marR="52637" marT="0" marB="0" anchor="ctr"/>
                </a:tc>
                <a:tc>
                  <a:txBody>
                    <a:bodyPr/>
                    <a:lstStyle/>
                    <a:p>
                      <a:pPr algn="just"/>
                      <a:r>
                        <a:rPr lang="es-CR" sz="1050" dirty="0">
                          <a:effectLst/>
                        </a:rPr>
                        <a:t>Necesidades de capacitación para el fortalecimiento del servicio público a población indígena usuaria del sistema de justicia. Continuación de consulta.</a:t>
                      </a:r>
                      <a:endParaRPr lang="es-C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2637" marR="52637" marT="0" marB="0" anchor="ctr"/>
                </a:tc>
                <a:extLst>
                  <a:ext uri="{0D108BD9-81ED-4DB2-BD59-A6C34878D82A}">
                    <a16:rowId xmlns:a16="http://schemas.microsoft.com/office/drawing/2014/main" val="3673231396"/>
                  </a:ext>
                </a:extLst>
              </a:tr>
              <a:tr h="725643">
                <a:tc vMerge="1">
                  <a:txBody>
                    <a:bodyPr/>
                    <a:lstStyle/>
                    <a:p>
                      <a:endParaRPr lang="es-CR"/>
                    </a:p>
                  </a:txBody>
                  <a:tcPr/>
                </a:tc>
                <a:tc vMerge="1">
                  <a:txBody>
                    <a:bodyPr/>
                    <a:lstStyle/>
                    <a:p>
                      <a:endParaRPr lang="es-CR"/>
                    </a:p>
                  </a:txBody>
                  <a:tcPr/>
                </a:tc>
                <a:tc>
                  <a:txBody>
                    <a:bodyPr/>
                    <a:lstStyle/>
                    <a:p>
                      <a:pPr algn="just"/>
                      <a:r>
                        <a:rPr lang="es-CR" sz="1050">
                          <a:effectLst/>
                        </a:rPr>
                        <a:t>Diagnóstico de necesidades de capacitación de juezas y jueces coordinadores y personal coordinador judicial de la materia penal.</a:t>
                      </a:r>
                      <a:endParaRPr lang="es-CR" sz="1050">
                        <a:effectLst/>
                        <a:latin typeface="Calibri" panose="020F0502020204030204" pitchFamily="34" charset="0"/>
                        <a:ea typeface="Calibri" panose="020F0502020204030204" pitchFamily="34" charset="0"/>
                        <a:cs typeface="Times New Roman" panose="02020603050405020304" pitchFamily="18" charset="0"/>
                      </a:endParaRPr>
                    </a:p>
                  </a:txBody>
                  <a:tcPr marL="52637" marR="52637" marT="0" marB="0" anchor="ctr"/>
                </a:tc>
                <a:extLst>
                  <a:ext uri="{0D108BD9-81ED-4DB2-BD59-A6C34878D82A}">
                    <a16:rowId xmlns:a16="http://schemas.microsoft.com/office/drawing/2014/main" val="3805672898"/>
                  </a:ext>
                </a:extLst>
              </a:tr>
              <a:tr h="829307">
                <a:tc vMerge="1">
                  <a:txBody>
                    <a:bodyPr/>
                    <a:lstStyle/>
                    <a:p>
                      <a:endParaRPr lang="es-CR"/>
                    </a:p>
                  </a:txBody>
                  <a:tcPr/>
                </a:tc>
                <a:tc vMerge="1">
                  <a:txBody>
                    <a:bodyPr/>
                    <a:lstStyle/>
                    <a:p>
                      <a:endParaRPr lang="es-CR"/>
                    </a:p>
                  </a:txBody>
                  <a:tcPr/>
                </a:tc>
                <a:tc>
                  <a:txBody>
                    <a:bodyPr/>
                    <a:lstStyle/>
                    <a:p>
                      <a:pPr algn="just"/>
                      <a:r>
                        <a:rPr lang="es-CR" sz="1050">
                          <a:effectLst/>
                        </a:rPr>
                        <a:t>Necesidades de capacitación para el cumplimiento de la política de gestión ambiental del Poder Judicial. Preparación de instrumentos para el levantamiento de datos.</a:t>
                      </a:r>
                      <a:endParaRPr lang="es-CR" sz="1050">
                        <a:effectLst/>
                        <a:latin typeface="Calibri" panose="020F0502020204030204" pitchFamily="34" charset="0"/>
                        <a:ea typeface="Calibri" panose="020F0502020204030204" pitchFamily="34" charset="0"/>
                        <a:cs typeface="Times New Roman" panose="02020603050405020304" pitchFamily="18" charset="0"/>
                      </a:endParaRPr>
                    </a:p>
                  </a:txBody>
                  <a:tcPr marL="52637" marR="52637" marT="0" marB="0" anchor="ctr"/>
                </a:tc>
                <a:extLst>
                  <a:ext uri="{0D108BD9-81ED-4DB2-BD59-A6C34878D82A}">
                    <a16:rowId xmlns:a16="http://schemas.microsoft.com/office/drawing/2014/main" val="48522386"/>
                  </a:ext>
                </a:extLst>
              </a:tr>
              <a:tr h="725643">
                <a:tc>
                  <a:txBody>
                    <a:bodyPr/>
                    <a:lstStyle/>
                    <a:p>
                      <a:pPr algn="l"/>
                      <a:r>
                        <a:rPr lang="es-CR" sz="1400">
                          <a:effectLst/>
                        </a:rPr>
                        <a:t>Concluidos</a:t>
                      </a:r>
                      <a:endParaRPr lang="es-CR" sz="1400">
                        <a:effectLst/>
                        <a:latin typeface="Calibri" panose="020F0502020204030204" pitchFamily="34" charset="0"/>
                        <a:ea typeface="Calibri" panose="020F0502020204030204" pitchFamily="34" charset="0"/>
                        <a:cs typeface="Times New Roman" panose="02020603050405020304" pitchFamily="18" charset="0"/>
                      </a:endParaRPr>
                    </a:p>
                  </a:txBody>
                  <a:tcPr marL="52637" marR="52637" marT="0" marB="0" anchor="ctr"/>
                </a:tc>
                <a:tc>
                  <a:txBody>
                    <a:bodyPr/>
                    <a:lstStyle/>
                    <a:p>
                      <a:pPr algn="ctr"/>
                      <a:r>
                        <a:rPr lang="es-CR" sz="1400" dirty="0">
                          <a:effectLst/>
                        </a:rPr>
                        <a:t>1</a:t>
                      </a:r>
                      <a:endParaRPr lang="es-C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637" marR="52637" marT="0" marB="0" anchor="ctr"/>
                </a:tc>
                <a:tc>
                  <a:txBody>
                    <a:bodyPr/>
                    <a:lstStyle/>
                    <a:p>
                      <a:pPr algn="just"/>
                      <a:r>
                        <a:rPr lang="es-CR" sz="1050" dirty="0">
                          <a:effectLst/>
                        </a:rPr>
                        <a:t>Consulta a oficinas del ámbito administrativo sobre necesidades de capacitación en atención a su participación en la nueva jurisdicción de delincuencia organizada.</a:t>
                      </a:r>
                      <a:endParaRPr lang="es-C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2637" marR="52637" marT="0" marB="0" anchor="ctr"/>
                </a:tc>
                <a:extLst>
                  <a:ext uri="{0D108BD9-81ED-4DB2-BD59-A6C34878D82A}">
                    <a16:rowId xmlns:a16="http://schemas.microsoft.com/office/drawing/2014/main" val="635561457"/>
                  </a:ext>
                </a:extLst>
              </a:tr>
            </a:tbl>
          </a:graphicData>
        </a:graphic>
      </p:graphicFrame>
      <p:sp>
        <p:nvSpPr>
          <p:cNvPr id="12" name="CuadroTexto 11">
            <a:extLst>
              <a:ext uri="{FF2B5EF4-FFF2-40B4-BE49-F238E27FC236}">
                <a16:creationId xmlns:a16="http://schemas.microsoft.com/office/drawing/2014/main" id="{20E14F4D-904E-2173-3CA4-7B312E5F30D2}"/>
              </a:ext>
            </a:extLst>
          </p:cNvPr>
          <p:cNvSpPr txBox="1"/>
          <p:nvPr/>
        </p:nvSpPr>
        <p:spPr>
          <a:xfrm>
            <a:off x="5355281" y="1472655"/>
            <a:ext cx="6282266" cy="253916"/>
          </a:xfrm>
          <a:prstGeom prst="rect">
            <a:avLst/>
          </a:prstGeom>
          <a:noFill/>
        </p:spPr>
        <p:txBody>
          <a:bodyPr wrap="square">
            <a:spAutoFit/>
          </a:bodyPr>
          <a:lstStyle/>
          <a:p>
            <a:pPr algn="ctr"/>
            <a:r>
              <a:rPr lang="es-ES_tradnl" sz="1050" b="1" dirty="0">
                <a:effectLst/>
                <a:latin typeface="Arial" panose="020B0604020202020204" pitchFamily="34" charset="0"/>
                <a:ea typeface="Calibri" panose="020F0502020204030204" pitchFamily="34" charset="0"/>
                <a:cs typeface="Times New Roman" panose="02020603050405020304" pitchFamily="18" charset="0"/>
              </a:rPr>
              <a:t>Diagnóstico de necesidades de capacitación</a:t>
            </a:r>
            <a:r>
              <a:rPr lang="es-CR" sz="1050" dirty="0">
                <a:latin typeface="Calibri" panose="020F0502020204030204" pitchFamily="34" charset="0"/>
                <a:ea typeface="Calibri" panose="020F0502020204030204" pitchFamily="34" charset="0"/>
                <a:cs typeface="Times New Roman" panose="02020603050405020304" pitchFamily="18" charset="0"/>
              </a:rPr>
              <a:t>, </a:t>
            </a:r>
            <a:r>
              <a:rPr lang="es-ES" sz="1050" b="1" dirty="0">
                <a:effectLst/>
                <a:latin typeface="Arial" panose="020B0604020202020204" pitchFamily="34" charset="0"/>
                <a:ea typeface="Calibri" panose="020F0502020204030204" pitchFamily="34" charset="0"/>
                <a:cs typeface="Times New Roman" panose="02020603050405020304" pitchFamily="18" charset="0"/>
              </a:rPr>
              <a:t>Año 2022</a:t>
            </a:r>
            <a:endParaRPr lang="es-CR"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CuadroTexto 13">
            <a:extLst>
              <a:ext uri="{FF2B5EF4-FFF2-40B4-BE49-F238E27FC236}">
                <a16:creationId xmlns:a16="http://schemas.microsoft.com/office/drawing/2014/main" id="{73C52633-999C-621F-BB40-F8E1B4685558}"/>
              </a:ext>
            </a:extLst>
          </p:cNvPr>
          <p:cNvSpPr txBox="1"/>
          <p:nvPr/>
        </p:nvSpPr>
        <p:spPr>
          <a:xfrm>
            <a:off x="5461228" y="5308879"/>
            <a:ext cx="6282266" cy="215444"/>
          </a:xfrm>
          <a:prstGeom prst="rect">
            <a:avLst/>
          </a:prstGeom>
          <a:noFill/>
        </p:spPr>
        <p:txBody>
          <a:bodyPr wrap="square">
            <a:spAutoFit/>
          </a:bodyPr>
          <a:lstStyle/>
          <a:p>
            <a:pPr algn="ctr"/>
            <a:r>
              <a:rPr lang="es-ES_tradnl" sz="800" dirty="0">
                <a:effectLst/>
                <a:latin typeface="Arial" panose="020B0604020202020204" pitchFamily="34" charset="0"/>
                <a:ea typeface="Calibri" panose="020F0502020204030204" pitchFamily="34" charset="0"/>
                <a:cs typeface="Times New Roman" panose="02020603050405020304" pitchFamily="18" charset="0"/>
              </a:rPr>
              <a:t>Fuente: Subproceso Gestión de la Capacitación, Dirección de Gestión Humana, 2022.</a:t>
            </a:r>
            <a:endParaRPr lang="es-CR"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6048777"/>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86611E81-D08C-EA4E-EFC4-7E78288DDC07}"/>
              </a:ext>
            </a:extLst>
          </p:cNvPr>
          <p:cNvPicPr>
            <a:picLocks noChangeAspect="1"/>
          </p:cNvPicPr>
          <p:nvPr/>
        </p:nvPicPr>
        <p:blipFill>
          <a:blip r:embed="rId2"/>
          <a:stretch>
            <a:fillRect/>
          </a:stretch>
        </p:blipFill>
        <p:spPr>
          <a:xfrm rot="5400000">
            <a:off x="1465344" y="4088309"/>
            <a:ext cx="889889" cy="4188431"/>
          </a:xfrm>
          <a:prstGeom prst="rect">
            <a:avLst/>
          </a:prstGeom>
        </p:spPr>
      </p:pic>
      <p:pic>
        <p:nvPicPr>
          <p:cNvPr id="8" name="Imagen 7">
            <a:extLst>
              <a:ext uri="{FF2B5EF4-FFF2-40B4-BE49-F238E27FC236}">
                <a16:creationId xmlns:a16="http://schemas.microsoft.com/office/drawing/2014/main" id="{575ABA77-CE90-414B-E5F6-57DE6B665EF5}"/>
              </a:ext>
            </a:extLst>
          </p:cNvPr>
          <p:cNvPicPr>
            <a:picLocks noChangeAspect="1"/>
          </p:cNvPicPr>
          <p:nvPr/>
        </p:nvPicPr>
        <p:blipFill>
          <a:blip r:embed="rId2"/>
          <a:stretch>
            <a:fillRect/>
          </a:stretch>
        </p:blipFill>
        <p:spPr>
          <a:xfrm rot="5400000">
            <a:off x="5651055" y="4088309"/>
            <a:ext cx="889889" cy="4188431"/>
          </a:xfrm>
          <a:prstGeom prst="rect">
            <a:avLst/>
          </a:prstGeom>
        </p:spPr>
      </p:pic>
      <p:pic>
        <p:nvPicPr>
          <p:cNvPr id="9" name="Imagen 8">
            <a:extLst>
              <a:ext uri="{FF2B5EF4-FFF2-40B4-BE49-F238E27FC236}">
                <a16:creationId xmlns:a16="http://schemas.microsoft.com/office/drawing/2014/main" id="{B622DD11-E299-7310-8627-8496D1E3BC4E}"/>
              </a:ext>
            </a:extLst>
          </p:cNvPr>
          <p:cNvPicPr>
            <a:picLocks noChangeAspect="1"/>
          </p:cNvPicPr>
          <p:nvPr/>
        </p:nvPicPr>
        <p:blipFill>
          <a:blip r:embed="rId2"/>
          <a:stretch>
            <a:fillRect/>
          </a:stretch>
        </p:blipFill>
        <p:spPr>
          <a:xfrm rot="5400000">
            <a:off x="9836766" y="4088308"/>
            <a:ext cx="889889" cy="4188431"/>
          </a:xfrm>
          <a:prstGeom prst="rect">
            <a:avLst/>
          </a:prstGeom>
        </p:spPr>
      </p:pic>
      <p:sp>
        <p:nvSpPr>
          <p:cNvPr id="3" name="CuadroTexto 2">
            <a:extLst>
              <a:ext uri="{FF2B5EF4-FFF2-40B4-BE49-F238E27FC236}">
                <a16:creationId xmlns:a16="http://schemas.microsoft.com/office/drawing/2014/main" id="{1A885432-B46B-CAAA-C905-CAC56D29B754}"/>
              </a:ext>
            </a:extLst>
          </p:cNvPr>
          <p:cNvSpPr txBox="1"/>
          <p:nvPr/>
        </p:nvSpPr>
        <p:spPr>
          <a:xfrm>
            <a:off x="-1" y="577708"/>
            <a:ext cx="12192000" cy="646331"/>
          </a:xfrm>
          <a:prstGeom prst="rect">
            <a:avLst/>
          </a:prstGeom>
          <a:noFill/>
        </p:spPr>
        <p:txBody>
          <a:bodyPr wrap="square">
            <a:spAutoFit/>
          </a:bodyPr>
          <a:lstStyle/>
          <a:p>
            <a:pPr algn="ctr"/>
            <a:r>
              <a:rPr lang="es-ES_tradnl" sz="1800" b="1" dirty="0">
                <a:solidFill>
                  <a:srgbClr val="003764"/>
                </a:solidFill>
                <a:effectLst/>
                <a:latin typeface="Arial" panose="020B0604020202020204" pitchFamily="34" charset="0"/>
                <a:ea typeface="Calibri" panose="020F0502020204030204" pitchFamily="34" charset="0"/>
              </a:rPr>
              <a:t>DETALLE DE PROCEDIMIENTOS DE CONTRATACIÓN</a:t>
            </a:r>
          </a:p>
          <a:p>
            <a:pPr algn="ctr"/>
            <a:r>
              <a:rPr lang="es-ES_tradnl" sz="1800" b="1" dirty="0">
                <a:solidFill>
                  <a:srgbClr val="003764"/>
                </a:solidFill>
                <a:effectLst/>
                <a:latin typeface="Arial" panose="020B0604020202020204" pitchFamily="34" charset="0"/>
                <a:ea typeface="Calibri" panose="020F0502020204030204" pitchFamily="34" charset="0"/>
              </a:rPr>
              <a:t>MEDIANTE LA SUBPARTIDA 10701 </a:t>
            </a:r>
            <a:endParaRPr lang="es-CR" sz="2800" dirty="0">
              <a:solidFill>
                <a:srgbClr val="003764"/>
              </a:solidFill>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DD150FE2-819A-CB44-A19F-0A2F895EB725}"/>
              </a:ext>
            </a:extLst>
          </p:cNvPr>
          <p:cNvSpPr txBox="1"/>
          <p:nvPr/>
        </p:nvSpPr>
        <p:spPr>
          <a:xfrm>
            <a:off x="819267" y="2261780"/>
            <a:ext cx="3668068" cy="1600438"/>
          </a:xfrm>
          <a:prstGeom prst="rect">
            <a:avLst/>
          </a:prstGeom>
          <a:noFill/>
        </p:spPr>
        <p:txBody>
          <a:bodyPr wrap="square">
            <a:spAutoFit/>
          </a:bodyPr>
          <a:lstStyle/>
          <a:p>
            <a:pPr algn="just">
              <a:tabLst>
                <a:tab pos="2700020" algn="ctr"/>
                <a:tab pos="5400040" algn="r"/>
                <a:tab pos="449580" algn="l"/>
              </a:tabLst>
            </a:pPr>
            <a:r>
              <a:rPr lang="es-ES_tradnl" sz="1400" dirty="0">
                <a:effectLst/>
                <a:latin typeface="Arial" panose="020B0604020202020204" pitchFamily="34" charset="0"/>
                <a:ea typeface="Calibri" panose="020F0502020204030204" pitchFamily="34" charset="0"/>
                <a:cs typeface="Times New Roman" panose="02020603050405020304" pitchFamily="18" charset="0"/>
              </a:rPr>
              <a:t>El Subproceso Gestión de la Capacitación de la Dirección de Gestión Humana tiene a cargo la ejecución del presupuesto de la subpartida 10701 correspondiente a las Actividades de Capacitación para todo el Ámbito Administrativo del Poder Judicial, entre otros.</a:t>
            </a:r>
            <a:endParaRPr lang="es-C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CuadroTexto 13">
            <a:extLst>
              <a:ext uri="{FF2B5EF4-FFF2-40B4-BE49-F238E27FC236}">
                <a16:creationId xmlns:a16="http://schemas.microsoft.com/office/drawing/2014/main" id="{73C52633-999C-621F-BB40-F8E1B4685558}"/>
              </a:ext>
            </a:extLst>
          </p:cNvPr>
          <p:cNvSpPr txBox="1"/>
          <p:nvPr/>
        </p:nvSpPr>
        <p:spPr>
          <a:xfrm>
            <a:off x="5220748" y="5143094"/>
            <a:ext cx="6282266" cy="215444"/>
          </a:xfrm>
          <a:prstGeom prst="rect">
            <a:avLst/>
          </a:prstGeom>
          <a:noFill/>
        </p:spPr>
        <p:txBody>
          <a:bodyPr wrap="square">
            <a:spAutoFit/>
          </a:bodyPr>
          <a:lstStyle/>
          <a:p>
            <a:pPr algn="ctr"/>
            <a:r>
              <a:rPr lang="es-ES_tradnl" sz="800" dirty="0">
                <a:effectLst/>
                <a:latin typeface="Arial" panose="020B0604020202020204" pitchFamily="34" charset="0"/>
                <a:ea typeface="Calibri" panose="020F0502020204030204" pitchFamily="34" charset="0"/>
                <a:cs typeface="Times New Roman" panose="02020603050405020304" pitchFamily="18" charset="0"/>
              </a:rPr>
              <a:t>Fuente: Subproceso Gestión de la Capacitación, Dirección de Gestión Humana, 2022.</a:t>
            </a:r>
            <a:endParaRPr lang="es-CR" sz="105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a 1">
            <a:extLst>
              <a:ext uri="{FF2B5EF4-FFF2-40B4-BE49-F238E27FC236}">
                <a16:creationId xmlns:a16="http://schemas.microsoft.com/office/drawing/2014/main" id="{E9E3B69C-14B7-7A53-73FD-F4A580309C55}"/>
              </a:ext>
            </a:extLst>
          </p:cNvPr>
          <p:cNvGraphicFramePr>
            <a:graphicFrameLocks noGrp="1"/>
          </p:cNvGraphicFramePr>
          <p:nvPr>
            <p:extLst>
              <p:ext uri="{D42A27DB-BD31-4B8C-83A1-F6EECF244321}">
                <p14:modId xmlns:p14="http://schemas.microsoft.com/office/powerpoint/2010/main" val="1893562441"/>
              </p:ext>
            </p:extLst>
          </p:nvPr>
        </p:nvGraphicFramePr>
        <p:xfrm>
          <a:off x="5076814" y="2071879"/>
          <a:ext cx="6426200" cy="2881694"/>
        </p:xfrm>
        <a:graphic>
          <a:graphicData uri="http://schemas.openxmlformats.org/drawingml/2006/table">
            <a:tbl>
              <a:tblPr firstRow="1" firstCol="1" bandRow="1">
                <a:tableStyleId>{FABFCF23-3B69-468F-B69F-88F6DE6A72F2}</a:tableStyleId>
              </a:tblPr>
              <a:tblGrid>
                <a:gridCol w="4868332">
                  <a:extLst>
                    <a:ext uri="{9D8B030D-6E8A-4147-A177-3AD203B41FA5}">
                      <a16:colId xmlns:a16="http://schemas.microsoft.com/office/drawing/2014/main" val="1057114553"/>
                    </a:ext>
                  </a:extLst>
                </a:gridCol>
                <a:gridCol w="1557868">
                  <a:extLst>
                    <a:ext uri="{9D8B030D-6E8A-4147-A177-3AD203B41FA5}">
                      <a16:colId xmlns:a16="http://schemas.microsoft.com/office/drawing/2014/main" val="1576049775"/>
                    </a:ext>
                  </a:extLst>
                </a:gridCol>
              </a:tblGrid>
              <a:tr h="547711">
                <a:tc>
                  <a:txBody>
                    <a:bodyPr/>
                    <a:lstStyle/>
                    <a:p>
                      <a:pPr algn="ctr">
                        <a:tabLst>
                          <a:tab pos="2700020" algn="ctr"/>
                          <a:tab pos="5400040" algn="r"/>
                          <a:tab pos="449580" algn="l"/>
                        </a:tabLst>
                      </a:pPr>
                      <a:r>
                        <a:rPr lang="es-CR" sz="1200" dirty="0">
                          <a:effectLst/>
                        </a:rPr>
                        <a:t>Tipo de Contratación </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3764"/>
                    </a:solidFill>
                  </a:tcPr>
                </a:tc>
                <a:tc>
                  <a:txBody>
                    <a:bodyPr/>
                    <a:lstStyle/>
                    <a:p>
                      <a:pPr algn="ctr">
                        <a:tabLst>
                          <a:tab pos="2700020" algn="ctr"/>
                          <a:tab pos="5400040" algn="r"/>
                          <a:tab pos="449580" algn="l"/>
                        </a:tabLst>
                      </a:pPr>
                      <a:r>
                        <a:rPr lang="es-CR" sz="1200" dirty="0">
                          <a:effectLst/>
                        </a:rPr>
                        <a:t>Cantidad de procesos</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3764"/>
                    </a:solidFill>
                  </a:tcPr>
                </a:tc>
                <a:extLst>
                  <a:ext uri="{0D108BD9-81ED-4DB2-BD59-A6C34878D82A}">
                    <a16:rowId xmlns:a16="http://schemas.microsoft.com/office/drawing/2014/main" val="421703436"/>
                  </a:ext>
                </a:extLst>
              </a:tr>
              <a:tr h="389272">
                <a:tc>
                  <a:txBody>
                    <a:bodyPr/>
                    <a:lstStyle/>
                    <a:p>
                      <a:pPr algn="just">
                        <a:tabLst>
                          <a:tab pos="2700020" algn="ctr"/>
                          <a:tab pos="5400040" algn="r"/>
                          <a:tab pos="449580" algn="l"/>
                        </a:tabLst>
                      </a:pPr>
                      <a:r>
                        <a:rPr lang="es-CR" sz="1200" dirty="0">
                          <a:effectLst/>
                        </a:rPr>
                        <a:t>Contratación de capacitaciones abiertas</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tabLst>
                          <a:tab pos="2700020" algn="ctr"/>
                          <a:tab pos="5400040" algn="r"/>
                          <a:tab pos="449580" algn="l"/>
                        </a:tabLst>
                      </a:pPr>
                      <a:r>
                        <a:rPr lang="es-CR" sz="1800" b="1" dirty="0">
                          <a:effectLst/>
                        </a:rPr>
                        <a:t>38</a:t>
                      </a:r>
                      <a:endParaRPr lang="es-C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63913176"/>
                  </a:ext>
                </a:extLst>
              </a:tr>
              <a:tr h="343088">
                <a:tc>
                  <a:txBody>
                    <a:bodyPr/>
                    <a:lstStyle/>
                    <a:p>
                      <a:pPr algn="just">
                        <a:tabLst>
                          <a:tab pos="2700020" algn="ctr"/>
                          <a:tab pos="5400040" algn="r"/>
                          <a:tab pos="449580" algn="l"/>
                        </a:tabLst>
                      </a:pPr>
                      <a:r>
                        <a:rPr lang="es-CR" sz="1200">
                          <a:effectLst/>
                        </a:rPr>
                        <a:t>Contratación de capacitaciones cerradas</a:t>
                      </a:r>
                      <a:endParaRPr lang="es-C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tabLst>
                          <a:tab pos="2700020" algn="ctr"/>
                          <a:tab pos="5400040" algn="r"/>
                          <a:tab pos="449580" algn="l"/>
                        </a:tabLst>
                      </a:pPr>
                      <a:r>
                        <a:rPr lang="es-CR" sz="1800" b="1" dirty="0">
                          <a:effectLst/>
                        </a:rPr>
                        <a:t>12</a:t>
                      </a:r>
                      <a:endParaRPr lang="es-C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81748693"/>
                  </a:ext>
                </a:extLst>
              </a:tr>
              <a:tr h="1053912">
                <a:tc>
                  <a:txBody>
                    <a:bodyPr/>
                    <a:lstStyle/>
                    <a:p>
                      <a:pPr algn="just">
                        <a:tabLst>
                          <a:tab pos="2700020" algn="ctr"/>
                          <a:tab pos="5400040" algn="r"/>
                          <a:tab pos="449580" algn="l"/>
                        </a:tabLst>
                      </a:pPr>
                      <a:r>
                        <a:rPr lang="es-CR" sz="1200">
                          <a:effectLst/>
                        </a:rPr>
                        <a:t>Contratación de bienes y servicios para las actividades de capacitación (incluye el desarrollo de cursos virtuales mediante el contrato 074118, así como la contratación para el desarrollo del Paquete de aprendizaje lúdico virtual “Desafío PJ Verde)</a:t>
                      </a:r>
                      <a:endParaRPr lang="es-C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tabLst>
                          <a:tab pos="2700020" algn="ctr"/>
                          <a:tab pos="5400040" algn="r"/>
                          <a:tab pos="449580" algn="l"/>
                        </a:tabLst>
                      </a:pPr>
                      <a:r>
                        <a:rPr lang="es-CR" sz="1800" b="1" dirty="0">
                          <a:effectLst/>
                        </a:rPr>
                        <a:t>2</a:t>
                      </a:r>
                      <a:endParaRPr lang="es-C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78007540"/>
                  </a:ext>
                </a:extLst>
              </a:tr>
              <a:tr h="547711">
                <a:tc>
                  <a:txBody>
                    <a:bodyPr/>
                    <a:lstStyle/>
                    <a:p>
                      <a:pPr algn="just">
                        <a:tabLst>
                          <a:tab pos="2700020" algn="ctr"/>
                          <a:tab pos="5400040" algn="r"/>
                          <a:tab pos="449580" algn="l"/>
                        </a:tabLst>
                      </a:pPr>
                      <a:r>
                        <a:rPr lang="es-CR" sz="1200">
                          <a:effectLst/>
                        </a:rPr>
                        <a:t>Total, de procesos de contratación realizados por la subpartida 10701</a:t>
                      </a:r>
                      <a:endParaRPr lang="es-C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tabLst>
                          <a:tab pos="2700020" algn="ctr"/>
                          <a:tab pos="5400040" algn="r"/>
                          <a:tab pos="449580" algn="l"/>
                        </a:tabLst>
                      </a:pPr>
                      <a:r>
                        <a:rPr lang="es-CR" sz="1800" b="1" dirty="0">
                          <a:effectLst/>
                        </a:rPr>
                        <a:t>52</a:t>
                      </a:r>
                      <a:endParaRPr lang="es-C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31469169"/>
                  </a:ext>
                </a:extLst>
              </a:tr>
            </a:tbl>
          </a:graphicData>
        </a:graphic>
      </p:graphicFrame>
      <p:sp>
        <p:nvSpPr>
          <p:cNvPr id="11" name="CuadroTexto 10">
            <a:extLst>
              <a:ext uri="{FF2B5EF4-FFF2-40B4-BE49-F238E27FC236}">
                <a16:creationId xmlns:a16="http://schemas.microsoft.com/office/drawing/2014/main" id="{47258699-24DD-B507-1082-AAD5A96C489D}"/>
              </a:ext>
            </a:extLst>
          </p:cNvPr>
          <p:cNvSpPr txBox="1"/>
          <p:nvPr/>
        </p:nvSpPr>
        <p:spPr>
          <a:xfrm>
            <a:off x="5076813" y="1709856"/>
            <a:ext cx="6426200" cy="276999"/>
          </a:xfrm>
          <a:prstGeom prst="rect">
            <a:avLst/>
          </a:prstGeom>
          <a:noFill/>
        </p:spPr>
        <p:txBody>
          <a:bodyPr wrap="square">
            <a:spAutoFit/>
          </a:bodyPr>
          <a:lstStyle/>
          <a:p>
            <a:pPr algn="ctr"/>
            <a:r>
              <a:rPr lang="es-ES" sz="1200" b="1" dirty="0">
                <a:effectLst/>
                <a:latin typeface="Arial" panose="020B0604020202020204" pitchFamily="34" charset="0"/>
                <a:ea typeface="Calibri" panose="020F0502020204030204" pitchFamily="34" charset="0"/>
                <a:cs typeface="Times New Roman" panose="02020603050405020304" pitchFamily="18" charset="0"/>
              </a:rPr>
              <a:t>Procesos de contratación de actividades formativas, Año 2022</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7799377"/>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5E857734-FB78-E158-AA0E-E322668F0D9A}"/>
              </a:ext>
            </a:extLst>
          </p:cNvPr>
          <p:cNvSpPr/>
          <p:nvPr/>
        </p:nvSpPr>
        <p:spPr>
          <a:xfrm>
            <a:off x="7838440" y="0"/>
            <a:ext cx="4353560" cy="6858000"/>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0" name="Rectángulo 9">
            <a:extLst>
              <a:ext uri="{FF2B5EF4-FFF2-40B4-BE49-F238E27FC236}">
                <a16:creationId xmlns:a16="http://schemas.microsoft.com/office/drawing/2014/main" id="{6C341B3B-2090-116C-41BF-D903BB8FAB1A}"/>
              </a:ext>
            </a:extLst>
          </p:cNvPr>
          <p:cNvSpPr/>
          <p:nvPr/>
        </p:nvSpPr>
        <p:spPr>
          <a:xfrm>
            <a:off x="3484881" y="0"/>
            <a:ext cx="4353560" cy="6858000"/>
          </a:xfrm>
          <a:prstGeom prst="rect">
            <a:avLst/>
          </a:prstGeom>
          <a:solidFill>
            <a:srgbClr val="0064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pic>
        <p:nvPicPr>
          <p:cNvPr id="9" name="Imagen 8">
            <a:extLst>
              <a:ext uri="{FF2B5EF4-FFF2-40B4-BE49-F238E27FC236}">
                <a16:creationId xmlns:a16="http://schemas.microsoft.com/office/drawing/2014/main" id="{B622DD11-E299-7310-8627-8496D1E3BC4E}"/>
              </a:ext>
            </a:extLst>
          </p:cNvPr>
          <p:cNvPicPr>
            <a:picLocks noChangeAspect="1"/>
          </p:cNvPicPr>
          <p:nvPr/>
        </p:nvPicPr>
        <p:blipFill>
          <a:blip r:embed="rId2"/>
          <a:stretch>
            <a:fillRect/>
          </a:stretch>
        </p:blipFill>
        <p:spPr>
          <a:xfrm rot="5400000">
            <a:off x="1372235" y="-847582"/>
            <a:ext cx="740410" cy="3484880"/>
          </a:xfrm>
          <a:prstGeom prst="rect">
            <a:avLst/>
          </a:prstGeom>
        </p:spPr>
      </p:pic>
      <p:sp>
        <p:nvSpPr>
          <p:cNvPr id="3" name="CuadroTexto 2">
            <a:extLst>
              <a:ext uri="{FF2B5EF4-FFF2-40B4-BE49-F238E27FC236}">
                <a16:creationId xmlns:a16="http://schemas.microsoft.com/office/drawing/2014/main" id="{1A885432-B46B-CAAA-C905-CAC56D29B754}"/>
              </a:ext>
            </a:extLst>
          </p:cNvPr>
          <p:cNvSpPr txBox="1"/>
          <p:nvPr/>
        </p:nvSpPr>
        <p:spPr>
          <a:xfrm>
            <a:off x="228648" y="1789716"/>
            <a:ext cx="3256232" cy="923330"/>
          </a:xfrm>
          <a:prstGeom prst="rect">
            <a:avLst/>
          </a:prstGeom>
          <a:noFill/>
        </p:spPr>
        <p:txBody>
          <a:bodyPr wrap="square">
            <a:spAutoFit/>
          </a:bodyPr>
          <a:lstStyle/>
          <a:p>
            <a:r>
              <a:rPr lang="es-ES_tradnl" sz="1800" b="1" dirty="0">
                <a:solidFill>
                  <a:srgbClr val="0064BD"/>
                </a:solidFill>
                <a:effectLst/>
                <a:latin typeface="Arial" panose="020B0604020202020204" pitchFamily="34" charset="0"/>
                <a:ea typeface="Calibri" panose="020F0502020204030204" pitchFamily="34" charset="0"/>
              </a:rPr>
              <a:t>DISEÑO Y DESARROLLO</a:t>
            </a:r>
          </a:p>
          <a:p>
            <a:r>
              <a:rPr lang="es-ES_tradnl" sz="1800" b="1" dirty="0">
                <a:solidFill>
                  <a:srgbClr val="0064BD"/>
                </a:solidFill>
                <a:effectLst/>
                <a:latin typeface="Arial" panose="020B0604020202020204" pitchFamily="34" charset="0"/>
                <a:ea typeface="Calibri" panose="020F0502020204030204" pitchFamily="34" charset="0"/>
              </a:rPr>
              <a:t>DE NUEVOS CURSOS</a:t>
            </a:r>
          </a:p>
          <a:p>
            <a:r>
              <a:rPr lang="es-ES_tradnl" sz="1800" b="1" dirty="0">
                <a:solidFill>
                  <a:srgbClr val="0064BD"/>
                </a:solidFill>
                <a:effectLst/>
                <a:latin typeface="Arial" panose="020B0604020202020204" pitchFamily="34" charset="0"/>
                <a:ea typeface="Calibri" panose="020F0502020204030204" pitchFamily="34" charset="0"/>
              </a:rPr>
              <a:t>VIRTUALES </a:t>
            </a:r>
            <a:endParaRPr lang="es-CR" sz="3600" dirty="0">
              <a:solidFill>
                <a:srgbClr val="0064BD"/>
              </a:solidFill>
            </a:endParaRPr>
          </a:p>
        </p:txBody>
      </p:sp>
      <p:sp>
        <p:nvSpPr>
          <p:cNvPr id="6" name="CuadroTexto 5">
            <a:extLst>
              <a:ext uri="{FF2B5EF4-FFF2-40B4-BE49-F238E27FC236}">
                <a16:creationId xmlns:a16="http://schemas.microsoft.com/office/drawing/2014/main" id="{D30F8C2E-60CC-295F-7318-02F8AE4DFE2E}"/>
              </a:ext>
            </a:extLst>
          </p:cNvPr>
          <p:cNvSpPr txBox="1"/>
          <p:nvPr/>
        </p:nvSpPr>
        <p:spPr>
          <a:xfrm>
            <a:off x="400680" y="3161882"/>
            <a:ext cx="2683519" cy="1200329"/>
          </a:xfrm>
          <a:prstGeom prst="rect">
            <a:avLst/>
          </a:prstGeom>
          <a:noFill/>
        </p:spPr>
        <p:txBody>
          <a:bodyPr wrap="square">
            <a:spAutoFit/>
          </a:bodyPr>
          <a:lstStyle/>
          <a:p>
            <a:r>
              <a:rPr lang="es-ES_tradnl" sz="1800" dirty="0">
                <a:effectLst/>
                <a:latin typeface="Arial" panose="020B0604020202020204" pitchFamily="34" charset="0"/>
                <a:ea typeface="Times New Roman" panose="02020603050405020304" pitchFamily="18" charset="0"/>
                <a:cs typeface="Times New Roman" panose="02020603050405020304" pitchFamily="18" charset="0"/>
              </a:rPr>
              <a:t>Durante el 2022, se finalizó con el desarrollo de los siguientes 17 cursos virtuales: </a:t>
            </a:r>
            <a:endParaRPr lang="es-C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1489DDE1-BA4E-5680-7011-38D76A979FA5}"/>
              </a:ext>
            </a:extLst>
          </p:cNvPr>
          <p:cNvSpPr txBox="1"/>
          <p:nvPr/>
        </p:nvSpPr>
        <p:spPr>
          <a:xfrm>
            <a:off x="3786161" y="1174893"/>
            <a:ext cx="3869399" cy="4832092"/>
          </a:xfrm>
          <a:prstGeom prst="rect">
            <a:avLst/>
          </a:prstGeom>
          <a:noFill/>
        </p:spPr>
        <p:txBody>
          <a:bodyPr wrap="square">
            <a:spAutoFit/>
          </a:bodyPr>
          <a:lstStyle/>
          <a:p>
            <a:pPr marL="285750" indent="-285750">
              <a:buFont typeface="Arial" panose="020B0604020202020204" pitchFamily="34" charset="0"/>
              <a:buChar char="•"/>
            </a:pPr>
            <a:r>
              <a:rPr lang="es-E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Atención integral niñas, niños y adolescentes en procesos judiciales</a:t>
            </a:r>
            <a:endParaRPr lang="es-CR"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E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Historia de las poblaciones africanas, negras, afrocaribeñas y afrodescendientes</a:t>
            </a:r>
            <a:endParaRPr lang="es-CR"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E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Conozca la herramienta GIS</a:t>
            </a:r>
            <a:endParaRPr lang="es-CR"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E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Sistema de grabación de Audiencias (SIGAO)</a:t>
            </a:r>
            <a:endParaRPr lang="es-CR"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E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GICA 1</a:t>
            </a:r>
            <a:endParaRPr lang="es-CR"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E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GICA 2</a:t>
            </a:r>
            <a:endParaRPr lang="es-CR"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E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Generalidades de la Violencia Doméstica </a:t>
            </a:r>
            <a:endParaRPr lang="es-CR"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E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Penalización de la Violencia contra las mujeres</a:t>
            </a:r>
            <a:endParaRPr lang="es-CR"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E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Derechos de las personas según el paradigma de los derechos humanos</a:t>
            </a:r>
            <a:endParaRPr lang="es-CR"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E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Como padres cumplimos **</a:t>
            </a:r>
            <a:endParaRPr lang="es-CR"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E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Introducción al estudio de proyectos de Inversión </a:t>
            </a:r>
            <a:endParaRPr lang="es-CR"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E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Preparación y Formulación de Proyectos </a:t>
            </a:r>
            <a:endParaRPr lang="es-CR"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E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Reto de aprendizaje (inducción)</a:t>
            </a:r>
            <a:endParaRPr lang="es-CR"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E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Razón de ser del Poder Judicial (Inducción)</a:t>
            </a:r>
            <a:endParaRPr lang="es-CR"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E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PJ Verde </a:t>
            </a:r>
            <a:endParaRPr lang="es-CR"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E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Derechos de las personas menores de edad en conflicto con la ley</a:t>
            </a:r>
            <a:endParaRPr lang="es-CR"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E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PAO</a:t>
            </a:r>
            <a:endParaRPr lang="es-CR"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CuadroTexto 7">
            <a:extLst>
              <a:ext uri="{FF2B5EF4-FFF2-40B4-BE49-F238E27FC236}">
                <a16:creationId xmlns:a16="http://schemas.microsoft.com/office/drawing/2014/main" id="{BFB7CB36-CC48-9114-57A4-25E9837896ED}"/>
              </a:ext>
            </a:extLst>
          </p:cNvPr>
          <p:cNvSpPr txBox="1"/>
          <p:nvPr/>
        </p:nvSpPr>
        <p:spPr>
          <a:xfrm>
            <a:off x="8239123" y="1174893"/>
            <a:ext cx="3769997" cy="830997"/>
          </a:xfrm>
          <a:prstGeom prst="rect">
            <a:avLst/>
          </a:prstGeom>
          <a:noFill/>
        </p:spPr>
        <p:txBody>
          <a:bodyPr wrap="square">
            <a:spAutoFit/>
          </a:bodyPr>
          <a:lstStyle/>
          <a:p>
            <a:r>
              <a:rPr lang="es-ES_tradnl" sz="1200" dirty="0">
                <a:solidFill>
                  <a:schemeClr val="bg1"/>
                </a:solidFill>
                <a:effectLst/>
                <a:latin typeface="Arial" panose="020B0604020202020204" pitchFamily="34" charset="0"/>
                <a:ea typeface="Calibri" panose="020F0502020204030204" pitchFamily="34" charset="0"/>
              </a:rPr>
              <a:t>Asimismo, se inició y continuó con el desarrollo de los siguientes proyectos, lográndose, en la mayoría de los proyectos, un alto porcentaje de avance al mes de diciembre de 2022:</a:t>
            </a:r>
            <a:r>
              <a:rPr lang="es-CR" sz="1200" dirty="0">
                <a:solidFill>
                  <a:schemeClr val="bg1"/>
                </a:solidFill>
                <a:effectLst/>
              </a:rPr>
              <a:t> </a:t>
            </a:r>
            <a:endParaRPr lang="es-CR" sz="1200" dirty="0">
              <a:solidFill>
                <a:schemeClr val="bg1"/>
              </a:solidFill>
            </a:endParaRPr>
          </a:p>
        </p:txBody>
      </p:sp>
      <p:sp>
        <p:nvSpPr>
          <p:cNvPr id="12" name="CuadroTexto 11">
            <a:extLst>
              <a:ext uri="{FF2B5EF4-FFF2-40B4-BE49-F238E27FC236}">
                <a16:creationId xmlns:a16="http://schemas.microsoft.com/office/drawing/2014/main" id="{30A8A584-1F10-B91A-2395-07BF6564A8D1}"/>
              </a:ext>
            </a:extLst>
          </p:cNvPr>
          <p:cNvSpPr txBox="1"/>
          <p:nvPr/>
        </p:nvSpPr>
        <p:spPr>
          <a:xfrm>
            <a:off x="8367401" y="2257402"/>
            <a:ext cx="3393440" cy="3170099"/>
          </a:xfrm>
          <a:prstGeom prst="rect">
            <a:avLst/>
          </a:prstGeom>
          <a:noFill/>
        </p:spPr>
        <p:txBody>
          <a:bodyPr wrap="square" rtlCol="0">
            <a:spAutoFit/>
          </a:bodyPr>
          <a:lstStyle/>
          <a:p>
            <a:pPr marL="285750" indent="-285750">
              <a:buFont typeface="Arial" panose="020B0604020202020204" pitchFamily="34" charset="0"/>
              <a:buChar char="•"/>
            </a:pPr>
            <a:r>
              <a:rPr lang="es-ES" sz="1400" dirty="0">
                <a:solidFill>
                  <a:schemeClr val="bg1"/>
                </a:solidFill>
                <a:latin typeface="Calibri" panose="020F0502020204030204" pitchFamily="34" charset="0"/>
                <a:cs typeface="Times New Roman" panose="02020603050405020304" pitchFamily="18" charset="0"/>
              </a:rPr>
              <a:t>Curso: Sensibilización y procedimiento para el otorgamiento de ayudas económicas a la población indígena</a:t>
            </a:r>
            <a:endParaRPr lang="es-CR" sz="1400" dirty="0">
              <a:solidFill>
                <a:schemeClr val="bg1"/>
              </a:solidFill>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ES" sz="1400" dirty="0">
                <a:solidFill>
                  <a:schemeClr val="bg1"/>
                </a:solidFill>
                <a:latin typeface="Calibri" panose="020F0502020204030204" pitchFamily="34" charset="0"/>
                <a:cs typeface="Times New Roman" panose="02020603050405020304" pitchFamily="18" charset="0"/>
              </a:rPr>
              <a:t>Títulos Valores </a:t>
            </a:r>
            <a:endParaRPr lang="es-CR" sz="1400" dirty="0">
              <a:solidFill>
                <a:schemeClr val="bg1"/>
              </a:solidFill>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ES" sz="1400" dirty="0">
                <a:solidFill>
                  <a:schemeClr val="bg1"/>
                </a:solidFill>
                <a:latin typeface="Calibri" panose="020F0502020204030204" pitchFamily="34" charset="0"/>
                <a:cs typeface="Times New Roman" panose="02020603050405020304" pitchFamily="18" charset="0"/>
              </a:rPr>
              <a:t>Proceso Archivístico para despachos Judiciales.</a:t>
            </a:r>
            <a:endParaRPr lang="es-CR" sz="1400" dirty="0">
              <a:solidFill>
                <a:schemeClr val="bg1"/>
              </a:solidFill>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ES" sz="1400" dirty="0">
                <a:solidFill>
                  <a:schemeClr val="bg1"/>
                </a:solidFill>
                <a:latin typeface="Calibri" panose="020F0502020204030204" pitchFamily="34" charset="0"/>
                <a:cs typeface="Times New Roman" panose="02020603050405020304" pitchFamily="18" charset="0"/>
              </a:rPr>
              <a:t>Curso para el sistema SICE </a:t>
            </a:r>
            <a:endParaRPr lang="es-CR" sz="1400" dirty="0">
              <a:solidFill>
                <a:schemeClr val="bg1"/>
              </a:solidFill>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ES" sz="1400" dirty="0">
                <a:solidFill>
                  <a:schemeClr val="bg1"/>
                </a:solidFill>
                <a:latin typeface="Calibri" panose="020F0502020204030204" pitchFamily="34" charset="0"/>
                <a:cs typeface="Times New Roman" panose="02020603050405020304" pitchFamily="18" charset="0"/>
              </a:rPr>
              <a:t>Programa Justicia Restaurativa </a:t>
            </a:r>
            <a:endParaRPr lang="es-CR" sz="1400" dirty="0">
              <a:solidFill>
                <a:schemeClr val="bg1"/>
              </a:solidFill>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ES" sz="1400" dirty="0">
                <a:solidFill>
                  <a:schemeClr val="bg1"/>
                </a:solidFill>
                <a:latin typeface="Calibri" panose="020F0502020204030204" pitchFamily="34" charset="0"/>
                <a:cs typeface="Times New Roman" panose="02020603050405020304" pitchFamily="18" charset="0"/>
              </a:rPr>
              <a:t>Sensibilización al Cambio </a:t>
            </a:r>
            <a:endParaRPr lang="es-CR" sz="1400" dirty="0">
              <a:solidFill>
                <a:schemeClr val="bg1"/>
              </a:solidFill>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ES" sz="1400" dirty="0">
                <a:solidFill>
                  <a:schemeClr val="bg1"/>
                </a:solidFill>
                <a:latin typeface="Calibri" panose="020F0502020204030204" pitchFamily="34" charset="0"/>
                <a:cs typeface="Times New Roman" panose="02020603050405020304" pitchFamily="18" charset="0"/>
              </a:rPr>
              <a:t>Seguimiento a cooperación de la Embajada de USA para el desarrollo del nuevo curso de Formación ética y talleres.</a:t>
            </a:r>
            <a:endParaRPr lang="es-CR" sz="1400" dirty="0">
              <a:solidFill>
                <a:schemeClr val="bg1"/>
              </a:solidFill>
              <a:latin typeface="Calibri" panose="020F0502020204030204" pitchFamily="34" charset="0"/>
              <a:cs typeface="Times New Roman" panose="02020603050405020304" pitchFamily="18" charset="0"/>
            </a:endParaRPr>
          </a:p>
          <a:p>
            <a:endParaRPr lang="es-CR" dirty="0"/>
          </a:p>
        </p:txBody>
      </p:sp>
    </p:spTree>
    <p:extLst>
      <p:ext uri="{BB962C8B-B14F-4D97-AF65-F5344CB8AC3E}">
        <p14:creationId xmlns:p14="http://schemas.microsoft.com/office/powerpoint/2010/main" val="3583014717"/>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3764"/>
        </a:soli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2658382-E99E-E1CF-ED65-CDA171DB3CBC}"/>
              </a:ext>
            </a:extLst>
          </p:cNvPr>
          <p:cNvSpPr txBox="1"/>
          <p:nvPr/>
        </p:nvSpPr>
        <p:spPr>
          <a:xfrm>
            <a:off x="436880" y="447655"/>
            <a:ext cx="6096000" cy="923330"/>
          </a:xfrm>
          <a:prstGeom prst="rect">
            <a:avLst/>
          </a:prstGeom>
          <a:noFill/>
        </p:spPr>
        <p:txBody>
          <a:bodyPr wrap="square">
            <a:spAutoFit/>
          </a:bodyPr>
          <a:lstStyle/>
          <a:p>
            <a:r>
              <a:rPr lang="es-ES_tradnl" sz="1800" b="1" dirty="0">
                <a:solidFill>
                  <a:schemeClr val="bg1"/>
                </a:solidFill>
                <a:effectLst/>
                <a:latin typeface="Arial" panose="020B0604020202020204" pitchFamily="34" charset="0"/>
                <a:ea typeface="Calibri" panose="020F0502020204030204" pitchFamily="34" charset="0"/>
              </a:rPr>
              <a:t>Las siguientes imágenes muestran las pantallas de ingreso a algunas de las herramientas de autoaprendizaje desarrolladas:</a:t>
            </a:r>
            <a:r>
              <a:rPr lang="es-CR" dirty="0">
                <a:solidFill>
                  <a:schemeClr val="bg1"/>
                </a:solidFill>
                <a:effectLst/>
              </a:rPr>
              <a:t> </a:t>
            </a:r>
            <a:endParaRPr lang="es-CR" dirty="0">
              <a:solidFill>
                <a:schemeClr val="bg1"/>
              </a:solidFill>
            </a:endParaRPr>
          </a:p>
        </p:txBody>
      </p:sp>
      <p:pic>
        <p:nvPicPr>
          <p:cNvPr id="4" name="Imagen 3" descr="Diagrama&#10;&#10;Descripción generada automáticamente">
            <a:extLst>
              <a:ext uri="{FF2B5EF4-FFF2-40B4-BE49-F238E27FC236}">
                <a16:creationId xmlns:a16="http://schemas.microsoft.com/office/drawing/2014/main" id="{703A3608-CEB5-EB16-E3F5-79C89B8DB088}"/>
              </a:ext>
            </a:extLst>
          </p:cNvPr>
          <p:cNvPicPr>
            <a:picLocks noChangeAspect="1"/>
          </p:cNvPicPr>
          <p:nvPr/>
        </p:nvPicPr>
        <p:blipFill rotWithShape="1">
          <a:blip r:embed="rId2"/>
          <a:srcRect t="4872"/>
          <a:stretch/>
        </p:blipFill>
        <p:spPr>
          <a:xfrm>
            <a:off x="1058228" y="2216794"/>
            <a:ext cx="4155440" cy="2749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n 4" descr="Interfaz de usuario gráfica&#10;&#10;Descripción generada automáticamente">
            <a:extLst>
              <a:ext uri="{FF2B5EF4-FFF2-40B4-BE49-F238E27FC236}">
                <a16:creationId xmlns:a16="http://schemas.microsoft.com/office/drawing/2014/main" id="{D5896BF7-E6FE-D371-62BD-E8F34B8C9329}"/>
              </a:ext>
            </a:extLst>
          </p:cNvPr>
          <p:cNvPicPr>
            <a:picLocks noChangeAspect="1"/>
          </p:cNvPicPr>
          <p:nvPr/>
        </p:nvPicPr>
        <p:blipFill>
          <a:blip r:embed="rId3"/>
          <a:stretch>
            <a:fillRect/>
          </a:stretch>
        </p:blipFill>
        <p:spPr>
          <a:xfrm>
            <a:off x="7027863" y="447655"/>
            <a:ext cx="3785870" cy="2217420"/>
          </a:xfrm>
          <a:prstGeom prst="roundRect">
            <a:avLst>
              <a:gd name="adj" fmla="val 3976"/>
            </a:avLst>
          </a:prstGeom>
          <a:solidFill>
            <a:srgbClr val="FFFFFF">
              <a:shade val="85000"/>
            </a:srgbClr>
          </a:solidFill>
          <a:ln>
            <a:noFill/>
          </a:ln>
          <a:effectLst>
            <a:reflection blurRad="12700" stA="38000" endPos="28000" dist="5000" dir="5400000" sy="-100000" algn="bl" rotWithShape="0"/>
          </a:effectLst>
        </p:spPr>
      </p:pic>
      <p:pic>
        <p:nvPicPr>
          <p:cNvPr id="6" name="Imagen 5" descr="Diagrama&#10;&#10;Descripción generada automáticamente con confianza media">
            <a:extLst>
              <a:ext uri="{FF2B5EF4-FFF2-40B4-BE49-F238E27FC236}">
                <a16:creationId xmlns:a16="http://schemas.microsoft.com/office/drawing/2014/main" id="{AF4D071C-9657-9D9A-6252-A9DBA54A2B5E}"/>
              </a:ext>
            </a:extLst>
          </p:cNvPr>
          <p:cNvPicPr>
            <a:picLocks noChangeAspect="1"/>
          </p:cNvPicPr>
          <p:nvPr/>
        </p:nvPicPr>
        <p:blipFill>
          <a:blip r:embed="rId4"/>
          <a:stretch>
            <a:fillRect/>
          </a:stretch>
        </p:blipFill>
        <p:spPr>
          <a:xfrm>
            <a:off x="6978333" y="3811905"/>
            <a:ext cx="3835400" cy="23094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9026738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4286038-BEFD-E2A9-1CD7-9E2E6C3FAFC7}"/>
              </a:ext>
            </a:extLst>
          </p:cNvPr>
          <p:cNvSpPr txBox="1"/>
          <p:nvPr/>
        </p:nvSpPr>
        <p:spPr>
          <a:xfrm>
            <a:off x="1915805" y="1931607"/>
            <a:ext cx="6098720" cy="2523768"/>
          </a:xfrm>
          <a:prstGeom prst="rect">
            <a:avLst/>
          </a:prstGeom>
          <a:noFill/>
        </p:spPr>
        <p:txBody>
          <a:bodyPr wrap="square">
            <a:spAutoFit/>
          </a:bodyPr>
          <a:lstStyle/>
          <a:p>
            <a:r>
              <a:rPr lang="es-ES_tradnl" sz="3200" b="1" dirty="0">
                <a:solidFill>
                  <a:srgbClr val="01ABE5"/>
                </a:solidFill>
                <a:effectLst/>
                <a:latin typeface="+mj-lt"/>
                <a:ea typeface="Calibri" panose="020F0502020204030204" pitchFamily="34" charset="0"/>
                <a:cs typeface="Times New Roman" panose="02020603050405020304" pitchFamily="18" charset="0"/>
              </a:rPr>
              <a:t>RESPONSABLES:</a:t>
            </a:r>
            <a:endParaRPr lang="es-CR" sz="3200" dirty="0">
              <a:solidFill>
                <a:srgbClr val="01ABE5"/>
              </a:solidFill>
              <a:effectLst/>
              <a:latin typeface="+mj-lt"/>
              <a:ea typeface="Calibri" panose="020F0502020204030204" pitchFamily="34" charset="0"/>
              <a:cs typeface="Times New Roman" panose="02020603050405020304" pitchFamily="18" charset="0"/>
            </a:endParaRPr>
          </a:p>
          <a:p>
            <a:r>
              <a:rPr lang="es-ES_tradnl" sz="1400" b="1" dirty="0">
                <a:solidFill>
                  <a:srgbClr val="002060"/>
                </a:solidFill>
                <a:effectLst/>
                <a:latin typeface="+mj-lt"/>
                <a:ea typeface="Calibri" panose="020F0502020204030204" pitchFamily="34" charset="0"/>
                <a:cs typeface="Times New Roman" panose="02020603050405020304" pitchFamily="18" charset="0"/>
              </a:rPr>
              <a:t> </a:t>
            </a:r>
            <a:endParaRPr lang="es-CR" sz="1400" dirty="0">
              <a:effectLst/>
              <a:latin typeface="+mj-lt"/>
              <a:ea typeface="Calibri" panose="020F0502020204030204" pitchFamily="34" charset="0"/>
              <a:cs typeface="Times New Roman" panose="02020603050405020304" pitchFamily="18" charset="0"/>
            </a:endParaRPr>
          </a:p>
          <a:p>
            <a:r>
              <a:rPr lang="es-ES_tradnl" sz="1400" b="1" dirty="0">
                <a:solidFill>
                  <a:srgbClr val="002060"/>
                </a:solidFill>
                <a:effectLst/>
                <a:latin typeface="+mj-lt"/>
                <a:ea typeface="Calibri" panose="020F0502020204030204" pitchFamily="34" charset="0"/>
                <a:cs typeface="Times New Roman" panose="02020603050405020304" pitchFamily="18" charset="0"/>
              </a:rPr>
              <a:t>MBA Roxana Arrieta Meléndez</a:t>
            </a:r>
            <a:endParaRPr lang="es-CR" sz="1400" dirty="0">
              <a:effectLst/>
              <a:latin typeface="+mj-lt"/>
              <a:ea typeface="Calibri" panose="020F0502020204030204" pitchFamily="34" charset="0"/>
              <a:cs typeface="Times New Roman" panose="02020603050405020304" pitchFamily="18" charset="0"/>
            </a:endParaRPr>
          </a:p>
          <a:p>
            <a:r>
              <a:rPr lang="es-ES_tradnl" sz="1400" b="1" dirty="0">
                <a:solidFill>
                  <a:srgbClr val="002060"/>
                </a:solidFill>
                <a:effectLst/>
                <a:latin typeface="+mj-lt"/>
                <a:ea typeface="Calibri" panose="020F0502020204030204" pitchFamily="34" charset="0"/>
                <a:cs typeface="Times New Roman" panose="02020603050405020304" pitchFamily="18" charset="0"/>
              </a:rPr>
              <a:t>Directora </a:t>
            </a:r>
            <a:r>
              <a:rPr lang="es-ES_tradnl" sz="1400" b="1" dirty="0" err="1">
                <a:solidFill>
                  <a:srgbClr val="002060"/>
                </a:solidFill>
                <a:effectLst/>
                <a:latin typeface="+mj-lt"/>
                <a:ea typeface="Calibri" panose="020F0502020204030204" pitchFamily="34" charset="0"/>
                <a:cs typeface="Times New Roman" panose="02020603050405020304" pitchFamily="18" charset="0"/>
              </a:rPr>
              <a:t>a.i.</a:t>
            </a:r>
            <a:r>
              <a:rPr lang="es-ES_tradnl" sz="1400" b="1" dirty="0">
                <a:solidFill>
                  <a:srgbClr val="002060"/>
                </a:solidFill>
                <a:effectLst/>
                <a:latin typeface="+mj-lt"/>
                <a:ea typeface="Calibri" panose="020F0502020204030204" pitchFamily="34" charset="0"/>
                <a:cs typeface="Times New Roman" panose="02020603050405020304" pitchFamily="18" charset="0"/>
              </a:rPr>
              <a:t> de Gestión Humana</a:t>
            </a:r>
            <a:endParaRPr lang="es-CR" sz="1400" dirty="0">
              <a:effectLst/>
              <a:latin typeface="+mj-lt"/>
              <a:ea typeface="Calibri" panose="020F0502020204030204" pitchFamily="34" charset="0"/>
              <a:cs typeface="Times New Roman" panose="02020603050405020304" pitchFamily="18" charset="0"/>
            </a:endParaRPr>
          </a:p>
          <a:p>
            <a:r>
              <a:rPr lang="es-ES_tradnl" sz="1400" b="1" dirty="0">
                <a:solidFill>
                  <a:srgbClr val="002060"/>
                </a:solidFill>
                <a:effectLst/>
                <a:latin typeface="+mj-lt"/>
                <a:ea typeface="Calibri" panose="020F0502020204030204" pitchFamily="34" charset="0"/>
                <a:cs typeface="Times New Roman" panose="02020603050405020304" pitchFamily="18" charset="0"/>
              </a:rPr>
              <a:t> </a:t>
            </a:r>
            <a:endParaRPr lang="es-CR" sz="1400" dirty="0">
              <a:effectLst/>
              <a:latin typeface="+mj-lt"/>
              <a:ea typeface="Calibri" panose="020F0502020204030204" pitchFamily="34" charset="0"/>
              <a:cs typeface="Times New Roman" panose="02020603050405020304" pitchFamily="18" charset="0"/>
            </a:endParaRPr>
          </a:p>
          <a:p>
            <a:r>
              <a:rPr lang="es-ES_tradnl" sz="1400" b="1" dirty="0">
                <a:solidFill>
                  <a:srgbClr val="002060"/>
                </a:solidFill>
                <a:effectLst/>
                <a:latin typeface="+mj-lt"/>
                <a:ea typeface="Calibri" panose="020F0502020204030204" pitchFamily="34" charset="0"/>
                <a:cs typeface="Times New Roman" panose="02020603050405020304" pitchFamily="18" charset="0"/>
              </a:rPr>
              <a:t>Licda. </a:t>
            </a:r>
            <a:r>
              <a:rPr lang="es-ES_tradnl" sz="1400" b="1" dirty="0" err="1">
                <a:solidFill>
                  <a:srgbClr val="002060"/>
                </a:solidFill>
                <a:effectLst/>
                <a:latin typeface="+mj-lt"/>
                <a:ea typeface="Calibri" panose="020F0502020204030204" pitchFamily="34" charset="0"/>
                <a:cs typeface="Times New Roman" panose="02020603050405020304" pitchFamily="18" charset="0"/>
              </a:rPr>
              <a:t>Waiman</a:t>
            </a:r>
            <a:r>
              <a:rPr lang="es-ES_tradnl" sz="1400" b="1" dirty="0">
                <a:solidFill>
                  <a:srgbClr val="002060"/>
                </a:solidFill>
                <a:effectLst/>
                <a:latin typeface="+mj-lt"/>
                <a:ea typeface="Calibri" panose="020F0502020204030204" pitchFamily="34" charset="0"/>
                <a:cs typeface="Times New Roman" panose="02020603050405020304" pitchFamily="18" charset="0"/>
              </a:rPr>
              <a:t> Hin Herrera</a:t>
            </a:r>
            <a:endParaRPr lang="es-CR" sz="1400" dirty="0">
              <a:effectLst/>
              <a:latin typeface="+mj-lt"/>
              <a:ea typeface="Calibri" panose="020F0502020204030204" pitchFamily="34" charset="0"/>
              <a:cs typeface="Times New Roman" panose="02020603050405020304" pitchFamily="18" charset="0"/>
            </a:endParaRPr>
          </a:p>
          <a:p>
            <a:r>
              <a:rPr lang="es-ES_tradnl" sz="1400" b="1" dirty="0">
                <a:solidFill>
                  <a:srgbClr val="002060"/>
                </a:solidFill>
                <a:effectLst/>
                <a:latin typeface="+mj-lt"/>
                <a:ea typeface="Calibri" panose="020F0502020204030204" pitchFamily="34" charset="0"/>
                <a:cs typeface="Times New Roman" panose="02020603050405020304" pitchFamily="18" charset="0"/>
              </a:rPr>
              <a:t>Subdirectora </a:t>
            </a:r>
            <a:r>
              <a:rPr lang="es-ES_tradnl" sz="1400" b="1" dirty="0" err="1">
                <a:solidFill>
                  <a:srgbClr val="002060"/>
                </a:solidFill>
                <a:effectLst/>
                <a:latin typeface="+mj-lt"/>
                <a:ea typeface="Calibri" panose="020F0502020204030204" pitchFamily="34" charset="0"/>
                <a:cs typeface="Times New Roman" panose="02020603050405020304" pitchFamily="18" charset="0"/>
              </a:rPr>
              <a:t>a.i.</a:t>
            </a:r>
            <a:r>
              <a:rPr lang="es-ES_tradnl" sz="1400" b="1" dirty="0">
                <a:solidFill>
                  <a:srgbClr val="002060"/>
                </a:solidFill>
                <a:effectLst/>
                <a:latin typeface="+mj-lt"/>
                <a:ea typeface="Calibri" panose="020F0502020204030204" pitchFamily="34" charset="0"/>
                <a:cs typeface="Times New Roman" panose="02020603050405020304" pitchFamily="18" charset="0"/>
              </a:rPr>
              <a:t> de Gestión Humana</a:t>
            </a:r>
            <a:endParaRPr lang="es-CR" sz="1400" dirty="0">
              <a:effectLst/>
              <a:latin typeface="+mj-lt"/>
              <a:ea typeface="Calibri" panose="020F0502020204030204" pitchFamily="34" charset="0"/>
              <a:cs typeface="Times New Roman" panose="02020603050405020304" pitchFamily="18" charset="0"/>
            </a:endParaRPr>
          </a:p>
          <a:p>
            <a:r>
              <a:rPr lang="es-ES_tradnl" sz="1400" b="1" dirty="0">
                <a:solidFill>
                  <a:srgbClr val="002060"/>
                </a:solidFill>
                <a:effectLst/>
                <a:latin typeface="+mj-lt"/>
                <a:ea typeface="Calibri" panose="020F0502020204030204" pitchFamily="34" charset="0"/>
                <a:cs typeface="Times New Roman" panose="02020603050405020304" pitchFamily="18" charset="0"/>
              </a:rPr>
              <a:t> </a:t>
            </a:r>
            <a:endParaRPr lang="es-CR" sz="1400" dirty="0">
              <a:effectLst/>
              <a:latin typeface="+mj-lt"/>
              <a:ea typeface="Calibri" panose="020F0502020204030204" pitchFamily="34" charset="0"/>
              <a:cs typeface="Times New Roman" panose="02020603050405020304" pitchFamily="18" charset="0"/>
            </a:endParaRPr>
          </a:p>
          <a:p>
            <a:r>
              <a:rPr lang="es-ES_tradnl" sz="1400" b="1" dirty="0">
                <a:solidFill>
                  <a:srgbClr val="002060"/>
                </a:solidFill>
                <a:effectLst/>
                <a:latin typeface="+mj-lt"/>
                <a:ea typeface="Calibri" panose="020F0502020204030204" pitchFamily="34" charset="0"/>
                <a:cs typeface="Times New Roman" panose="02020603050405020304" pitchFamily="18" charset="0"/>
              </a:rPr>
              <a:t>Licda. Cheryl Bolaños Madrigal</a:t>
            </a:r>
            <a:endParaRPr lang="es-CR" sz="1400" dirty="0">
              <a:effectLst/>
              <a:latin typeface="+mj-lt"/>
              <a:ea typeface="Calibri" panose="020F0502020204030204" pitchFamily="34" charset="0"/>
              <a:cs typeface="Times New Roman" panose="02020603050405020304" pitchFamily="18" charset="0"/>
            </a:endParaRPr>
          </a:p>
          <a:p>
            <a:r>
              <a:rPr lang="es-ES_tradnl" sz="1400" b="1" dirty="0">
                <a:solidFill>
                  <a:srgbClr val="002060"/>
                </a:solidFill>
                <a:effectLst/>
                <a:latin typeface="+mj-lt"/>
                <a:ea typeface="Calibri" panose="020F0502020204030204" pitchFamily="34" charset="0"/>
                <a:cs typeface="Times New Roman" panose="02020603050405020304" pitchFamily="18" charset="0"/>
              </a:rPr>
              <a:t>Jefa </a:t>
            </a:r>
            <a:r>
              <a:rPr lang="es-ES_tradnl" sz="1400" b="1" dirty="0" err="1">
                <a:solidFill>
                  <a:srgbClr val="002060"/>
                </a:solidFill>
                <a:effectLst/>
                <a:latin typeface="+mj-lt"/>
                <a:ea typeface="Calibri" panose="020F0502020204030204" pitchFamily="34" charset="0"/>
                <a:cs typeface="Times New Roman" panose="02020603050405020304" pitchFamily="18" charset="0"/>
              </a:rPr>
              <a:t>a.i.</a:t>
            </a:r>
            <a:r>
              <a:rPr lang="es-ES_tradnl" sz="1400" b="1" dirty="0">
                <a:solidFill>
                  <a:srgbClr val="002060"/>
                </a:solidFill>
                <a:effectLst/>
                <a:latin typeface="+mj-lt"/>
                <a:ea typeface="Calibri" panose="020F0502020204030204" pitchFamily="34" charset="0"/>
                <a:cs typeface="Times New Roman" panose="02020603050405020304" pitchFamily="18" charset="0"/>
              </a:rPr>
              <a:t> Subproceso Gestión de la Capacitación</a:t>
            </a:r>
            <a:endParaRPr lang="es-CR" sz="1400" dirty="0">
              <a:effectLst/>
              <a:latin typeface="+mj-lt"/>
              <a:ea typeface="Calibri" panose="020F0502020204030204" pitchFamily="34" charset="0"/>
              <a:cs typeface="Times New Roman" panose="02020603050405020304" pitchFamily="18" charset="0"/>
            </a:endParaRPr>
          </a:p>
        </p:txBody>
      </p:sp>
      <p:pic>
        <p:nvPicPr>
          <p:cNvPr id="7" name="Imagen 6">
            <a:extLst>
              <a:ext uri="{FF2B5EF4-FFF2-40B4-BE49-F238E27FC236}">
                <a16:creationId xmlns:a16="http://schemas.microsoft.com/office/drawing/2014/main" id="{86611E81-D08C-EA4E-EFC4-7E78288DDC07}"/>
              </a:ext>
            </a:extLst>
          </p:cNvPr>
          <p:cNvPicPr>
            <a:picLocks noChangeAspect="1"/>
          </p:cNvPicPr>
          <p:nvPr/>
        </p:nvPicPr>
        <p:blipFill>
          <a:blip r:embed="rId2"/>
          <a:stretch>
            <a:fillRect/>
          </a:stretch>
        </p:blipFill>
        <p:spPr>
          <a:xfrm rot="5400000">
            <a:off x="1465344" y="4088309"/>
            <a:ext cx="889889" cy="4188431"/>
          </a:xfrm>
          <a:prstGeom prst="rect">
            <a:avLst/>
          </a:prstGeom>
        </p:spPr>
      </p:pic>
      <p:pic>
        <p:nvPicPr>
          <p:cNvPr id="8" name="Imagen 7">
            <a:extLst>
              <a:ext uri="{FF2B5EF4-FFF2-40B4-BE49-F238E27FC236}">
                <a16:creationId xmlns:a16="http://schemas.microsoft.com/office/drawing/2014/main" id="{575ABA77-CE90-414B-E5F6-57DE6B665EF5}"/>
              </a:ext>
            </a:extLst>
          </p:cNvPr>
          <p:cNvPicPr>
            <a:picLocks noChangeAspect="1"/>
          </p:cNvPicPr>
          <p:nvPr/>
        </p:nvPicPr>
        <p:blipFill>
          <a:blip r:embed="rId2"/>
          <a:stretch>
            <a:fillRect/>
          </a:stretch>
        </p:blipFill>
        <p:spPr>
          <a:xfrm rot="5400000">
            <a:off x="5651055" y="4088309"/>
            <a:ext cx="889889" cy="4188431"/>
          </a:xfrm>
          <a:prstGeom prst="rect">
            <a:avLst/>
          </a:prstGeom>
        </p:spPr>
      </p:pic>
      <p:pic>
        <p:nvPicPr>
          <p:cNvPr id="9" name="Imagen 8">
            <a:extLst>
              <a:ext uri="{FF2B5EF4-FFF2-40B4-BE49-F238E27FC236}">
                <a16:creationId xmlns:a16="http://schemas.microsoft.com/office/drawing/2014/main" id="{B622DD11-E299-7310-8627-8496D1E3BC4E}"/>
              </a:ext>
            </a:extLst>
          </p:cNvPr>
          <p:cNvPicPr>
            <a:picLocks noChangeAspect="1"/>
          </p:cNvPicPr>
          <p:nvPr/>
        </p:nvPicPr>
        <p:blipFill>
          <a:blip r:embed="rId2"/>
          <a:stretch>
            <a:fillRect/>
          </a:stretch>
        </p:blipFill>
        <p:spPr>
          <a:xfrm rot="5400000">
            <a:off x="9836766" y="4088308"/>
            <a:ext cx="889889" cy="4188431"/>
          </a:xfrm>
          <a:prstGeom prst="rect">
            <a:avLst/>
          </a:prstGeom>
        </p:spPr>
      </p:pic>
      <p:pic>
        <p:nvPicPr>
          <p:cNvPr id="3" name="Gráfico 2" descr="Users con relleno sólido">
            <a:extLst>
              <a:ext uri="{FF2B5EF4-FFF2-40B4-BE49-F238E27FC236}">
                <a16:creationId xmlns:a16="http://schemas.microsoft.com/office/drawing/2014/main" id="{6FFD7D2D-87D1-7BAE-4423-72C3DDA6CD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01520" y="1017207"/>
            <a:ext cx="914400" cy="914400"/>
          </a:xfrm>
          <a:prstGeom prst="rect">
            <a:avLst/>
          </a:prstGeom>
        </p:spPr>
      </p:pic>
    </p:spTree>
    <p:extLst>
      <p:ext uri="{BB962C8B-B14F-4D97-AF65-F5344CB8AC3E}">
        <p14:creationId xmlns:p14="http://schemas.microsoft.com/office/powerpoint/2010/main" val="1364287816"/>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3764"/>
        </a:soli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903370E-5C5E-D152-705A-C88D419851C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3211"/>
          <a:stretch/>
        </p:blipFill>
        <p:spPr bwMode="auto">
          <a:xfrm>
            <a:off x="1103630" y="558165"/>
            <a:ext cx="4010660" cy="2870835"/>
          </a:xfrm>
          <a:prstGeom prst="rect">
            <a:avLst/>
          </a:prstGeom>
          <a:noFill/>
          <a:ln>
            <a:noFill/>
          </a:ln>
          <a:extLst>
            <a:ext uri="{53640926-AAD7-44D8-BBD7-CCE9431645EC}">
              <a14:shadowObscured xmlns:a14="http://schemas.microsoft.com/office/drawing/2010/main"/>
            </a:ext>
          </a:extLst>
        </p:spPr>
      </p:pic>
      <p:pic>
        <p:nvPicPr>
          <p:cNvPr id="7" name="Imagen 6" descr="Interfaz de usuario gráfica, Sitio web&#10;&#10;Descripción generada automáticamente">
            <a:extLst>
              <a:ext uri="{FF2B5EF4-FFF2-40B4-BE49-F238E27FC236}">
                <a16:creationId xmlns:a16="http://schemas.microsoft.com/office/drawing/2014/main" id="{791E8CA7-D8CD-7181-ADF1-B1CDD1D2A0DA}"/>
              </a:ext>
            </a:extLst>
          </p:cNvPr>
          <p:cNvPicPr>
            <a:picLocks noChangeAspect="1"/>
          </p:cNvPicPr>
          <p:nvPr/>
        </p:nvPicPr>
        <p:blipFill rotWithShape="1">
          <a:blip r:embed="rId3"/>
          <a:srcRect l="165" r="37"/>
          <a:stretch/>
        </p:blipFill>
        <p:spPr>
          <a:xfrm>
            <a:off x="6910705" y="665480"/>
            <a:ext cx="3999230" cy="2011680"/>
          </a:xfrm>
          <a:prstGeom prst="roundRect">
            <a:avLst>
              <a:gd name="adj" fmla="val 3976"/>
            </a:avLst>
          </a:prstGeom>
          <a:solidFill>
            <a:srgbClr val="FFFFFF">
              <a:shade val="85000"/>
            </a:srgbClr>
          </a:solidFill>
          <a:ln>
            <a:noFill/>
          </a:ln>
          <a:effectLst>
            <a:reflection blurRad="12700" stA="38000" endPos="28000" dist="5000" dir="5400000" sy="-100000" algn="bl" rotWithShape="0"/>
          </a:effectLst>
        </p:spPr>
      </p:pic>
      <p:pic>
        <p:nvPicPr>
          <p:cNvPr id="8" name="Imagen 7" descr="Imagen que contiene Diagrama&#10;&#10;Descripción generada automáticamente">
            <a:extLst>
              <a:ext uri="{FF2B5EF4-FFF2-40B4-BE49-F238E27FC236}">
                <a16:creationId xmlns:a16="http://schemas.microsoft.com/office/drawing/2014/main" id="{6A8E11F3-63BF-9164-2CBA-67F2EB59FA47}"/>
              </a:ext>
            </a:extLst>
          </p:cNvPr>
          <p:cNvPicPr>
            <a:picLocks noChangeAspect="1"/>
          </p:cNvPicPr>
          <p:nvPr/>
        </p:nvPicPr>
        <p:blipFill>
          <a:blip r:embed="rId4"/>
          <a:stretch>
            <a:fillRect/>
          </a:stretch>
        </p:blipFill>
        <p:spPr>
          <a:xfrm>
            <a:off x="1019175" y="3892232"/>
            <a:ext cx="3996690" cy="2162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Imagen 8" descr="Interfaz de usuario gráfica, Sitio web&#10;&#10;Descripción generada automáticamente">
            <a:extLst>
              <a:ext uri="{FF2B5EF4-FFF2-40B4-BE49-F238E27FC236}">
                <a16:creationId xmlns:a16="http://schemas.microsoft.com/office/drawing/2014/main" id="{6026A293-5017-3600-DF1E-7A54867A7F19}"/>
              </a:ext>
            </a:extLst>
          </p:cNvPr>
          <p:cNvPicPr>
            <a:picLocks noChangeAspect="1"/>
          </p:cNvPicPr>
          <p:nvPr/>
        </p:nvPicPr>
        <p:blipFill>
          <a:blip r:embed="rId5"/>
          <a:stretch>
            <a:fillRect/>
          </a:stretch>
        </p:blipFill>
        <p:spPr>
          <a:xfrm>
            <a:off x="6910705" y="3853180"/>
            <a:ext cx="3997325" cy="23393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97486619"/>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86611E81-D08C-EA4E-EFC4-7E78288DDC07}"/>
              </a:ext>
            </a:extLst>
          </p:cNvPr>
          <p:cNvPicPr>
            <a:picLocks noChangeAspect="1"/>
          </p:cNvPicPr>
          <p:nvPr/>
        </p:nvPicPr>
        <p:blipFill>
          <a:blip r:embed="rId2"/>
          <a:stretch>
            <a:fillRect/>
          </a:stretch>
        </p:blipFill>
        <p:spPr>
          <a:xfrm rot="5400000">
            <a:off x="1465344" y="4088309"/>
            <a:ext cx="889889" cy="4188431"/>
          </a:xfrm>
          <a:prstGeom prst="rect">
            <a:avLst/>
          </a:prstGeom>
        </p:spPr>
      </p:pic>
      <p:pic>
        <p:nvPicPr>
          <p:cNvPr id="8" name="Imagen 7">
            <a:extLst>
              <a:ext uri="{FF2B5EF4-FFF2-40B4-BE49-F238E27FC236}">
                <a16:creationId xmlns:a16="http://schemas.microsoft.com/office/drawing/2014/main" id="{575ABA77-CE90-414B-E5F6-57DE6B665EF5}"/>
              </a:ext>
            </a:extLst>
          </p:cNvPr>
          <p:cNvPicPr>
            <a:picLocks noChangeAspect="1"/>
          </p:cNvPicPr>
          <p:nvPr/>
        </p:nvPicPr>
        <p:blipFill>
          <a:blip r:embed="rId2"/>
          <a:stretch>
            <a:fillRect/>
          </a:stretch>
        </p:blipFill>
        <p:spPr>
          <a:xfrm rot="5400000">
            <a:off x="5651055" y="4088309"/>
            <a:ext cx="889889" cy="4188431"/>
          </a:xfrm>
          <a:prstGeom prst="rect">
            <a:avLst/>
          </a:prstGeom>
        </p:spPr>
      </p:pic>
      <p:pic>
        <p:nvPicPr>
          <p:cNvPr id="9" name="Imagen 8">
            <a:extLst>
              <a:ext uri="{FF2B5EF4-FFF2-40B4-BE49-F238E27FC236}">
                <a16:creationId xmlns:a16="http://schemas.microsoft.com/office/drawing/2014/main" id="{B622DD11-E299-7310-8627-8496D1E3BC4E}"/>
              </a:ext>
            </a:extLst>
          </p:cNvPr>
          <p:cNvPicPr>
            <a:picLocks noChangeAspect="1"/>
          </p:cNvPicPr>
          <p:nvPr/>
        </p:nvPicPr>
        <p:blipFill>
          <a:blip r:embed="rId2"/>
          <a:stretch>
            <a:fillRect/>
          </a:stretch>
        </p:blipFill>
        <p:spPr>
          <a:xfrm rot="5400000">
            <a:off x="9836766" y="4088308"/>
            <a:ext cx="889889" cy="4188431"/>
          </a:xfrm>
          <a:prstGeom prst="rect">
            <a:avLst/>
          </a:prstGeom>
        </p:spPr>
      </p:pic>
      <p:sp>
        <p:nvSpPr>
          <p:cNvPr id="4" name="CuadroTexto 3">
            <a:extLst>
              <a:ext uri="{FF2B5EF4-FFF2-40B4-BE49-F238E27FC236}">
                <a16:creationId xmlns:a16="http://schemas.microsoft.com/office/drawing/2014/main" id="{7FB8CB95-C02C-2FB2-D840-96012BDB3E72}"/>
              </a:ext>
            </a:extLst>
          </p:cNvPr>
          <p:cNvSpPr txBox="1"/>
          <p:nvPr/>
        </p:nvSpPr>
        <p:spPr>
          <a:xfrm>
            <a:off x="541559" y="403466"/>
            <a:ext cx="10624281" cy="892552"/>
          </a:xfrm>
          <a:prstGeom prst="rect">
            <a:avLst/>
          </a:prstGeom>
          <a:noFill/>
        </p:spPr>
        <p:txBody>
          <a:bodyPr wrap="square">
            <a:spAutoFit/>
          </a:bodyPr>
          <a:lstStyle/>
          <a:p>
            <a:pPr algn="ctr"/>
            <a:r>
              <a:rPr lang="es-ES_tradnl" sz="2400" b="1" dirty="0">
                <a:solidFill>
                  <a:srgbClr val="003764"/>
                </a:solidFill>
                <a:effectLst/>
                <a:latin typeface="Arial" panose="020B0604020202020204" pitchFamily="34" charset="0"/>
                <a:ea typeface="Times New Roman" panose="02020603050405020304" pitchFamily="18" charset="0"/>
              </a:rPr>
              <a:t>DESARROLLO DE MATERIALES DE APOYO</a:t>
            </a:r>
          </a:p>
          <a:p>
            <a:pPr algn="ctr"/>
            <a:r>
              <a:rPr lang="es-ES_tradnl" sz="2400" b="1" dirty="0">
                <a:solidFill>
                  <a:srgbClr val="003764"/>
                </a:solidFill>
                <a:effectLst/>
                <a:latin typeface="Arial" panose="020B0604020202020204" pitchFamily="34" charset="0"/>
                <a:ea typeface="Times New Roman" panose="02020603050405020304" pitchFamily="18" charset="0"/>
              </a:rPr>
              <a:t>PARA LA FORMACIÓN Y LA DIVULGACIÓN</a:t>
            </a:r>
            <a:r>
              <a:rPr lang="es-CR" sz="2800" dirty="0">
                <a:solidFill>
                  <a:srgbClr val="003764"/>
                </a:solidFill>
                <a:effectLst/>
              </a:rPr>
              <a:t> </a:t>
            </a:r>
            <a:endParaRPr lang="es-CR" sz="2800" dirty="0">
              <a:solidFill>
                <a:srgbClr val="003764"/>
              </a:solidFill>
            </a:endParaRPr>
          </a:p>
        </p:txBody>
      </p:sp>
      <p:sp>
        <p:nvSpPr>
          <p:cNvPr id="14" name="CuadroTexto 13">
            <a:extLst>
              <a:ext uri="{FF2B5EF4-FFF2-40B4-BE49-F238E27FC236}">
                <a16:creationId xmlns:a16="http://schemas.microsoft.com/office/drawing/2014/main" id="{73C52633-999C-621F-BB40-F8E1B4685558}"/>
              </a:ext>
            </a:extLst>
          </p:cNvPr>
          <p:cNvSpPr txBox="1"/>
          <p:nvPr/>
        </p:nvSpPr>
        <p:spPr>
          <a:xfrm>
            <a:off x="5258028" y="5167246"/>
            <a:ext cx="6282266" cy="215444"/>
          </a:xfrm>
          <a:prstGeom prst="rect">
            <a:avLst/>
          </a:prstGeom>
          <a:noFill/>
        </p:spPr>
        <p:txBody>
          <a:bodyPr wrap="square">
            <a:spAutoFit/>
          </a:bodyPr>
          <a:lstStyle/>
          <a:p>
            <a:pPr algn="ctr"/>
            <a:r>
              <a:rPr lang="es-ES_tradnl" sz="800" dirty="0">
                <a:effectLst/>
                <a:latin typeface="Arial" panose="020B0604020202020204" pitchFamily="34" charset="0"/>
                <a:ea typeface="Calibri" panose="020F0502020204030204" pitchFamily="34" charset="0"/>
                <a:cs typeface="Times New Roman" panose="02020603050405020304" pitchFamily="18" charset="0"/>
              </a:rPr>
              <a:t>Fuente: Subproceso Gestión de la Capacitación, Dirección de Gestión Humana, 2022.</a:t>
            </a:r>
            <a:endParaRPr lang="es-CR"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551EFBBC-77A6-C935-5922-9DB12AC8BA3B}"/>
              </a:ext>
            </a:extLst>
          </p:cNvPr>
          <p:cNvSpPr txBox="1"/>
          <p:nvPr/>
        </p:nvSpPr>
        <p:spPr>
          <a:xfrm>
            <a:off x="1392162" y="2356813"/>
            <a:ext cx="3865866" cy="1569660"/>
          </a:xfrm>
          <a:prstGeom prst="rect">
            <a:avLst/>
          </a:prstGeom>
          <a:noFill/>
        </p:spPr>
        <p:txBody>
          <a:bodyPr wrap="none" rtlCol="0">
            <a:spAutoFit/>
          </a:bodyPr>
          <a:lstStyle/>
          <a:p>
            <a:pPr algn="r"/>
            <a:r>
              <a:rPr lang="es-CR" sz="2400" dirty="0"/>
              <a:t>Se realizaron más</a:t>
            </a:r>
          </a:p>
          <a:p>
            <a:pPr algn="r"/>
            <a:r>
              <a:rPr lang="es-CR" sz="2400" dirty="0"/>
              <a:t>de </a:t>
            </a:r>
            <a:r>
              <a:rPr lang="es-CR" sz="2400" b="1" dirty="0">
                <a:solidFill>
                  <a:srgbClr val="01ABE5"/>
                </a:solidFill>
              </a:rPr>
              <a:t>250 artes </a:t>
            </a:r>
            <a:r>
              <a:rPr lang="es-CR" sz="2400" dirty="0"/>
              <a:t>durante el 2022</a:t>
            </a:r>
          </a:p>
          <a:p>
            <a:pPr algn="r"/>
            <a:r>
              <a:rPr lang="es-CR" sz="2400" dirty="0"/>
              <a:t>en apoyo a diferentes temas, </a:t>
            </a:r>
          </a:p>
          <a:p>
            <a:pPr algn="r"/>
            <a:r>
              <a:rPr lang="es-CR" sz="2400" dirty="0"/>
              <a:t>algunos de ellos fueron:</a:t>
            </a:r>
          </a:p>
        </p:txBody>
      </p:sp>
      <p:sp>
        <p:nvSpPr>
          <p:cNvPr id="13" name="CuadroTexto 12">
            <a:extLst>
              <a:ext uri="{FF2B5EF4-FFF2-40B4-BE49-F238E27FC236}">
                <a16:creationId xmlns:a16="http://schemas.microsoft.com/office/drawing/2014/main" id="{4558CD51-2B9B-1AF4-02DD-11422EE18CB9}"/>
              </a:ext>
            </a:extLst>
          </p:cNvPr>
          <p:cNvSpPr txBox="1"/>
          <p:nvPr/>
        </p:nvSpPr>
        <p:spPr>
          <a:xfrm>
            <a:off x="6011561" y="1606308"/>
            <a:ext cx="5445760" cy="3600986"/>
          </a:xfrm>
          <a:prstGeom prst="rect">
            <a:avLst/>
          </a:prstGeom>
          <a:noFill/>
        </p:spPr>
        <p:txBody>
          <a:bodyPr wrap="square">
            <a:spAutoFit/>
          </a:bodyPr>
          <a:lstStyle/>
          <a:p>
            <a:pPr marL="342900" lvl="0" indent="-342900" algn="just">
              <a:buFont typeface="Symbol" pitchFamily="2" charset="2"/>
              <a:buChar char=""/>
            </a:pPr>
            <a:r>
              <a:rPr lang="es-ES_tradnl" sz="1200" dirty="0">
                <a:effectLst/>
                <a:latin typeface="Arial" panose="020B0604020202020204" pitchFamily="34" charset="0"/>
                <a:ea typeface="Calibri" panose="020F0502020204030204" pitchFamily="34" charset="0"/>
                <a:cs typeface="Times New Roman" panose="02020603050405020304" pitchFamily="18" charset="0"/>
              </a:rPr>
              <a:t>Carga de Actas del Consejo de Personal Web</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s-ES_tradnl" sz="1200" dirty="0">
                <a:effectLst/>
                <a:latin typeface="Arial" panose="020B0604020202020204" pitchFamily="34" charset="0"/>
                <a:ea typeface="Calibri" panose="020F0502020204030204" pitchFamily="34" charset="0"/>
                <a:cs typeface="Times New Roman" panose="02020603050405020304" pitchFamily="18" charset="0"/>
              </a:rPr>
              <a:t>Boletín relaciones de pareja, Servicios de Salud</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s-ES_tradnl" sz="1200" dirty="0">
                <a:effectLst/>
                <a:latin typeface="Arial" panose="020B0604020202020204" pitchFamily="34" charset="0"/>
                <a:ea typeface="Calibri" panose="020F0502020204030204" pitchFamily="34" charset="0"/>
                <a:cs typeface="Times New Roman" panose="02020603050405020304" pitchFamily="18" charset="0"/>
              </a:rPr>
              <a:t>Invitación Curso de Estrategias</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s-ES_tradnl" sz="1200" dirty="0">
                <a:effectLst/>
                <a:latin typeface="Arial" panose="020B0604020202020204" pitchFamily="34" charset="0"/>
                <a:ea typeface="Calibri" panose="020F0502020204030204" pitchFamily="34" charset="0"/>
                <a:cs typeface="Times New Roman" panose="02020603050405020304" pitchFamily="18" charset="0"/>
              </a:rPr>
              <a:t>Comunicados Poblaciones indígenas</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s-ES_tradnl" sz="1200" dirty="0">
                <a:effectLst/>
                <a:latin typeface="Arial" panose="020B0604020202020204" pitchFamily="34" charset="0"/>
                <a:ea typeface="Calibri" panose="020F0502020204030204" pitchFamily="34" charset="0"/>
                <a:cs typeface="Times New Roman" panose="02020603050405020304" pitchFamily="18" charset="0"/>
              </a:rPr>
              <a:t>Comunicados capacítate 2022</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s-ES_tradnl" sz="1200" dirty="0">
                <a:effectLst/>
                <a:latin typeface="Arial" panose="020B0604020202020204" pitchFamily="34" charset="0"/>
                <a:ea typeface="Calibri" panose="020F0502020204030204" pitchFamily="34" charset="0"/>
                <a:cs typeface="Times New Roman" panose="02020603050405020304" pitchFamily="18" charset="0"/>
              </a:rPr>
              <a:t>Banner </a:t>
            </a:r>
            <a:r>
              <a:rPr lang="es-ES_tradnl" sz="1200" dirty="0">
                <a:latin typeface="Arial" panose="020B0604020202020204" pitchFamily="34" charset="0"/>
                <a:ea typeface="Calibri" panose="020F0502020204030204" pitchFamily="34" charset="0"/>
                <a:cs typeface="Times New Roman" panose="02020603050405020304" pitchFamily="18" charset="0"/>
              </a:rPr>
              <a:t>impresos </a:t>
            </a:r>
            <a:r>
              <a:rPr lang="es-ES_tradnl" sz="1200" dirty="0" err="1">
                <a:effectLst/>
                <a:latin typeface="Arial" panose="020B0604020202020204" pitchFamily="34" charset="0"/>
                <a:ea typeface="Calibri" panose="020F0502020204030204" pitchFamily="34" charset="0"/>
                <a:cs typeface="Times New Roman" panose="02020603050405020304" pitchFamily="18" charset="0"/>
              </a:rPr>
              <a:t>Capacitate</a:t>
            </a:r>
            <a:r>
              <a:rPr lang="es-ES_tradnl" sz="1200" dirty="0">
                <a:effectLst/>
                <a:latin typeface="Arial" panose="020B0604020202020204" pitchFamily="34" charset="0"/>
                <a:ea typeface="Calibri" panose="020F0502020204030204" pitchFamily="34" charset="0"/>
                <a:cs typeface="Times New Roman" panose="02020603050405020304" pitchFamily="18" charset="0"/>
              </a:rPr>
              <a:t>, </a:t>
            </a:r>
            <a:r>
              <a:rPr lang="es-ES_tradnl" sz="1200" dirty="0" err="1">
                <a:effectLst/>
                <a:latin typeface="Arial" panose="020B0604020202020204" pitchFamily="34" charset="0"/>
                <a:ea typeface="Calibri" panose="020F0502020204030204" pitchFamily="34" charset="0"/>
                <a:cs typeface="Times New Roman" panose="02020603050405020304" pitchFamily="18" charset="0"/>
              </a:rPr>
              <a:t>RyS</a:t>
            </a:r>
            <a:r>
              <a:rPr lang="es-ES_tradnl" sz="1200" dirty="0">
                <a:effectLst/>
                <a:latin typeface="Arial" panose="020B0604020202020204" pitchFamily="34" charset="0"/>
                <a:ea typeface="Calibri" panose="020F0502020204030204" pitchFamily="34" charset="0"/>
                <a:cs typeface="Times New Roman" panose="02020603050405020304" pitchFamily="18" charset="0"/>
              </a:rPr>
              <a:t> y LIFE</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s-ES_tradnl" sz="1200" dirty="0">
                <a:effectLst/>
                <a:latin typeface="Arial" panose="020B0604020202020204" pitchFamily="34" charset="0"/>
                <a:ea typeface="Calibri" panose="020F0502020204030204" pitchFamily="34" charset="0"/>
                <a:cs typeface="Times New Roman" panose="02020603050405020304" pitchFamily="18" charset="0"/>
              </a:rPr>
              <a:t>Invitación Niñes y Adolescencia</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s-ES_tradnl" sz="1200" dirty="0">
                <a:effectLst/>
                <a:latin typeface="Arial" panose="020B0604020202020204" pitchFamily="34" charset="0"/>
                <a:ea typeface="Calibri" panose="020F0502020204030204" pitchFamily="34" charset="0"/>
                <a:cs typeface="Times New Roman" panose="02020603050405020304" pitchFamily="18" charset="0"/>
              </a:rPr>
              <a:t>Presentación SEVRI y Control Interno</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s-ES_tradnl" sz="1200" dirty="0">
                <a:effectLst/>
                <a:latin typeface="Arial" panose="020B0604020202020204" pitchFamily="34" charset="0"/>
                <a:ea typeface="Calibri" panose="020F0502020204030204" pitchFamily="34" charset="0"/>
                <a:cs typeface="Times New Roman" panose="02020603050405020304" pitchFamily="18" charset="0"/>
              </a:rPr>
              <a:t>Avisos Evaluación del desempeño</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s-ES_tradnl" sz="1200" dirty="0">
                <a:effectLst/>
                <a:latin typeface="Arial" panose="020B0604020202020204" pitchFamily="34" charset="0"/>
                <a:ea typeface="Calibri" panose="020F0502020204030204" pitchFamily="34" charset="0"/>
                <a:cs typeface="Times New Roman" panose="02020603050405020304" pitchFamily="18" charset="0"/>
              </a:rPr>
              <a:t>Libro Participación ciudadana</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s-ES_tradnl" sz="1200" dirty="0">
                <a:effectLst/>
                <a:latin typeface="Arial" panose="020B0604020202020204" pitchFamily="34" charset="0"/>
                <a:ea typeface="Calibri" panose="020F0502020204030204" pitchFamily="34" charset="0"/>
                <a:cs typeface="Times New Roman" panose="02020603050405020304" pitchFamily="18" charset="0"/>
              </a:rPr>
              <a:t>Día internacional de la mujer</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s-ES_tradnl" sz="1200" dirty="0">
                <a:effectLst/>
                <a:latin typeface="Arial" panose="020B0604020202020204" pitchFamily="34" charset="0"/>
                <a:ea typeface="Calibri" panose="020F0502020204030204" pitchFamily="34" charset="0"/>
                <a:cs typeface="Times New Roman" panose="02020603050405020304" pitchFamily="18" charset="0"/>
              </a:rPr>
              <a:t>Invitación Cursos virtuales, Participación, Círculos, y Salud Ocupacional</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s-ES_tradnl" sz="1200" dirty="0">
                <a:effectLst/>
                <a:latin typeface="Arial" panose="020B0604020202020204" pitchFamily="34" charset="0"/>
                <a:ea typeface="Calibri" panose="020F0502020204030204" pitchFamily="34" charset="0"/>
                <a:cs typeface="Times New Roman" panose="02020603050405020304" pitchFamily="18" charset="0"/>
              </a:rPr>
              <a:t>Comunicado cápsulas CONAMAJ</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s-ES_tradnl" sz="1200" dirty="0">
                <a:effectLst/>
                <a:latin typeface="Arial" panose="020B0604020202020204" pitchFamily="34" charset="0"/>
                <a:ea typeface="Calibri" panose="020F0502020204030204" pitchFamily="34" charset="0"/>
                <a:cs typeface="Times New Roman" panose="02020603050405020304" pitchFamily="18" charset="0"/>
              </a:rPr>
              <a:t>Comunicado día de las personas trabajadoras</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s-ES_tradnl" sz="1200" dirty="0">
                <a:effectLst/>
                <a:latin typeface="Arial" panose="020B0604020202020204" pitchFamily="34" charset="0"/>
                <a:ea typeface="Calibri" panose="020F0502020204030204" pitchFamily="34" charset="0"/>
                <a:cs typeface="Times New Roman" panose="02020603050405020304" pitchFamily="18" charset="0"/>
              </a:rPr>
              <a:t>Cápsulas de Acceso a la justicia 9 diseños</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s-ES_tradnl" sz="1200" dirty="0">
                <a:effectLst/>
                <a:latin typeface="Arial" panose="020B0604020202020204" pitchFamily="34" charset="0"/>
                <a:ea typeface="Calibri" panose="020F0502020204030204" pitchFamily="34" charset="0"/>
                <a:cs typeface="Times New Roman" panose="02020603050405020304" pitchFamily="18" charset="0"/>
              </a:rPr>
              <a:t>Políticas Institucionales Planificación</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itchFamily="2" charset="2"/>
              <a:buChar char=""/>
            </a:pPr>
            <a:r>
              <a:rPr lang="es-ES_tradnl" sz="1200" dirty="0">
                <a:effectLst/>
                <a:latin typeface="Arial" panose="020B0604020202020204" pitchFamily="34" charset="0"/>
                <a:ea typeface="Calibri" panose="020F0502020204030204" pitchFamily="34" charset="0"/>
                <a:cs typeface="Times New Roman" panose="02020603050405020304" pitchFamily="18" charset="0"/>
              </a:rPr>
              <a:t>Invitación como Padres Cumplimos.</a:t>
            </a:r>
          </a:p>
          <a:p>
            <a:pPr marL="342900" lvl="0" indent="-342900" algn="just">
              <a:buFont typeface="Symbol" pitchFamily="2" charset="2"/>
              <a:buChar char=""/>
            </a:pPr>
            <a:r>
              <a:rPr lang="es-ES_tradnl" sz="1200" dirty="0">
                <a:latin typeface="Arial" panose="020B0604020202020204" pitchFamily="34" charset="0"/>
                <a:ea typeface="Calibri" panose="020F0502020204030204" pitchFamily="34" charset="0"/>
                <a:cs typeface="Times New Roman" panose="02020603050405020304" pitchFamily="18" charset="0"/>
              </a:rPr>
              <a:t>Entre muchos más…</a:t>
            </a:r>
          </a:p>
          <a:p>
            <a:pPr marL="342900" lvl="0" indent="-342900" algn="just">
              <a:buFont typeface="Symbol" pitchFamily="2" charset="2"/>
              <a:buChar char=""/>
            </a:pP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Abrir llave 14">
            <a:extLst>
              <a:ext uri="{FF2B5EF4-FFF2-40B4-BE49-F238E27FC236}">
                <a16:creationId xmlns:a16="http://schemas.microsoft.com/office/drawing/2014/main" id="{6F85E177-A040-F90F-EE72-372F63E543A7}"/>
              </a:ext>
            </a:extLst>
          </p:cNvPr>
          <p:cNvSpPr/>
          <p:nvPr/>
        </p:nvSpPr>
        <p:spPr>
          <a:xfrm>
            <a:off x="5573834" y="1606308"/>
            <a:ext cx="123459" cy="3776382"/>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R"/>
          </a:p>
        </p:txBody>
      </p:sp>
    </p:spTree>
    <p:extLst>
      <p:ext uri="{BB962C8B-B14F-4D97-AF65-F5344CB8AC3E}">
        <p14:creationId xmlns:p14="http://schemas.microsoft.com/office/powerpoint/2010/main" val="3887502314"/>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86611E81-D08C-EA4E-EFC4-7E78288DDC07}"/>
              </a:ext>
            </a:extLst>
          </p:cNvPr>
          <p:cNvPicPr>
            <a:picLocks noChangeAspect="1"/>
          </p:cNvPicPr>
          <p:nvPr/>
        </p:nvPicPr>
        <p:blipFill>
          <a:blip r:embed="rId2"/>
          <a:stretch>
            <a:fillRect/>
          </a:stretch>
        </p:blipFill>
        <p:spPr>
          <a:xfrm rot="5400000">
            <a:off x="1465344" y="4088309"/>
            <a:ext cx="889889" cy="4188431"/>
          </a:xfrm>
          <a:prstGeom prst="rect">
            <a:avLst/>
          </a:prstGeom>
        </p:spPr>
      </p:pic>
      <p:pic>
        <p:nvPicPr>
          <p:cNvPr id="8" name="Imagen 7">
            <a:extLst>
              <a:ext uri="{FF2B5EF4-FFF2-40B4-BE49-F238E27FC236}">
                <a16:creationId xmlns:a16="http://schemas.microsoft.com/office/drawing/2014/main" id="{575ABA77-CE90-414B-E5F6-57DE6B665EF5}"/>
              </a:ext>
            </a:extLst>
          </p:cNvPr>
          <p:cNvPicPr>
            <a:picLocks noChangeAspect="1"/>
          </p:cNvPicPr>
          <p:nvPr/>
        </p:nvPicPr>
        <p:blipFill>
          <a:blip r:embed="rId2"/>
          <a:stretch>
            <a:fillRect/>
          </a:stretch>
        </p:blipFill>
        <p:spPr>
          <a:xfrm rot="5400000">
            <a:off x="5651055" y="4088309"/>
            <a:ext cx="889889" cy="4188431"/>
          </a:xfrm>
          <a:prstGeom prst="rect">
            <a:avLst/>
          </a:prstGeom>
        </p:spPr>
      </p:pic>
      <p:pic>
        <p:nvPicPr>
          <p:cNvPr id="9" name="Imagen 8">
            <a:extLst>
              <a:ext uri="{FF2B5EF4-FFF2-40B4-BE49-F238E27FC236}">
                <a16:creationId xmlns:a16="http://schemas.microsoft.com/office/drawing/2014/main" id="{B622DD11-E299-7310-8627-8496D1E3BC4E}"/>
              </a:ext>
            </a:extLst>
          </p:cNvPr>
          <p:cNvPicPr>
            <a:picLocks noChangeAspect="1"/>
          </p:cNvPicPr>
          <p:nvPr/>
        </p:nvPicPr>
        <p:blipFill>
          <a:blip r:embed="rId2"/>
          <a:stretch>
            <a:fillRect/>
          </a:stretch>
        </p:blipFill>
        <p:spPr>
          <a:xfrm rot="5400000">
            <a:off x="9836766" y="4088308"/>
            <a:ext cx="889889" cy="4188431"/>
          </a:xfrm>
          <a:prstGeom prst="rect">
            <a:avLst/>
          </a:prstGeom>
        </p:spPr>
      </p:pic>
      <p:sp>
        <p:nvSpPr>
          <p:cNvPr id="4" name="CuadroTexto 3">
            <a:extLst>
              <a:ext uri="{FF2B5EF4-FFF2-40B4-BE49-F238E27FC236}">
                <a16:creationId xmlns:a16="http://schemas.microsoft.com/office/drawing/2014/main" id="{7FB8CB95-C02C-2FB2-D840-96012BDB3E72}"/>
              </a:ext>
            </a:extLst>
          </p:cNvPr>
          <p:cNvSpPr txBox="1"/>
          <p:nvPr/>
        </p:nvSpPr>
        <p:spPr>
          <a:xfrm>
            <a:off x="561879" y="1151198"/>
            <a:ext cx="4010121" cy="707886"/>
          </a:xfrm>
          <a:prstGeom prst="rect">
            <a:avLst/>
          </a:prstGeom>
          <a:noFill/>
        </p:spPr>
        <p:txBody>
          <a:bodyPr wrap="square">
            <a:spAutoFit/>
          </a:bodyPr>
          <a:lstStyle/>
          <a:p>
            <a:pPr algn="r"/>
            <a:r>
              <a:rPr lang="es-ES_tradnl" sz="2000" b="1" dirty="0">
                <a:solidFill>
                  <a:srgbClr val="01ABE5"/>
                </a:solidFill>
                <a:effectLst/>
                <a:latin typeface="Arial" panose="020B0604020202020204" pitchFamily="34" charset="0"/>
                <a:ea typeface="Times New Roman" panose="02020603050405020304" pitchFamily="18" charset="0"/>
              </a:rPr>
              <a:t>DISEÑO GRÁFICO Y</a:t>
            </a:r>
          </a:p>
          <a:p>
            <a:pPr algn="r"/>
            <a:r>
              <a:rPr lang="es-ES_tradnl" sz="2000" b="1" dirty="0">
                <a:solidFill>
                  <a:srgbClr val="01ABE5"/>
                </a:solidFill>
                <a:effectLst/>
                <a:latin typeface="Arial" panose="020B0604020202020204" pitchFamily="34" charset="0"/>
                <a:ea typeface="Times New Roman" panose="02020603050405020304" pitchFamily="18" charset="0"/>
              </a:rPr>
              <a:t>PRODUCCIÓN AUDIOVISUAL</a:t>
            </a:r>
            <a:r>
              <a:rPr lang="es-CR" sz="2000" dirty="0">
                <a:solidFill>
                  <a:srgbClr val="01ABE5"/>
                </a:solidFill>
                <a:effectLst/>
              </a:rPr>
              <a:t> </a:t>
            </a:r>
            <a:endParaRPr lang="es-CR" sz="2000" dirty="0">
              <a:solidFill>
                <a:srgbClr val="01ABE5"/>
              </a:solidFill>
            </a:endParaRPr>
          </a:p>
        </p:txBody>
      </p:sp>
      <p:sp>
        <p:nvSpPr>
          <p:cNvPr id="6" name="CuadroTexto 5">
            <a:extLst>
              <a:ext uri="{FF2B5EF4-FFF2-40B4-BE49-F238E27FC236}">
                <a16:creationId xmlns:a16="http://schemas.microsoft.com/office/drawing/2014/main" id="{DD150FE2-819A-CB44-A19F-0A2F895EB725}"/>
              </a:ext>
            </a:extLst>
          </p:cNvPr>
          <p:cNvSpPr txBox="1"/>
          <p:nvPr/>
        </p:nvSpPr>
        <p:spPr>
          <a:xfrm>
            <a:off x="4927674" y="1120420"/>
            <a:ext cx="6519641" cy="738664"/>
          </a:xfrm>
          <a:prstGeom prst="rect">
            <a:avLst/>
          </a:prstGeom>
          <a:noFill/>
        </p:spPr>
        <p:txBody>
          <a:bodyPr wrap="square">
            <a:spAutoFit/>
          </a:bodyPr>
          <a:lstStyle/>
          <a:p>
            <a:pPr algn="just"/>
            <a:r>
              <a:rPr lang="es-ES" sz="1400" dirty="0">
                <a:effectLst/>
                <a:latin typeface="Arial" panose="020B0604020202020204" pitchFamily="34" charset="0"/>
                <a:ea typeface="Calibri" panose="020F0502020204030204" pitchFamily="34" charset="0"/>
              </a:rPr>
              <a:t>El Subproceso Gestión de la Capacitación desarrolló, durante el 2022, recursos gráficos y audiovisuales de apoyo a la capacitación y a la comunicación interna del Poder Judicial, los cuales se enuncian a continuación:</a:t>
            </a:r>
            <a:r>
              <a:rPr lang="es-CR" sz="1400" dirty="0">
                <a:effectLst/>
              </a:rPr>
              <a:t> </a:t>
            </a:r>
            <a:endParaRPr lang="es-C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CuadroTexto 13">
            <a:extLst>
              <a:ext uri="{FF2B5EF4-FFF2-40B4-BE49-F238E27FC236}">
                <a16:creationId xmlns:a16="http://schemas.microsoft.com/office/drawing/2014/main" id="{73C52633-999C-621F-BB40-F8E1B4685558}"/>
              </a:ext>
            </a:extLst>
          </p:cNvPr>
          <p:cNvSpPr txBox="1"/>
          <p:nvPr/>
        </p:nvSpPr>
        <p:spPr>
          <a:xfrm>
            <a:off x="2954866" y="4546879"/>
            <a:ext cx="6282266" cy="215444"/>
          </a:xfrm>
          <a:prstGeom prst="rect">
            <a:avLst/>
          </a:prstGeom>
          <a:noFill/>
        </p:spPr>
        <p:txBody>
          <a:bodyPr wrap="square">
            <a:spAutoFit/>
          </a:bodyPr>
          <a:lstStyle/>
          <a:p>
            <a:pPr algn="ctr"/>
            <a:r>
              <a:rPr lang="es-ES_tradnl" sz="800" dirty="0">
                <a:effectLst/>
                <a:latin typeface="Arial" panose="020B0604020202020204" pitchFamily="34" charset="0"/>
                <a:ea typeface="Calibri" panose="020F0502020204030204" pitchFamily="34" charset="0"/>
                <a:cs typeface="Times New Roman" panose="02020603050405020304" pitchFamily="18" charset="0"/>
              </a:rPr>
              <a:t>Fuente: Subproceso Gestión de la Capacitación, Dirección de Gestión Humana, 2022.</a:t>
            </a:r>
            <a:endParaRPr lang="es-CR" sz="105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a 4">
            <a:extLst>
              <a:ext uri="{FF2B5EF4-FFF2-40B4-BE49-F238E27FC236}">
                <a16:creationId xmlns:a16="http://schemas.microsoft.com/office/drawing/2014/main" id="{23FA7EED-BA45-8B6A-F496-CE71C622C33E}"/>
              </a:ext>
            </a:extLst>
          </p:cNvPr>
          <p:cNvGraphicFramePr>
            <a:graphicFrameLocks noGrp="1"/>
          </p:cNvGraphicFramePr>
          <p:nvPr>
            <p:extLst>
              <p:ext uri="{D42A27DB-BD31-4B8C-83A1-F6EECF244321}">
                <p14:modId xmlns:p14="http://schemas.microsoft.com/office/powerpoint/2010/main" val="3262162250"/>
              </p:ext>
            </p:extLst>
          </p:nvPr>
        </p:nvGraphicFramePr>
        <p:xfrm>
          <a:off x="804180" y="2418800"/>
          <a:ext cx="10583640" cy="2020400"/>
        </p:xfrm>
        <a:graphic>
          <a:graphicData uri="http://schemas.openxmlformats.org/drawingml/2006/table">
            <a:tbl>
              <a:tblPr firstRow="1" bandRow="1">
                <a:tableStyleId>{5C22544A-7EE6-4342-B048-85BDC9FD1C3A}</a:tableStyleId>
              </a:tblPr>
              <a:tblGrid>
                <a:gridCol w="2116728">
                  <a:extLst>
                    <a:ext uri="{9D8B030D-6E8A-4147-A177-3AD203B41FA5}">
                      <a16:colId xmlns:a16="http://schemas.microsoft.com/office/drawing/2014/main" val="4201490818"/>
                    </a:ext>
                  </a:extLst>
                </a:gridCol>
                <a:gridCol w="2116728">
                  <a:extLst>
                    <a:ext uri="{9D8B030D-6E8A-4147-A177-3AD203B41FA5}">
                      <a16:colId xmlns:a16="http://schemas.microsoft.com/office/drawing/2014/main" val="3210691846"/>
                    </a:ext>
                  </a:extLst>
                </a:gridCol>
                <a:gridCol w="2116728">
                  <a:extLst>
                    <a:ext uri="{9D8B030D-6E8A-4147-A177-3AD203B41FA5}">
                      <a16:colId xmlns:a16="http://schemas.microsoft.com/office/drawing/2014/main" val="4229696911"/>
                    </a:ext>
                  </a:extLst>
                </a:gridCol>
                <a:gridCol w="2116728">
                  <a:extLst>
                    <a:ext uri="{9D8B030D-6E8A-4147-A177-3AD203B41FA5}">
                      <a16:colId xmlns:a16="http://schemas.microsoft.com/office/drawing/2014/main" val="298834076"/>
                    </a:ext>
                  </a:extLst>
                </a:gridCol>
                <a:gridCol w="2116728">
                  <a:extLst>
                    <a:ext uri="{9D8B030D-6E8A-4147-A177-3AD203B41FA5}">
                      <a16:colId xmlns:a16="http://schemas.microsoft.com/office/drawing/2014/main" val="298809929"/>
                    </a:ext>
                  </a:extLst>
                </a:gridCol>
              </a:tblGrid>
              <a:tr h="801200">
                <a:tc>
                  <a:txBody>
                    <a:bodyPr/>
                    <a:lstStyle/>
                    <a:p>
                      <a:pPr algn="ctr"/>
                      <a:r>
                        <a:rPr lang="es-CR" dirty="0"/>
                        <a:t>Diseño gráfico</a:t>
                      </a:r>
                    </a:p>
                  </a:txBody>
                  <a:tcPr anchor="ctr">
                    <a:solidFill>
                      <a:srgbClr val="003764"/>
                    </a:solidFill>
                  </a:tcPr>
                </a:tc>
                <a:tc>
                  <a:txBody>
                    <a:bodyPr/>
                    <a:lstStyle/>
                    <a:p>
                      <a:pPr algn="ctr"/>
                      <a:r>
                        <a:rPr lang="es-CR" dirty="0"/>
                        <a:t>Desarrollos virtuales</a:t>
                      </a:r>
                    </a:p>
                  </a:txBody>
                  <a:tcPr anchor="ctr">
                    <a:solidFill>
                      <a:srgbClr val="003764"/>
                    </a:solidFill>
                  </a:tcPr>
                </a:tc>
                <a:tc>
                  <a:txBody>
                    <a:bodyPr/>
                    <a:lstStyle/>
                    <a:p>
                      <a:pPr algn="ctr"/>
                      <a:r>
                        <a:rPr lang="es-CR" dirty="0"/>
                        <a:t>Campañas</a:t>
                      </a:r>
                    </a:p>
                  </a:txBody>
                  <a:tcPr anchor="ctr">
                    <a:solidFill>
                      <a:srgbClr val="003764"/>
                    </a:solidFill>
                  </a:tcPr>
                </a:tc>
                <a:tc>
                  <a:txBody>
                    <a:bodyPr/>
                    <a:lstStyle/>
                    <a:p>
                      <a:pPr algn="ctr"/>
                      <a:r>
                        <a:rPr lang="es-CR" dirty="0"/>
                        <a:t>Audiovisuales</a:t>
                      </a:r>
                    </a:p>
                  </a:txBody>
                  <a:tcPr anchor="ctr">
                    <a:solidFill>
                      <a:srgbClr val="003764"/>
                    </a:solidFill>
                  </a:tcPr>
                </a:tc>
                <a:tc>
                  <a:txBody>
                    <a:bodyPr/>
                    <a:lstStyle/>
                    <a:p>
                      <a:pPr algn="ctr"/>
                      <a:r>
                        <a:rPr lang="es-CR" dirty="0"/>
                        <a:t>Desarrollos Web</a:t>
                      </a:r>
                    </a:p>
                  </a:txBody>
                  <a:tcPr anchor="ctr">
                    <a:solidFill>
                      <a:srgbClr val="003764"/>
                    </a:solidFill>
                  </a:tcPr>
                </a:tc>
                <a:extLst>
                  <a:ext uri="{0D108BD9-81ED-4DB2-BD59-A6C34878D82A}">
                    <a16:rowId xmlns:a16="http://schemas.microsoft.com/office/drawing/2014/main" val="2166001697"/>
                  </a:ext>
                </a:extLst>
              </a:tr>
              <a:tr h="1024406">
                <a:tc>
                  <a:txBody>
                    <a:bodyPr/>
                    <a:lstStyle/>
                    <a:p>
                      <a:pPr algn="ctr"/>
                      <a:r>
                        <a:rPr lang="es-CR" dirty="0"/>
                        <a:t>Más de 300 artes</a:t>
                      </a:r>
                    </a:p>
                    <a:p>
                      <a:pPr algn="ctr"/>
                      <a:r>
                        <a:rPr lang="es-CR" sz="1400" dirty="0"/>
                        <a:t>(digitales o impresos)</a:t>
                      </a:r>
                    </a:p>
                  </a:txBody>
                  <a:tcPr>
                    <a:solidFill>
                      <a:schemeClr val="bg2"/>
                    </a:solidFill>
                  </a:tcPr>
                </a:tc>
                <a:tc>
                  <a:txBody>
                    <a:bodyPr/>
                    <a:lstStyle/>
                    <a:p>
                      <a:pPr algn="ctr"/>
                      <a:r>
                        <a:rPr lang="es-CR" dirty="0"/>
                        <a:t>10 cursos</a:t>
                      </a:r>
                    </a:p>
                    <a:p>
                      <a:pPr algn="ctr"/>
                      <a:r>
                        <a:rPr lang="es-CR" sz="1400" dirty="0"/>
                        <a:t>(Producción de medios)</a:t>
                      </a:r>
                    </a:p>
                  </a:txBody>
                  <a:tcPr>
                    <a:solidFill>
                      <a:schemeClr val="bg2"/>
                    </a:solidFill>
                  </a:tcPr>
                </a:tc>
                <a:tc>
                  <a:txBody>
                    <a:bodyPr/>
                    <a:lstStyle/>
                    <a:p>
                      <a:pPr algn="ctr"/>
                      <a:r>
                        <a:rPr lang="es-CR" dirty="0"/>
                        <a:t>12 en total</a:t>
                      </a:r>
                    </a:p>
                    <a:p>
                      <a:pPr algn="ctr"/>
                      <a:r>
                        <a:rPr lang="es-CR" sz="1400" dirty="0"/>
                        <a:t>(45 artes digitales)</a:t>
                      </a:r>
                    </a:p>
                  </a:txBody>
                  <a:tcPr>
                    <a:solidFill>
                      <a:schemeClr val="bg2"/>
                    </a:solidFill>
                  </a:tcPr>
                </a:tc>
                <a:tc>
                  <a:txBody>
                    <a:bodyPr/>
                    <a:lstStyle/>
                    <a:p>
                      <a:pPr algn="ctr"/>
                      <a:r>
                        <a:rPr lang="es-CR" dirty="0"/>
                        <a:t>Más de 25 videos</a:t>
                      </a:r>
                    </a:p>
                    <a:p>
                      <a:pPr algn="ctr"/>
                      <a:r>
                        <a:rPr lang="es-CR" sz="1400" dirty="0"/>
                        <a:t>Más de 2 horas de producción</a:t>
                      </a:r>
                    </a:p>
                    <a:p>
                      <a:pPr algn="ctr"/>
                      <a:r>
                        <a:rPr lang="es-CR" sz="1400" dirty="0"/>
                        <a:t>(</a:t>
                      </a:r>
                      <a:r>
                        <a:rPr lang="es-CR" sz="1400" dirty="0" err="1"/>
                        <a:t>Vyond</a:t>
                      </a:r>
                      <a:r>
                        <a:rPr lang="es-CR" sz="1400" dirty="0"/>
                        <a:t>, </a:t>
                      </a:r>
                      <a:r>
                        <a:rPr lang="es-CR" sz="1400" dirty="0" err="1"/>
                        <a:t>Genialy</a:t>
                      </a:r>
                      <a:r>
                        <a:rPr lang="es-CR" sz="1400" dirty="0"/>
                        <a:t>, Premier, After)</a:t>
                      </a:r>
                    </a:p>
                  </a:txBody>
                  <a:tcPr>
                    <a:solidFill>
                      <a:schemeClr val="bg2"/>
                    </a:solidFill>
                  </a:tcPr>
                </a:tc>
                <a:tc>
                  <a:txBody>
                    <a:bodyPr/>
                    <a:lstStyle/>
                    <a:p>
                      <a:pPr algn="ctr"/>
                      <a:r>
                        <a:rPr lang="es-CR" dirty="0"/>
                        <a:t>17 sitios web</a:t>
                      </a:r>
                    </a:p>
                    <a:p>
                      <a:pPr algn="ctr"/>
                      <a:r>
                        <a:rPr lang="es-CR" sz="1400" dirty="0"/>
                        <a:t>(Desarrollo nuevos y actualizaciones)</a:t>
                      </a:r>
                    </a:p>
                  </a:txBody>
                  <a:tcPr>
                    <a:solidFill>
                      <a:schemeClr val="bg2"/>
                    </a:solidFill>
                  </a:tcPr>
                </a:tc>
                <a:extLst>
                  <a:ext uri="{0D108BD9-81ED-4DB2-BD59-A6C34878D82A}">
                    <a16:rowId xmlns:a16="http://schemas.microsoft.com/office/drawing/2014/main" val="819271485"/>
                  </a:ext>
                </a:extLst>
              </a:tr>
            </a:tbl>
          </a:graphicData>
        </a:graphic>
      </p:graphicFrame>
    </p:spTree>
    <p:extLst>
      <p:ext uri="{BB962C8B-B14F-4D97-AF65-F5344CB8AC3E}">
        <p14:creationId xmlns:p14="http://schemas.microsoft.com/office/powerpoint/2010/main" val="2791418189"/>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86611E81-D08C-EA4E-EFC4-7E78288DDC07}"/>
              </a:ext>
            </a:extLst>
          </p:cNvPr>
          <p:cNvPicPr>
            <a:picLocks noChangeAspect="1"/>
          </p:cNvPicPr>
          <p:nvPr/>
        </p:nvPicPr>
        <p:blipFill>
          <a:blip r:embed="rId2"/>
          <a:stretch>
            <a:fillRect/>
          </a:stretch>
        </p:blipFill>
        <p:spPr>
          <a:xfrm rot="5400000">
            <a:off x="1465344" y="4088309"/>
            <a:ext cx="889889" cy="4188431"/>
          </a:xfrm>
          <a:prstGeom prst="rect">
            <a:avLst/>
          </a:prstGeom>
        </p:spPr>
      </p:pic>
      <p:pic>
        <p:nvPicPr>
          <p:cNvPr id="8" name="Imagen 7">
            <a:extLst>
              <a:ext uri="{FF2B5EF4-FFF2-40B4-BE49-F238E27FC236}">
                <a16:creationId xmlns:a16="http://schemas.microsoft.com/office/drawing/2014/main" id="{575ABA77-CE90-414B-E5F6-57DE6B665EF5}"/>
              </a:ext>
            </a:extLst>
          </p:cNvPr>
          <p:cNvPicPr>
            <a:picLocks noChangeAspect="1"/>
          </p:cNvPicPr>
          <p:nvPr/>
        </p:nvPicPr>
        <p:blipFill>
          <a:blip r:embed="rId2"/>
          <a:stretch>
            <a:fillRect/>
          </a:stretch>
        </p:blipFill>
        <p:spPr>
          <a:xfrm rot="5400000">
            <a:off x="5651055" y="4088309"/>
            <a:ext cx="889889" cy="4188431"/>
          </a:xfrm>
          <a:prstGeom prst="rect">
            <a:avLst/>
          </a:prstGeom>
        </p:spPr>
      </p:pic>
      <p:pic>
        <p:nvPicPr>
          <p:cNvPr id="9" name="Imagen 8">
            <a:extLst>
              <a:ext uri="{FF2B5EF4-FFF2-40B4-BE49-F238E27FC236}">
                <a16:creationId xmlns:a16="http://schemas.microsoft.com/office/drawing/2014/main" id="{B622DD11-E299-7310-8627-8496D1E3BC4E}"/>
              </a:ext>
            </a:extLst>
          </p:cNvPr>
          <p:cNvPicPr>
            <a:picLocks noChangeAspect="1"/>
          </p:cNvPicPr>
          <p:nvPr/>
        </p:nvPicPr>
        <p:blipFill>
          <a:blip r:embed="rId2"/>
          <a:stretch>
            <a:fillRect/>
          </a:stretch>
        </p:blipFill>
        <p:spPr>
          <a:xfrm rot="5400000">
            <a:off x="9836766" y="4088308"/>
            <a:ext cx="889889" cy="4188431"/>
          </a:xfrm>
          <a:prstGeom prst="rect">
            <a:avLst/>
          </a:prstGeom>
        </p:spPr>
      </p:pic>
      <p:sp>
        <p:nvSpPr>
          <p:cNvPr id="4" name="CuadroTexto 3">
            <a:extLst>
              <a:ext uri="{FF2B5EF4-FFF2-40B4-BE49-F238E27FC236}">
                <a16:creationId xmlns:a16="http://schemas.microsoft.com/office/drawing/2014/main" id="{7FB8CB95-C02C-2FB2-D840-96012BDB3E72}"/>
              </a:ext>
            </a:extLst>
          </p:cNvPr>
          <p:cNvSpPr txBox="1"/>
          <p:nvPr/>
        </p:nvSpPr>
        <p:spPr>
          <a:xfrm>
            <a:off x="1074959" y="642181"/>
            <a:ext cx="4182842" cy="1077218"/>
          </a:xfrm>
          <a:prstGeom prst="rect">
            <a:avLst/>
          </a:prstGeom>
          <a:noFill/>
        </p:spPr>
        <p:txBody>
          <a:bodyPr wrap="square">
            <a:spAutoFit/>
          </a:bodyPr>
          <a:lstStyle/>
          <a:p>
            <a:pPr algn="ctr"/>
            <a:r>
              <a:rPr lang="es-ES_tradnl" sz="2000" b="1" dirty="0">
                <a:solidFill>
                  <a:srgbClr val="0064BD"/>
                </a:solidFill>
                <a:effectLst/>
                <a:latin typeface="Arial" panose="020B0604020202020204" pitchFamily="34" charset="0"/>
                <a:ea typeface="Calibri" panose="020F0502020204030204" pitchFamily="34" charset="0"/>
              </a:rPr>
              <a:t>PUBLICACIÓN DE NOTAS EN EL BOLETÍN DE LA ESCUELA JUDICIAL</a:t>
            </a:r>
            <a:r>
              <a:rPr lang="es-CR" sz="2400" dirty="0">
                <a:solidFill>
                  <a:srgbClr val="0064BD"/>
                </a:solidFill>
                <a:effectLst/>
              </a:rPr>
              <a:t> </a:t>
            </a:r>
            <a:endParaRPr lang="es-CR" sz="2400" dirty="0">
              <a:solidFill>
                <a:srgbClr val="0064BD"/>
              </a:solidFill>
            </a:endParaRPr>
          </a:p>
        </p:txBody>
      </p:sp>
      <p:sp>
        <p:nvSpPr>
          <p:cNvPr id="14" name="CuadroTexto 13">
            <a:extLst>
              <a:ext uri="{FF2B5EF4-FFF2-40B4-BE49-F238E27FC236}">
                <a16:creationId xmlns:a16="http://schemas.microsoft.com/office/drawing/2014/main" id="{73C52633-999C-621F-BB40-F8E1B4685558}"/>
              </a:ext>
            </a:extLst>
          </p:cNvPr>
          <p:cNvSpPr txBox="1"/>
          <p:nvPr/>
        </p:nvSpPr>
        <p:spPr>
          <a:xfrm>
            <a:off x="5537201" y="5256254"/>
            <a:ext cx="6282266" cy="215444"/>
          </a:xfrm>
          <a:prstGeom prst="rect">
            <a:avLst/>
          </a:prstGeom>
          <a:noFill/>
        </p:spPr>
        <p:txBody>
          <a:bodyPr wrap="square">
            <a:spAutoFit/>
          </a:bodyPr>
          <a:lstStyle/>
          <a:p>
            <a:pPr algn="ctr"/>
            <a:r>
              <a:rPr lang="es-ES_tradnl" sz="800" dirty="0">
                <a:effectLst/>
                <a:latin typeface="Arial" panose="020B0604020202020204" pitchFamily="34" charset="0"/>
                <a:ea typeface="Calibri" panose="020F0502020204030204" pitchFamily="34" charset="0"/>
                <a:cs typeface="Times New Roman" panose="02020603050405020304" pitchFamily="18" charset="0"/>
              </a:rPr>
              <a:t>Fuente: Subproceso Gestión de la Capacitación, Dirección de Gestión Humana, 2022.</a:t>
            </a:r>
            <a:endParaRPr lang="es-CR" sz="105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a 2">
            <a:extLst>
              <a:ext uri="{FF2B5EF4-FFF2-40B4-BE49-F238E27FC236}">
                <a16:creationId xmlns:a16="http://schemas.microsoft.com/office/drawing/2014/main" id="{CD009F06-8176-6A10-0B10-51D9B82E29EF}"/>
              </a:ext>
            </a:extLst>
          </p:cNvPr>
          <p:cNvGraphicFramePr>
            <a:graphicFrameLocks noGrp="1"/>
          </p:cNvGraphicFramePr>
          <p:nvPr>
            <p:extLst>
              <p:ext uri="{D42A27DB-BD31-4B8C-83A1-F6EECF244321}">
                <p14:modId xmlns:p14="http://schemas.microsoft.com/office/powerpoint/2010/main" val="334008158"/>
              </p:ext>
            </p:extLst>
          </p:nvPr>
        </p:nvGraphicFramePr>
        <p:xfrm>
          <a:off x="6993467" y="575785"/>
          <a:ext cx="3197321" cy="4380597"/>
        </p:xfrm>
        <a:graphic>
          <a:graphicData uri="http://schemas.openxmlformats.org/drawingml/2006/table">
            <a:tbl>
              <a:tblPr firstRow="1" firstCol="1" bandRow="1">
                <a:tableStyleId>{46F890A9-2807-4EBB-B81D-B2AA78EC7F39}</a:tableStyleId>
              </a:tblPr>
              <a:tblGrid>
                <a:gridCol w="1127760">
                  <a:extLst>
                    <a:ext uri="{9D8B030D-6E8A-4147-A177-3AD203B41FA5}">
                      <a16:colId xmlns:a16="http://schemas.microsoft.com/office/drawing/2014/main" val="1130473818"/>
                    </a:ext>
                  </a:extLst>
                </a:gridCol>
                <a:gridCol w="2069561">
                  <a:extLst>
                    <a:ext uri="{9D8B030D-6E8A-4147-A177-3AD203B41FA5}">
                      <a16:colId xmlns:a16="http://schemas.microsoft.com/office/drawing/2014/main" val="1984351683"/>
                    </a:ext>
                  </a:extLst>
                </a:gridCol>
              </a:tblGrid>
              <a:tr h="329676">
                <a:tc>
                  <a:txBody>
                    <a:bodyPr/>
                    <a:lstStyle/>
                    <a:p>
                      <a:pPr algn="ctr"/>
                      <a:r>
                        <a:rPr lang="es-ES_tradnl" sz="1800" dirty="0">
                          <a:solidFill>
                            <a:srgbClr val="01ABE5"/>
                          </a:solidFill>
                          <a:effectLst/>
                        </a:rPr>
                        <a:t>Mes</a:t>
                      </a:r>
                      <a:endParaRPr lang="es-CR" sz="1800" dirty="0">
                        <a:solidFill>
                          <a:srgbClr val="01ABE5"/>
                        </a:solidFill>
                        <a:effectLst/>
                        <a:latin typeface="Arial" panose="020B0604020202020204" pitchFamily="34" charset="0"/>
                        <a:ea typeface="Calibri" panose="020F0502020204030204" pitchFamily="34" charset="0"/>
                        <a:cs typeface="Arial" panose="020B0604020202020204" pitchFamily="34" charset="0"/>
                      </a:endParaRPr>
                    </a:p>
                  </a:txBody>
                  <a:tcPr marL="19940" marR="19940" marT="0" marB="0" anchor="ctr">
                    <a:solidFill>
                      <a:srgbClr val="003764"/>
                    </a:solidFill>
                  </a:tcPr>
                </a:tc>
                <a:tc>
                  <a:txBody>
                    <a:bodyPr/>
                    <a:lstStyle/>
                    <a:p>
                      <a:pPr algn="ctr"/>
                      <a:r>
                        <a:rPr lang="es-ES_tradnl" sz="1800" dirty="0">
                          <a:solidFill>
                            <a:srgbClr val="01ABE5"/>
                          </a:solidFill>
                          <a:effectLst/>
                        </a:rPr>
                        <a:t>Publicación</a:t>
                      </a:r>
                      <a:endParaRPr lang="es-CR" sz="1800" dirty="0">
                        <a:solidFill>
                          <a:srgbClr val="01ABE5"/>
                        </a:solidFill>
                        <a:effectLst/>
                        <a:latin typeface="Arial" panose="020B0604020202020204" pitchFamily="34" charset="0"/>
                        <a:ea typeface="Calibri" panose="020F0502020204030204" pitchFamily="34" charset="0"/>
                        <a:cs typeface="Arial" panose="020B0604020202020204" pitchFamily="34" charset="0"/>
                      </a:endParaRPr>
                    </a:p>
                  </a:txBody>
                  <a:tcPr marL="19940" marR="19940" marT="0" marB="0" anchor="ctr">
                    <a:solidFill>
                      <a:srgbClr val="003764"/>
                    </a:solidFill>
                  </a:tcPr>
                </a:tc>
                <a:extLst>
                  <a:ext uri="{0D108BD9-81ED-4DB2-BD59-A6C34878D82A}">
                    <a16:rowId xmlns:a16="http://schemas.microsoft.com/office/drawing/2014/main" val="971695622"/>
                  </a:ext>
                </a:extLst>
              </a:tr>
              <a:tr h="271405">
                <a:tc>
                  <a:txBody>
                    <a:bodyPr/>
                    <a:lstStyle/>
                    <a:p>
                      <a:pPr algn="ctr"/>
                      <a:r>
                        <a:rPr lang="es-ES_tradnl" sz="1050">
                          <a:effectLst/>
                        </a:rPr>
                        <a:t>Enero</a:t>
                      </a:r>
                      <a:endParaRPr lang="es-CR" sz="1050">
                        <a:effectLst/>
                        <a:latin typeface="Arial" panose="020B0604020202020204" pitchFamily="34" charset="0"/>
                        <a:ea typeface="Calibri" panose="020F0502020204030204" pitchFamily="34" charset="0"/>
                        <a:cs typeface="Arial" panose="020B0604020202020204" pitchFamily="34" charset="0"/>
                      </a:endParaRPr>
                    </a:p>
                  </a:txBody>
                  <a:tcPr marL="19940" marR="19940" marT="0" marB="0" anchor="ctr"/>
                </a:tc>
                <a:tc>
                  <a:txBody>
                    <a:bodyPr/>
                    <a:lstStyle/>
                    <a:p>
                      <a:pPr marL="0" lvl="0" indent="0" algn="just">
                        <a:buFont typeface="Arial" panose="020B0604020202020204" pitchFamily="34" charset="0"/>
                        <a:buNone/>
                      </a:pPr>
                      <a:r>
                        <a:rPr lang="es-CR" sz="1100" dirty="0">
                          <a:effectLst/>
                        </a:rPr>
                        <a:t>5 publicaciones</a:t>
                      </a:r>
                      <a:endParaRPr lang="es-CR" sz="1100" dirty="0">
                        <a:effectLst/>
                        <a:latin typeface="Arial" panose="020B0604020202020204" pitchFamily="34" charset="0"/>
                        <a:ea typeface="Times New Roman" panose="02020603050405020304" pitchFamily="18" charset="0"/>
                        <a:cs typeface="Arial" panose="020B0604020202020204" pitchFamily="34" charset="0"/>
                      </a:endParaRPr>
                    </a:p>
                  </a:txBody>
                  <a:tcPr marL="19940" marR="19940" marT="0" marB="0" anchor="ctr"/>
                </a:tc>
                <a:extLst>
                  <a:ext uri="{0D108BD9-81ED-4DB2-BD59-A6C34878D82A}">
                    <a16:rowId xmlns:a16="http://schemas.microsoft.com/office/drawing/2014/main" val="1054049369"/>
                  </a:ext>
                </a:extLst>
              </a:tr>
              <a:tr h="169628">
                <a:tc>
                  <a:txBody>
                    <a:bodyPr/>
                    <a:lstStyle/>
                    <a:p>
                      <a:pPr algn="ctr"/>
                      <a:r>
                        <a:rPr lang="es-ES_tradnl" sz="1050">
                          <a:effectLst/>
                        </a:rPr>
                        <a:t>Febrero</a:t>
                      </a:r>
                      <a:endParaRPr lang="es-CR" sz="1050">
                        <a:effectLst/>
                        <a:latin typeface="Arial" panose="020B0604020202020204" pitchFamily="34" charset="0"/>
                        <a:ea typeface="Calibri" panose="020F0502020204030204" pitchFamily="34" charset="0"/>
                        <a:cs typeface="Arial" panose="020B0604020202020204" pitchFamily="34" charset="0"/>
                      </a:endParaRPr>
                    </a:p>
                  </a:txBody>
                  <a:tcPr marL="19940" marR="19940" marT="0" marB="0" anchor="ctr"/>
                </a:tc>
                <a:tc>
                  <a:txBody>
                    <a:bodyPr/>
                    <a:lstStyle/>
                    <a:p>
                      <a:pPr marL="0" lvl="0" indent="0" algn="just">
                        <a:buFont typeface="Arial" panose="020B0604020202020204" pitchFamily="34" charset="0"/>
                        <a:buNone/>
                      </a:pPr>
                      <a:r>
                        <a:rPr lang="es-ES" sz="1100" dirty="0">
                          <a:effectLst/>
                        </a:rPr>
                        <a:t>3 publicaciones</a:t>
                      </a:r>
                      <a:endParaRPr lang="es-CR" sz="1100" dirty="0">
                        <a:effectLst/>
                        <a:latin typeface="Arial" panose="020B0604020202020204" pitchFamily="34" charset="0"/>
                        <a:ea typeface="Times New Roman" panose="02020603050405020304" pitchFamily="18" charset="0"/>
                        <a:cs typeface="Arial" panose="020B0604020202020204" pitchFamily="34" charset="0"/>
                      </a:endParaRPr>
                    </a:p>
                  </a:txBody>
                  <a:tcPr marL="19940" marR="19940" marT="0" marB="0" anchor="ctr"/>
                </a:tc>
                <a:extLst>
                  <a:ext uri="{0D108BD9-81ED-4DB2-BD59-A6C34878D82A}">
                    <a16:rowId xmlns:a16="http://schemas.microsoft.com/office/drawing/2014/main" val="3323441305"/>
                  </a:ext>
                </a:extLst>
              </a:tr>
              <a:tr h="407108">
                <a:tc>
                  <a:txBody>
                    <a:bodyPr/>
                    <a:lstStyle/>
                    <a:p>
                      <a:pPr algn="ctr"/>
                      <a:r>
                        <a:rPr lang="es-ES_tradnl" sz="1050">
                          <a:effectLst/>
                        </a:rPr>
                        <a:t>Marzo</a:t>
                      </a:r>
                      <a:endParaRPr lang="es-CR" sz="1050">
                        <a:effectLst/>
                        <a:latin typeface="Arial" panose="020B0604020202020204" pitchFamily="34" charset="0"/>
                        <a:ea typeface="Calibri" panose="020F0502020204030204" pitchFamily="34" charset="0"/>
                        <a:cs typeface="Arial" panose="020B0604020202020204" pitchFamily="34" charset="0"/>
                      </a:endParaRPr>
                    </a:p>
                  </a:txBody>
                  <a:tcPr marL="19940" marR="19940" marT="0" marB="0" anchor="ctr"/>
                </a:tc>
                <a:tc>
                  <a:txBody>
                    <a:bodyPr/>
                    <a:lstStyle/>
                    <a:p>
                      <a:pPr marL="0" lvl="0" indent="0" algn="just">
                        <a:buFont typeface="Arial" panose="020B0604020202020204" pitchFamily="34" charset="0"/>
                        <a:buNone/>
                      </a:pPr>
                      <a:r>
                        <a:rPr lang="es-ES" sz="1100" dirty="0">
                          <a:effectLst/>
                        </a:rPr>
                        <a:t>7 publicaciones</a:t>
                      </a:r>
                      <a:endParaRPr lang="es-CR" sz="1100" dirty="0">
                        <a:effectLst/>
                        <a:latin typeface="Arial" panose="020B0604020202020204" pitchFamily="34" charset="0"/>
                        <a:ea typeface="Times New Roman" panose="02020603050405020304" pitchFamily="18" charset="0"/>
                        <a:cs typeface="Arial" panose="020B0604020202020204" pitchFamily="34" charset="0"/>
                      </a:endParaRPr>
                    </a:p>
                  </a:txBody>
                  <a:tcPr marL="19940" marR="19940" marT="0" marB="0" anchor="ctr"/>
                </a:tc>
                <a:extLst>
                  <a:ext uri="{0D108BD9-81ED-4DB2-BD59-A6C34878D82A}">
                    <a16:rowId xmlns:a16="http://schemas.microsoft.com/office/drawing/2014/main" val="4035852363"/>
                  </a:ext>
                </a:extLst>
              </a:tr>
              <a:tr h="237480">
                <a:tc>
                  <a:txBody>
                    <a:bodyPr/>
                    <a:lstStyle/>
                    <a:p>
                      <a:pPr algn="ctr"/>
                      <a:r>
                        <a:rPr lang="es-ES_tradnl" sz="1050">
                          <a:effectLst/>
                        </a:rPr>
                        <a:t>Abril</a:t>
                      </a:r>
                      <a:endParaRPr lang="es-CR" sz="1050">
                        <a:effectLst/>
                        <a:latin typeface="Arial" panose="020B0604020202020204" pitchFamily="34" charset="0"/>
                        <a:ea typeface="Calibri" panose="020F0502020204030204" pitchFamily="34" charset="0"/>
                        <a:cs typeface="Arial" panose="020B0604020202020204" pitchFamily="34" charset="0"/>
                      </a:endParaRPr>
                    </a:p>
                  </a:txBody>
                  <a:tcPr marL="19940" marR="19940" marT="0" marB="0" anchor="ctr"/>
                </a:tc>
                <a:tc>
                  <a:txBody>
                    <a:bodyPr/>
                    <a:lstStyle/>
                    <a:p>
                      <a:pPr marL="0" lvl="0" indent="0" algn="just">
                        <a:buFont typeface="Arial" panose="020B0604020202020204" pitchFamily="34" charset="0"/>
                        <a:buNone/>
                      </a:pPr>
                      <a:r>
                        <a:rPr lang="es-ES" sz="1100" dirty="0">
                          <a:effectLst/>
                        </a:rPr>
                        <a:t>5 publicaciones</a:t>
                      </a:r>
                      <a:endParaRPr lang="es-CR" sz="1100" dirty="0">
                        <a:effectLst/>
                        <a:latin typeface="Arial" panose="020B0604020202020204" pitchFamily="34" charset="0"/>
                        <a:ea typeface="Times New Roman" panose="02020603050405020304" pitchFamily="18" charset="0"/>
                        <a:cs typeface="Arial" panose="020B0604020202020204" pitchFamily="34" charset="0"/>
                      </a:endParaRPr>
                    </a:p>
                  </a:txBody>
                  <a:tcPr marL="19940" marR="19940" marT="0" marB="0" anchor="ctr"/>
                </a:tc>
                <a:extLst>
                  <a:ext uri="{0D108BD9-81ED-4DB2-BD59-A6C34878D82A}">
                    <a16:rowId xmlns:a16="http://schemas.microsoft.com/office/drawing/2014/main" val="4143706001"/>
                  </a:ext>
                </a:extLst>
              </a:tr>
              <a:tr h="407108">
                <a:tc>
                  <a:txBody>
                    <a:bodyPr/>
                    <a:lstStyle/>
                    <a:p>
                      <a:pPr algn="ctr"/>
                      <a:r>
                        <a:rPr lang="es-ES_tradnl" sz="1050">
                          <a:effectLst/>
                        </a:rPr>
                        <a:t>Mayo</a:t>
                      </a:r>
                      <a:endParaRPr lang="es-CR" sz="1050">
                        <a:effectLst/>
                        <a:latin typeface="Arial" panose="020B0604020202020204" pitchFamily="34" charset="0"/>
                        <a:ea typeface="Calibri" panose="020F0502020204030204" pitchFamily="34" charset="0"/>
                        <a:cs typeface="Arial" panose="020B0604020202020204" pitchFamily="34" charset="0"/>
                      </a:endParaRPr>
                    </a:p>
                  </a:txBody>
                  <a:tcPr marL="19940" marR="19940" marT="0" marB="0" anchor="ctr"/>
                </a:tc>
                <a:tc>
                  <a:txBody>
                    <a:bodyPr/>
                    <a:lstStyle/>
                    <a:p>
                      <a:pPr marL="0" lvl="0" indent="0" algn="just">
                        <a:buFont typeface="Arial" panose="020B0604020202020204" pitchFamily="34" charset="0"/>
                        <a:buNone/>
                      </a:pPr>
                      <a:r>
                        <a:rPr lang="es-CR" sz="1100" dirty="0">
                          <a:effectLst/>
                        </a:rPr>
                        <a:t>8 publicaciones</a:t>
                      </a:r>
                      <a:endParaRPr lang="es-CR" sz="1100" dirty="0">
                        <a:effectLst/>
                        <a:latin typeface="Arial" panose="020B0604020202020204" pitchFamily="34" charset="0"/>
                        <a:ea typeface="Times New Roman" panose="02020603050405020304" pitchFamily="18" charset="0"/>
                        <a:cs typeface="Arial" panose="020B0604020202020204" pitchFamily="34" charset="0"/>
                      </a:endParaRPr>
                    </a:p>
                  </a:txBody>
                  <a:tcPr marL="19940" marR="19940" marT="0" marB="0" anchor="ctr"/>
                </a:tc>
                <a:extLst>
                  <a:ext uri="{0D108BD9-81ED-4DB2-BD59-A6C34878D82A}">
                    <a16:rowId xmlns:a16="http://schemas.microsoft.com/office/drawing/2014/main" val="755819172"/>
                  </a:ext>
                </a:extLst>
              </a:tr>
              <a:tr h="271405">
                <a:tc>
                  <a:txBody>
                    <a:bodyPr/>
                    <a:lstStyle/>
                    <a:p>
                      <a:pPr algn="ctr"/>
                      <a:r>
                        <a:rPr lang="es-ES_tradnl" sz="1050">
                          <a:effectLst/>
                        </a:rPr>
                        <a:t>Junio</a:t>
                      </a:r>
                      <a:endParaRPr lang="es-CR" sz="1050">
                        <a:effectLst/>
                        <a:latin typeface="Arial" panose="020B0604020202020204" pitchFamily="34" charset="0"/>
                        <a:ea typeface="Calibri" panose="020F0502020204030204" pitchFamily="34" charset="0"/>
                        <a:cs typeface="Arial" panose="020B0604020202020204" pitchFamily="34" charset="0"/>
                      </a:endParaRPr>
                    </a:p>
                  </a:txBody>
                  <a:tcPr marL="19940" marR="19940" marT="0" marB="0" anchor="ctr"/>
                </a:tc>
                <a:tc>
                  <a:txBody>
                    <a:bodyPr/>
                    <a:lstStyle/>
                    <a:p>
                      <a:pPr marL="0" lvl="0" indent="0" algn="just">
                        <a:buFont typeface="Arial" panose="020B0604020202020204" pitchFamily="34" charset="0"/>
                        <a:buNone/>
                      </a:pPr>
                      <a:r>
                        <a:rPr lang="es-ES" sz="1100" dirty="0">
                          <a:effectLst/>
                        </a:rPr>
                        <a:t>5 publicaciones</a:t>
                      </a:r>
                      <a:endParaRPr lang="es-CR" sz="1100" dirty="0">
                        <a:effectLst/>
                        <a:latin typeface="Arial" panose="020B0604020202020204" pitchFamily="34" charset="0"/>
                        <a:ea typeface="Times New Roman" panose="02020603050405020304" pitchFamily="18" charset="0"/>
                        <a:cs typeface="Arial" panose="020B0604020202020204" pitchFamily="34" charset="0"/>
                      </a:endParaRPr>
                    </a:p>
                  </a:txBody>
                  <a:tcPr marL="19940" marR="19940" marT="0" marB="0" anchor="ctr"/>
                </a:tc>
                <a:extLst>
                  <a:ext uri="{0D108BD9-81ED-4DB2-BD59-A6C34878D82A}">
                    <a16:rowId xmlns:a16="http://schemas.microsoft.com/office/drawing/2014/main" val="1327656344"/>
                  </a:ext>
                </a:extLst>
              </a:tr>
              <a:tr h="339257">
                <a:tc>
                  <a:txBody>
                    <a:bodyPr/>
                    <a:lstStyle/>
                    <a:p>
                      <a:pPr algn="ctr"/>
                      <a:r>
                        <a:rPr lang="es-ES_tradnl" sz="1050">
                          <a:effectLst/>
                        </a:rPr>
                        <a:t>Julio</a:t>
                      </a:r>
                      <a:endParaRPr lang="es-CR" sz="1050">
                        <a:effectLst/>
                        <a:latin typeface="Arial" panose="020B0604020202020204" pitchFamily="34" charset="0"/>
                        <a:ea typeface="Calibri" panose="020F0502020204030204" pitchFamily="34" charset="0"/>
                        <a:cs typeface="Arial" panose="020B0604020202020204" pitchFamily="34" charset="0"/>
                      </a:endParaRPr>
                    </a:p>
                  </a:txBody>
                  <a:tcPr marL="19940" marR="19940" marT="0" marB="0" anchor="ctr"/>
                </a:tc>
                <a:tc>
                  <a:txBody>
                    <a:bodyPr/>
                    <a:lstStyle/>
                    <a:p>
                      <a:pPr marL="0" lvl="0" indent="0" algn="just">
                        <a:buFont typeface="Arial" panose="020B0604020202020204" pitchFamily="34" charset="0"/>
                        <a:buNone/>
                      </a:pPr>
                      <a:r>
                        <a:rPr lang="es-ES" sz="1100" dirty="0">
                          <a:effectLst/>
                        </a:rPr>
                        <a:t>5 publicaciones</a:t>
                      </a:r>
                      <a:endParaRPr lang="es-CR" sz="1100" dirty="0">
                        <a:effectLst/>
                        <a:latin typeface="Arial" panose="020B0604020202020204" pitchFamily="34" charset="0"/>
                        <a:ea typeface="Times New Roman" panose="02020603050405020304" pitchFamily="18" charset="0"/>
                        <a:cs typeface="Arial" panose="020B0604020202020204" pitchFamily="34" charset="0"/>
                      </a:endParaRPr>
                    </a:p>
                  </a:txBody>
                  <a:tcPr marL="19940" marR="19940" marT="0" marB="0" anchor="ctr"/>
                </a:tc>
                <a:extLst>
                  <a:ext uri="{0D108BD9-81ED-4DB2-BD59-A6C34878D82A}">
                    <a16:rowId xmlns:a16="http://schemas.microsoft.com/office/drawing/2014/main" val="856619944"/>
                  </a:ext>
                </a:extLst>
              </a:tr>
              <a:tr h="407108">
                <a:tc>
                  <a:txBody>
                    <a:bodyPr/>
                    <a:lstStyle/>
                    <a:p>
                      <a:pPr algn="ctr"/>
                      <a:r>
                        <a:rPr lang="es-ES_tradnl" sz="1050">
                          <a:effectLst/>
                        </a:rPr>
                        <a:t>Agosto</a:t>
                      </a:r>
                      <a:endParaRPr lang="es-CR" sz="1050">
                        <a:effectLst/>
                        <a:latin typeface="Arial" panose="020B0604020202020204" pitchFamily="34" charset="0"/>
                        <a:ea typeface="Calibri" panose="020F0502020204030204" pitchFamily="34" charset="0"/>
                        <a:cs typeface="Arial" panose="020B0604020202020204" pitchFamily="34" charset="0"/>
                      </a:endParaRPr>
                    </a:p>
                  </a:txBody>
                  <a:tcPr marL="19940" marR="19940" marT="0" marB="0" anchor="ctr"/>
                </a:tc>
                <a:tc>
                  <a:txBody>
                    <a:bodyPr/>
                    <a:lstStyle/>
                    <a:p>
                      <a:pPr marL="0" lvl="0" indent="0" algn="just">
                        <a:buFont typeface="Arial" panose="020B0604020202020204" pitchFamily="34" charset="0"/>
                        <a:buNone/>
                      </a:pPr>
                      <a:r>
                        <a:rPr lang="es-ES" sz="1100" dirty="0">
                          <a:effectLst/>
                        </a:rPr>
                        <a:t>7 publicaciones</a:t>
                      </a:r>
                      <a:endParaRPr lang="es-CR" sz="1100" dirty="0">
                        <a:effectLst/>
                        <a:latin typeface="Arial" panose="020B0604020202020204" pitchFamily="34" charset="0"/>
                        <a:ea typeface="Times New Roman" panose="02020603050405020304" pitchFamily="18" charset="0"/>
                        <a:cs typeface="Arial" panose="020B0604020202020204" pitchFamily="34" charset="0"/>
                      </a:endParaRPr>
                    </a:p>
                  </a:txBody>
                  <a:tcPr marL="19940" marR="19940" marT="0" marB="0" anchor="ctr"/>
                </a:tc>
                <a:extLst>
                  <a:ext uri="{0D108BD9-81ED-4DB2-BD59-A6C34878D82A}">
                    <a16:rowId xmlns:a16="http://schemas.microsoft.com/office/drawing/2014/main" val="3162948038"/>
                  </a:ext>
                </a:extLst>
              </a:tr>
              <a:tr h="271405">
                <a:tc>
                  <a:txBody>
                    <a:bodyPr/>
                    <a:lstStyle/>
                    <a:p>
                      <a:pPr algn="ctr"/>
                      <a:r>
                        <a:rPr lang="es-ES_tradnl" sz="1050">
                          <a:effectLst/>
                        </a:rPr>
                        <a:t>Setiembre</a:t>
                      </a:r>
                      <a:endParaRPr lang="es-CR" sz="1050">
                        <a:effectLst/>
                        <a:latin typeface="Arial" panose="020B0604020202020204" pitchFamily="34" charset="0"/>
                        <a:ea typeface="Calibri" panose="020F0502020204030204" pitchFamily="34" charset="0"/>
                        <a:cs typeface="Arial" panose="020B0604020202020204" pitchFamily="34" charset="0"/>
                      </a:endParaRPr>
                    </a:p>
                  </a:txBody>
                  <a:tcPr marL="19940" marR="19940" marT="0" marB="0" anchor="ctr"/>
                </a:tc>
                <a:tc>
                  <a:txBody>
                    <a:bodyPr/>
                    <a:lstStyle/>
                    <a:p>
                      <a:pPr marL="0" lvl="0" indent="0" algn="just">
                        <a:buFont typeface="Arial" panose="020B0604020202020204" pitchFamily="34" charset="0"/>
                        <a:buNone/>
                      </a:pPr>
                      <a:r>
                        <a:rPr lang="es-ES" sz="1100" dirty="0">
                          <a:effectLst/>
                        </a:rPr>
                        <a:t>6 publicaciones</a:t>
                      </a:r>
                      <a:endParaRPr lang="es-CR" sz="1100" dirty="0">
                        <a:effectLst/>
                        <a:latin typeface="Arial" panose="020B0604020202020204" pitchFamily="34" charset="0"/>
                        <a:ea typeface="Times New Roman" panose="02020603050405020304" pitchFamily="18" charset="0"/>
                        <a:cs typeface="Arial" panose="020B0604020202020204" pitchFamily="34" charset="0"/>
                      </a:endParaRPr>
                    </a:p>
                  </a:txBody>
                  <a:tcPr marL="19940" marR="19940" marT="0" marB="0" anchor="ctr"/>
                </a:tc>
                <a:extLst>
                  <a:ext uri="{0D108BD9-81ED-4DB2-BD59-A6C34878D82A}">
                    <a16:rowId xmlns:a16="http://schemas.microsoft.com/office/drawing/2014/main" val="2394800668"/>
                  </a:ext>
                </a:extLst>
              </a:tr>
              <a:tr h="576735">
                <a:tc>
                  <a:txBody>
                    <a:bodyPr/>
                    <a:lstStyle/>
                    <a:p>
                      <a:pPr algn="ctr"/>
                      <a:r>
                        <a:rPr lang="es-ES_tradnl" sz="1050">
                          <a:effectLst/>
                        </a:rPr>
                        <a:t>Octubre</a:t>
                      </a:r>
                      <a:endParaRPr lang="es-CR" sz="1050">
                        <a:effectLst/>
                        <a:latin typeface="Arial" panose="020B0604020202020204" pitchFamily="34" charset="0"/>
                        <a:ea typeface="Calibri" panose="020F0502020204030204" pitchFamily="34" charset="0"/>
                        <a:cs typeface="Arial" panose="020B0604020202020204" pitchFamily="34" charset="0"/>
                      </a:endParaRPr>
                    </a:p>
                  </a:txBody>
                  <a:tcPr marL="19940" marR="19940" marT="0" marB="0" anchor="ctr"/>
                </a:tc>
                <a:tc>
                  <a:txBody>
                    <a:bodyPr/>
                    <a:lstStyle/>
                    <a:p>
                      <a:pPr marL="0" lvl="0" indent="0" algn="just">
                        <a:buFont typeface="Arial" panose="020B0604020202020204" pitchFamily="34" charset="0"/>
                        <a:buNone/>
                      </a:pPr>
                      <a:r>
                        <a:rPr lang="es-ES" sz="1100" dirty="0">
                          <a:effectLst/>
                        </a:rPr>
                        <a:t>11 publicaciones</a:t>
                      </a:r>
                      <a:endParaRPr lang="es-CR" sz="1100" dirty="0">
                        <a:effectLst/>
                        <a:latin typeface="Arial" panose="020B0604020202020204" pitchFamily="34" charset="0"/>
                        <a:ea typeface="Times New Roman" panose="02020603050405020304" pitchFamily="18" charset="0"/>
                        <a:cs typeface="Arial" panose="020B0604020202020204" pitchFamily="34" charset="0"/>
                      </a:endParaRPr>
                    </a:p>
                  </a:txBody>
                  <a:tcPr marL="19940" marR="19940" marT="0" marB="0" anchor="ctr"/>
                </a:tc>
                <a:extLst>
                  <a:ext uri="{0D108BD9-81ED-4DB2-BD59-A6C34878D82A}">
                    <a16:rowId xmlns:a16="http://schemas.microsoft.com/office/drawing/2014/main" val="2902230381"/>
                  </a:ext>
                </a:extLst>
              </a:tr>
              <a:tr h="346141">
                <a:tc>
                  <a:txBody>
                    <a:bodyPr/>
                    <a:lstStyle/>
                    <a:p>
                      <a:pPr algn="ctr"/>
                      <a:r>
                        <a:rPr lang="es-ES_tradnl" sz="1050">
                          <a:effectLst/>
                        </a:rPr>
                        <a:t>Noviembre – Diciembre </a:t>
                      </a:r>
                      <a:endParaRPr lang="es-CR" sz="1050">
                        <a:effectLst/>
                        <a:latin typeface="Arial" panose="020B0604020202020204" pitchFamily="34" charset="0"/>
                        <a:ea typeface="Calibri" panose="020F0502020204030204" pitchFamily="34" charset="0"/>
                        <a:cs typeface="Arial" panose="020B0604020202020204" pitchFamily="34" charset="0"/>
                      </a:endParaRPr>
                    </a:p>
                  </a:txBody>
                  <a:tcPr marL="19940" marR="19940" marT="0" marB="0" anchor="ctr"/>
                </a:tc>
                <a:tc>
                  <a:txBody>
                    <a:bodyPr/>
                    <a:lstStyle/>
                    <a:p>
                      <a:pPr marL="0" lvl="0" indent="0" algn="just">
                        <a:buFont typeface="Arial" panose="020B0604020202020204" pitchFamily="34" charset="0"/>
                        <a:buNone/>
                      </a:pPr>
                      <a:r>
                        <a:rPr lang="es-ES" sz="1100" dirty="0">
                          <a:effectLst/>
                        </a:rPr>
                        <a:t>6 publicaciones</a:t>
                      </a:r>
                      <a:endParaRPr lang="es-CR" sz="1100" dirty="0">
                        <a:effectLst/>
                        <a:latin typeface="Arial" panose="020B0604020202020204" pitchFamily="34" charset="0"/>
                        <a:ea typeface="Times New Roman" panose="02020603050405020304" pitchFamily="18" charset="0"/>
                        <a:cs typeface="Arial" panose="020B0604020202020204" pitchFamily="34" charset="0"/>
                      </a:endParaRPr>
                    </a:p>
                  </a:txBody>
                  <a:tcPr marL="19940" marR="19940" marT="0" marB="0" anchor="ctr"/>
                </a:tc>
                <a:extLst>
                  <a:ext uri="{0D108BD9-81ED-4DB2-BD59-A6C34878D82A}">
                    <a16:rowId xmlns:a16="http://schemas.microsoft.com/office/drawing/2014/main" val="2185421546"/>
                  </a:ext>
                </a:extLst>
              </a:tr>
              <a:tr h="346141">
                <a:tc>
                  <a:txBody>
                    <a:bodyPr/>
                    <a:lstStyle/>
                    <a:p>
                      <a:pPr algn="ctr"/>
                      <a:r>
                        <a:rPr lang="es-CR" sz="1400" b="1" dirty="0">
                          <a:solidFill>
                            <a:srgbClr val="003764"/>
                          </a:solidFill>
                          <a:effectLst/>
                          <a:latin typeface="Arial" panose="020B0604020202020204" pitchFamily="34" charset="0"/>
                          <a:ea typeface="Calibri" panose="020F0502020204030204" pitchFamily="34" charset="0"/>
                          <a:cs typeface="Arial" panose="020B0604020202020204" pitchFamily="34" charset="0"/>
                        </a:rPr>
                        <a:t>TOTAL:</a:t>
                      </a:r>
                    </a:p>
                  </a:txBody>
                  <a:tcPr marL="19940" marR="19940" marT="0" marB="0" anchor="ctr"/>
                </a:tc>
                <a:tc>
                  <a:txBody>
                    <a:bodyPr/>
                    <a:lstStyle/>
                    <a:p>
                      <a:pPr marL="0" lvl="0" indent="0" algn="just">
                        <a:buFont typeface="Arial" panose="020B0604020202020204" pitchFamily="34" charset="0"/>
                        <a:buNone/>
                      </a:pPr>
                      <a:r>
                        <a:rPr lang="es-CR" sz="1600" b="1" dirty="0">
                          <a:solidFill>
                            <a:srgbClr val="003764"/>
                          </a:solidFill>
                          <a:effectLst/>
                          <a:latin typeface="Arial" panose="020B0604020202020204" pitchFamily="34" charset="0"/>
                          <a:ea typeface="Times New Roman" panose="02020603050405020304" pitchFamily="18" charset="0"/>
                          <a:cs typeface="Arial" panose="020B0604020202020204" pitchFamily="34" charset="0"/>
                        </a:rPr>
                        <a:t>68 publicaciones</a:t>
                      </a:r>
                    </a:p>
                  </a:txBody>
                  <a:tcPr marL="19940" marR="19940" marT="0" marB="0" anchor="ctr"/>
                </a:tc>
                <a:extLst>
                  <a:ext uri="{0D108BD9-81ED-4DB2-BD59-A6C34878D82A}">
                    <a16:rowId xmlns:a16="http://schemas.microsoft.com/office/drawing/2014/main" val="2248327677"/>
                  </a:ext>
                </a:extLst>
              </a:tr>
            </a:tbl>
          </a:graphicData>
        </a:graphic>
      </p:graphicFrame>
      <p:sp>
        <p:nvSpPr>
          <p:cNvPr id="15" name="CuadroTexto 14">
            <a:extLst>
              <a:ext uri="{FF2B5EF4-FFF2-40B4-BE49-F238E27FC236}">
                <a16:creationId xmlns:a16="http://schemas.microsoft.com/office/drawing/2014/main" id="{929154DB-6A98-2CA9-09CC-9659C8B52E94}"/>
              </a:ext>
            </a:extLst>
          </p:cNvPr>
          <p:cNvSpPr txBox="1"/>
          <p:nvPr/>
        </p:nvSpPr>
        <p:spPr>
          <a:xfrm>
            <a:off x="1074959" y="1951672"/>
            <a:ext cx="4264121" cy="2954655"/>
          </a:xfrm>
          <a:prstGeom prst="rect">
            <a:avLst/>
          </a:prstGeom>
          <a:noFill/>
        </p:spPr>
        <p:txBody>
          <a:bodyPr wrap="square">
            <a:spAutoFit/>
          </a:bodyPr>
          <a:lstStyle/>
          <a:p>
            <a:pPr algn="just"/>
            <a:r>
              <a:rPr lang="es-ES_tradnl" sz="1400" dirty="0">
                <a:solidFill>
                  <a:srgbClr val="01ABE5"/>
                </a:solidFill>
                <a:effectLst/>
                <a:latin typeface="Arial" panose="020B0604020202020204" pitchFamily="34" charset="0"/>
                <a:ea typeface="Calibri" panose="020F0502020204030204" pitchFamily="34" charset="0"/>
                <a:cs typeface="Times New Roman" panose="02020603050405020304" pitchFamily="18" charset="0"/>
              </a:rPr>
              <a:t>Los titulares publicados en el Boletín de la Escuela Judicial durante el 2022, algunos de ellos fueron los siguientes:</a:t>
            </a:r>
            <a:r>
              <a:rPr lang="es-ES_tradnl" sz="1400" dirty="0">
                <a:solidFill>
                  <a:srgbClr val="01ABE5"/>
                </a:solidFill>
                <a:effectLst/>
                <a:latin typeface="Calibri" panose="020F0502020204030204" pitchFamily="34" charset="0"/>
                <a:ea typeface="Calibri" panose="020F0502020204030204" pitchFamily="34" charset="0"/>
                <a:cs typeface="Times New Roman" panose="02020603050405020304" pitchFamily="18" charset="0"/>
              </a:rPr>
              <a:t> </a:t>
            </a:r>
            <a:endParaRPr lang="es-CR" sz="1400" dirty="0">
              <a:solidFill>
                <a:srgbClr val="01ABE5"/>
              </a:solidFill>
              <a:effectLst/>
              <a:latin typeface="Calibri" panose="020F0502020204030204" pitchFamily="34" charset="0"/>
              <a:ea typeface="Calibri" panose="020F0502020204030204" pitchFamily="34" charset="0"/>
              <a:cs typeface="Times New Roman" panose="02020603050405020304" pitchFamily="18" charset="0"/>
            </a:endParaRPr>
          </a:p>
          <a:p>
            <a:pPr lvl="0"/>
            <a:endParaRPr lang="es-ES" sz="1200" dirty="0"/>
          </a:p>
          <a:p>
            <a:pPr marL="171450" lvl="0" indent="-171450">
              <a:buFont typeface="Arial" panose="020B0604020202020204" pitchFamily="34" charset="0"/>
              <a:buChar char="•"/>
            </a:pPr>
            <a:r>
              <a:rPr lang="es-ES" sz="1200" dirty="0"/>
              <a:t>Personal de la Dirección de Tecnología de la Información participó en el curso Gestión del cambio</a:t>
            </a:r>
            <a:endParaRPr lang="es-CR" sz="1200" dirty="0"/>
          </a:p>
          <a:p>
            <a:pPr marL="171450" lvl="0" indent="-171450">
              <a:buFont typeface="Arial" panose="020B0604020202020204" pitchFamily="34" charset="0"/>
              <a:buChar char="•"/>
            </a:pPr>
            <a:r>
              <a:rPr lang="es-ES" sz="1200" dirty="0"/>
              <a:t>Comunicación efectiva una herramienta para el logro de los objetivos institucionales</a:t>
            </a:r>
            <a:endParaRPr lang="es-CR" sz="1200" dirty="0"/>
          </a:p>
          <a:p>
            <a:pPr marL="171450" lvl="0" indent="-171450">
              <a:buFont typeface="Arial" panose="020B0604020202020204" pitchFamily="34" charset="0"/>
              <a:buChar char="•"/>
            </a:pPr>
            <a:r>
              <a:rPr lang="es-ES" sz="1200" dirty="0"/>
              <a:t>Taller Estilos de Vida Saludables</a:t>
            </a:r>
            <a:endParaRPr lang="es-CR" sz="1200" dirty="0"/>
          </a:p>
          <a:p>
            <a:pPr marL="171450" lvl="0" indent="-171450">
              <a:buFont typeface="Arial" panose="020B0604020202020204" pitchFamily="34" charset="0"/>
              <a:buChar char="•"/>
            </a:pPr>
            <a:r>
              <a:rPr lang="es-ES" sz="1200" dirty="0"/>
              <a:t>Curso Gestión Humana, la imagen del servicio</a:t>
            </a:r>
            <a:endParaRPr lang="es-CR" sz="1200" dirty="0"/>
          </a:p>
          <a:p>
            <a:pPr marL="171450" lvl="0" indent="-171450">
              <a:buFont typeface="Arial" panose="020B0604020202020204" pitchFamily="34" charset="0"/>
              <a:buChar char="•"/>
            </a:pPr>
            <a:r>
              <a:rPr lang="es-ES" sz="1200" dirty="0"/>
              <a:t>Inició el Ciclo de Charla Gestión Humana de Puertas Abiertas</a:t>
            </a:r>
            <a:endParaRPr lang="es-CR" sz="1200" dirty="0"/>
          </a:p>
          <a:p>
            <a:pPr marL="171450" lvl="0" indent="-171450">
              <a:buFont typeface="Arial" panose="020B0604020202020204" pitchFamily="34" charset="0"/>
              <a:buChar char="•"/>
            </a:pPr>
            <a:r>
              <a:rPr lang="es-ES" sz="1200" dirty="0"/>
              <a:t>Respuesta a las 50 preguntas más frecuentes sobre Subsanación en Contratación Administrativa</a:t>
            </a:r>
            <a:endParaRPr lang="es-CR" sz="1200" dirty="0"/>
          </a:p>
          <a:p>
            <a:pPr marL="171450" indent="-171450">
              <a:buFont typeface="Arial" panose="020B0604020202020204" pitchFamily="34" charset="0"/>
              <a:buChar char="•"/>
            </a:pPr>
            <a:r>
              <a:rPr lang="es-ES_tradnl" sz="1200" dirty="0"/>
              <a:t>Subproceso Gestión de la Capacitación presenta dos nuevos cursos virtuales</a:t>
            </a:r>
            <a:r>
              <a:rPr lang="es-CR" sz="1200" dirty="0"/>
              <a:t> </a:t>
            </a:r>
          </a:p>
        </p:txBody>
      </p:sp>
    </p:spTree>
    <p:extLst>
      <p:ext uri="{BB962C8B-B14F-4D97-AF65-F5344CB8AC3E}">
        <p14:creationId xmlns:p14="http://schemas.microsoft.com/office/powerpoint/2010/main" val="2915309074"/>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F3AFABDF-6DD9-299F-81D4-380D51DB4EAF}"/>
              </a:ext>
            </a:extLst>
          </p:cNvPr>
          <p:cNvSpPr/>
          <p:nvPr/>
        </p:nvSpPr>
        <p:spPr>
          <a:xfrm>
            <a:off x="0" y="2448560"/>
            <a:ext cx="12192000" cy="4409440"/>
          </a:xfrm>
          <a:prstGeom prst="rect">
            <a:avLst/>
          </a:prstGeom>
          <a:solidFill>
            <a:srgbClr val="01AB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pic>
        <p:nvPicPr>
          <p:cNvPr id="7" name="Imagen 6">
            <a:extLst>
              <a:ext uri="{FF2B5EF4-FFF2-40B4-BE49-F238E27FC236}">
                <a16:creationId xmlns:a16="http://schemas.microsoft.com/office/drawing/2014/main" id="{86611E81-D08C-EA4E-EFC4-7E78288DDC07}"/>
              </a:ext>
            </a:extLst>
          </p:cNvPr>
          <p:cNvPicPr>
            <a:picLocks noChangeAspect="1"/>
          </p:cNvPicPr>
          <p:nvPr/>
        </p:nvPicPr>
        <p:blipFill>
          <a:blip r:embed="rId2"/>
          <a:stretch>
            <a:fillRect/>
          </a:stretch>
        </p:blipFill>
        <p:spPr>
          <a:xfrm rot="5400000">
            <a:off x="2085104" y="-1245691"/>
            <a:ext cx="889889" cy="4188431"/>
          </a:xfrm>
          <a:prstGeom prst="rect">
            <a:avLst/>
          </a:prstGeom>
        </p:spPr>
      </p:pic>
      <p:sp>
        <p:nvSpPr>
          <p:cNvPr id="5" name="CuadroTexto 4">
            <a:extLst>
              <a:ext uri="{FF2B5EF4-FFF2-40B4-BE49-F238E27FC236}">
                <a16:creationId xmlns:a16="http://schemas.microsoft.com/office/drawing/2014/main" id="{03ECCB01-8B0A-0DF1-C092-1F39AFC96FF7}"/>
              </a:ext>
            </a:extLst>
          </p:cNvPr>
          <p:cNvSpPr txBox="1"/>
          <p:nvPr/>
        </p:nvSpPr>
        <p:spPr>
          <a:xfrm>
            <a:off x="4947920" y="202193"/>
            <a:ext cx="7142480" cy="646331"/>
          </a:xfrm>
          <a:prstGeom prst="rect">
            <a:avLst/>
          </a:prstGeom>
          <a:noFill/>
        </p:spPr>
        <p:txBody>
          <a:bodyPr wrap="square">
            <a:spAutoFit/>
          </a:bodyPr>
          <a:lstStyle/>
          <a:p>
            <a:r>
              <a:rPr lang="es-ES_tradnl" sz="1800" dirty="0">
                <a:solidFill>
                  <a:srgbClr val="0064BD"/>
                </a:solidFill>
                <a:effectLst/>
                <a:latin typeface="Arial" panose="020B0604020202020204" pitchFamily="34" charset="0"/>
                <a:ea typeface="Calibri" panose="020F0502020204030204" pitchFamily="34" charset="0"/>
                <a:cs typeface="Times New Roman" panose="02020603050405020304" pitchFamily="18" charset="0"/>
              </a:rPr>
              <a:t> </a:t>
            </a:r>
            <a:endParaRPr lang="es-CR" sz="1800" dirty="0">
              <a:solidFill>
                <a:srgbClr val="0064BD"/>
              </a:solidFill>
              <a:effectLst/>
              <a:latin typeface="Calibri" panose="020F0502020204030204" pitchFamily="34" charset="0"/>
              <a:ea typeface="Calibri" panose="020F0502020204030204" pitchFamily="34" charset="0"/>
              <a:cs typeface="Times New Roman" panose="02020603050405020304" pitchFamily="18" charset="0"/>
            </a:endParaRPr>
          </a:p>
          <a:p>
            <a:r>
              <a:rPr lang="es-ES_tradnl" sz="1800" b="1" dirty="0">
                <a:solidFill>
                  <a:srgbClr val="0064BD"/>
                </a:solidFill>
                <a:effectLst/>
                <a:latin typeface="Arial" panose="020B0604020202020204" pitchFamily="34" charset="0"/>
                <a:ea typeface="Calibri" panose="020F0502020204030204" pitchFamily="34" charset="0"/>
                <a:cs typeface="Times New Roman" panose="02020603050405020304" pitchFamily="18" charset="0"/>
              </a:rPr>
              <a:t>FORTALECIMIENTO DE LOS PROCESOS FORMATIVOS </a:t>
            </a:r>
            <a:endParaRPr lang="es-CR" sz="1800" dirty="0">
              <a:solidFill>
                <a:srgbClr val="0064BD"/>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id="{789BBAE0-CE6F-C1A2-E385-15E9FA7CDA32}"/>
              </a:ext>
            </a:extLst>
          </p:cNvPr>
          <p:cNvSpPr txBox="1"/>
          <p:nvPr/>
        </p:nvSpPr>
        <p:spPr>
          <a:xfrm>
            <a:off x="4947920" y="848524"/>
            <a:ext cx="6522720" cy="523220"/>
          </a:xfrm>
          <a:prstGeom prst="rect">
            <a:avLst/>
          </a:prstGeom>
          <a:noFill/>
        </p:spPr>
        <p:txBody>
          <a:bodyPr wrap="square">
            <a:spAutoFit/>
          </a:bodyPr>
          <a:lstStyle/>
          <a:p>
            <a:r>
              <a:rPr lang="es-ES_tradnl" sz="1400" dirty="0">
                <a:effectLst/>
                <a:latin typeface="Arial" panose="020B0604020202020204" pitchFamily="34" charset="0"/>
                <a:ea typeface="Times New Roman" panose="02020603050405020304" pitchFamily="18" charset="0"/>
                <a:cs typeface="Times New Roman" panose="02020603050405020304" pitchFamily="18" charset="0"/>
              </a:rPr>
              <a:t>En adición a las actividades y gestiones descritas en el presente informe, durante el 2022 se realizaron los siguientes esfuerzos: </a:t>
            </a:r>
            <a:endParaRPr lang="es-C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CuadroTexto 11">
            <a:extLst>
              <a:ext uri="{FF2B5EF4-FFF2-40B4-BE49-F238E27FC236}">
                <a16:creationId xmlns:a16="http://schemas.microsoft.com/office/drawing/2014/main" id="{D069BB50-C4B0-28D7-F6D1-5FFDF7F2028D}"/>
              </a:ext>
            </a:extLst>
          </p:cNvPr>
          <p:cNvSpPr txBox="1"/>
          <p:nvPr/>
        </p:nvSpPr>
        <p:spPr>
          <a:xfrm>
            <a:off x="772160" y="1584915"/>
            <a:ext cx="10698480" cy="646331"/>
          </a:xfrm>
          <a:prstGeom prst="rect">
            <a:avLst/>
          </a:prstGeom>
          <a:noFill/>
        </p:spPr>
        <p:txBody>
          <a:bodyPr wrap="square">
            <a:spAutoFit/>
          </a:bodyPr>
          <a:lstStyle/>
          <a:p>
            <a:pPr marL="342900" lvl="0" indent="-342900">
              <a:buFont typeface="+mj-lt"/>
              <a:buAutoNum type="arabicPeriod"/>
            </a:pPr>
            <a:r>
              <a:rPr lang="es-ES" sz="1800" i="1" dirty="0">
                <a:solidFill>
                  <a:srgbClr val="01ABE5"/>
                </a:solidFill>
                <a:effectLst/>
                <a:latin typeface="Arial" panose="020B0604020202020204" pitchFamily="34" charset="0"/>
                <a:ea typeface="Times New Roman" panose="02020603050405020304" pitchFamily="18" charset="0"/>
              </a:rPr>
              <a:t>Apoyo a jefaturas y equipos de trabajo para la inserción laboral de personas con discapacidad-Concurso CN-004-2017</a:t>
            </a:r>
            <a:endParaRPr lang="es-CR" sz="1200" dirty="0">
              <a:solidFill>
                <a:srgbClr val="01ABE5"/>
              </a:solidFill>
              <a:effectLst/>
              <a:latin typeface="Times New Roman" panose="02020603050405020304" pitchFamily="18" charset="0"/>
              <a:ea typeface="Times New Roman" panose="02020603050405020304" pitchFamily="18" charset="0"/>
            </a:endParaRPr>
          </a:p>
        </p:txBody>
      </p:sp>
      <p:graphicFrame>
        <p:nvGraphicFramePr>
          <p:cNvPr id="13" name="Tabla 12">
            <a:extLst>
              <a:ext uri="{FF2B5EF4-FFF2-40B4-BE49-F238E27FC236}">
                <a16:creationId xmlns:a16="http://schemas.microsoft.com/office/drawing/2014/main" id="{E9260C23-93AD-650C-9EBC-A1A849254E78}"/>
              </a:ext>
            </a:extLst>
          </p:cNvPr>
          <p:cNvGraphicFramePr>
            <a:graphicFrameLocks noGrp="1"/>
          </p:cNvGraphicFramePr>
          <p:nvPr>
            <p:extLst>
              <p:ext uri="{D42A27DB-BD31-4B8C-83A1-F6EECF244321}">
                <p14:modId xmlns:p14="http://schemas.microsoft.com/office/powerpoint/2010/main" val="4163641969"/>
              </p:ext>
            </p:extLst>
          </p:nvPr>
        </p:nvGraphicFramePr>
        <p:xfrm>
          <a:off x="1117600" y="3059587"/>
          <a:ext cx="9254064" cy="3278493"/>
        </p:xfrm>
        <a:graphic>
          <a:graphicData uri="http://schemas.openxmlformats.org/drawingml/2006/table">
            <a:tbl>
              <a:tblPr firstRow="1" firstCol="1" bandRow="1">
                <a:tableStyleId>{46F890A9-2807-4EBB-B81D-B2AA78EC7F39}</a:tableStyleId>
              </a:tblPr>
              <a:tblGrid>
                <a:gridCol w="2125133">
                  <a:extLst>
                    <a:ext uri="{9D8B030D-6E8A-4147-A177-3AD203B41FA5}">
                      <a16:colId xmlns:a16="http://schemas.microsoft.com/office/drawing/2014/main" val="1838744657"/>
                    </a:ext>
                  </a:extLst>
                </a:gridCol>
                <a:gridCol w="959555">
                  <a:extLst>
                    <a:ext uri="{9D8B030D-6E8A-4147-A177-3AD203B41FA5}">
                      <a16:colId xmlns:a16="http://schemas.microsoft.com/office/drawing/2014/main" val="3375188809"/>
                    </a:ext>
                  </a:extLst>
                </a:gridCol>
                <a:gridCol w="1542344">
                  <a:extLst>
                    <a:ext uri="{9D8B030D-6E8A-4147-A177-3AD203B41FA5}">
                      <a16:colId xmlns:a16="http://schemas.microsoft.com/office/drawing/2014/main" val="434051056"/>
                    </a:ext>
                  </a:extLst>
                </a:gridCol>
                <a:gridCol w="1542344">
                  <a:extLst>
                    <a:ext uri="{9D8B030D-6E8A-4147-A177-3AD203B41FA5}">
                      <a16:colId xmlns:a16="http://schemas.microsoft.com/office/drawing/2014/main" val="3060503165"/>
                    </a:ext>
                  </a:extLst>
                </a:gridCol>
                <a:gridCol w="1542344">
                  <a:extLst>
                    <a:ext uri="{9D8B030D-6E8A-4147-A177-3AD203B41FA5}">
                      <a16:colId xmlns:a16="http://schemas.microsoft.com/office/drawing/2014/main" val="1852527492"/>
                    </a:ext>
                  </a:extLst>
                </a:gridCol>
                <a:gridCol w="1542344">
                  <a:extLst>
                    <a:ext uri="{9D8B030D-6E8A-4147-A177-3AD203B41FA5}">
                      <a16:colId xmlns:a16="http://schemas.microsoft.com/office/drawing/2014/main" val="74905181"/>
                    </a:ext>
                  </a:extLst>
                </a:gridCol>
              </a:tblGrid>
              <a:tr h="501817">
                <a:tc>
                  <a:txBody>
                    <a:bodyPr/>
                    <a:lstStyle/>
                    <a:p>
                      <a:pPr algn="ctr"/>
                      <a:r>
                        <a:rPr lang="es-ES_tradnl" sz="1200" dirty="0">
                          <a:effectLst/>
                        </a:rPr>
                        <a:t>Nombre de la actividad</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3764"/>
                    </a:solidFill>
                  </a:tcPr>
                </a:tc>
                <a:tc>
                  <a:txBody>
                    <a:bodyPr/>
                    <a:lstStyle/>
                    <a:p>
                      <a:pPr algn="ctr"/>
                      <a:r>
                        <a:rPr lang="es-ES_tradnl" sz="1200" dirty="0">
                          <a:effectLst/>
                        </a:rPr>
                        <a:t>Fecha Inicio</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3764"/>
                    </a:solidFill>
                  </a:tcPr>
                </a:tc>
                <a:tc>
                  <a:txBody>
                    <a:bodyPr/>
                    <a:lstStyle/>
                    <a:p>
                      <a:pPr algn="ctr"/>
                      <a:r>
                        <a:rPr lang="es-ES_tradnl" sz="1200" dirty="0">
                          <a:effectLst/>
                        </a:rPr>
                        <a:t>Fecha Final</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3764"/>
                    </a:solidFill>
                  </a:tcPr>
                </a:tc>
                <a:tc>
                  <a:txBody>
                    <a:bodyPr/>
                    <a:lstStyle/>
                    <a:p>
                      <a:pPr algn="ctr"/>
                      <a:r>
                        <a:rPr lang="es-ES_tradnl" sz="1200" dirty="0">
                          <a:effectLst/>
                        </a:rPr>
                        <a:t>Cantidad de Mujeres</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3764"/>
                    </a:solidFill>
                  </a:tcPr>
                </a:tc>
                <a:tc>
                  <a:txBody>
                    <a:bodyPr/>
                    <a:lstStyle/>
                    <a:p>
                      <a:pPr algn="ctr"/>
                      <a:r>
                        <a:rPr lang="es-ES_tradnl" sz="1200" dirty="0">
                          <a:effectLst/>
                        </a:rPr>
                        <a:t>Cantidad de Hombres</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3764"/>
                    </a:solidFill>
                  </a:tcPr>
                </a:tc>
                <a:tc>
                  <a:txBody>
                    <a:bodyPr/>
                    <a:lstStyle/>
                    <a:p>
                      <a:pPr algn="ctr"/>
                      <a:r>
                        <a:rPr lang="es-ES_tradnl" sz="1200" dirty="0">
                          <a:effectLst/>
                        </a:rPr>
                        <a:t>Cantidad total participantes</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3764"/>
                    </a:solidFill>
                  </a:tcPr>
                </a:tc>
                <a:extLst>
                  <a:ext uri="{0D108BD9-81ED-4DB2-BD59-A6C34878D82A}">
                    <a16:rowId xmlns:a16="http://schemas.microsoft.com/office/drawing/2014/main" val="1766123187"/>
                  </a:ext>
                </a:extLst>
              </a:tr>
              <a:tr h="671042">
                <a:tc>
                  <a:txBody>
                    <a:bodyPr/>
                    <a:lstStyle/>
                    <a:p>
                      <a:r>
                        <a:rPr lang="es-ES_tradnl" sz="1200">
                          <a:effectLst/>
                        </a:rPr>
                        <a:t>Masterclass Discapacidad: Todo lo que debes saber</a:t>
                      </a:r>
                      <a:endParaRPr lang="es-C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S_tradnl" sz="1200" dirty="0">
                          <a:effectLst/>
                        </a:rPr>
                        <a:t>9/5/2022</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S_tradnl" sz="1200" dirty="0">
                          <a:effectLst/>
                        </a:rPr>
                        <a:t>9/5/2022</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S_tradnl" sz="1200">
                          <a:effectLst/>
                        </a:rPr>
                        <a:t>10</a:t>
                      </a:r>
                      <a:endParaRPr lang="es-C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S_tradnl" sz="1200" dirty="0">
                          <a:effectLst/>
                        </a:rPr>
                        <a:t>2</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S_tradnl" sz="1200" dirty="0">
                          <a:effectLst/>
                        </a:rPr>
                        <a:t>12</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68951717"/>
                  </a:ext>
                </a:extLst>
              </a:tr>
              <a:tr h="671042">
                <a:tc>
                  <a:txBody>
                    <a:bodyPr/>
                    <a:lstStyle/>
                    <a:p>
                      <a:r>
                        <a:rPr lang="es-ES_tradnl" sz="1200">
                          <a:effectLst/>
                        </a:rPr>
                        <a:t>Masterclass Tecnología al Servicio de la Discapacidad</a:t>
                      </a:r>
                      <a:endParaRPr lang="es-C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S_tradnl" sz="1200">
                          <a:effectLst/>
                        </a:rPr>
                        <a:t>13/6/2022</a:t>
                      </a:r>
                      <a:endParaRPr lang="es-C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S_tradnl" sz="1200">
                          <a:effectLst/>
                        </a:rPr>
                        <a:t>13/6/2022</a:t>
                      </a:r>
                      <a:endParaRPr lang="es-C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S_tradnl" sz="1200" dirty="0">
                          <a:effectLst/>
                        </a:rPr>
                        <a:t>4</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S_tradnl" sz="1200" dirty="0">
                          <a:effectLst/>
                        </a:rPr>
                        <a:t>3</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S_tradnl" sz="1200" dirty="0">
                          <a:effectLst/>
                        </a:rPr>
                        <a:t>7</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09058913"/>
                  </a:ext>
                </a:extLst>
              </a:tr>
              <a:tr h="309898">
                <a:tc>
                  <a:txBody>
                    <a:bodyPr/>
                    <a:lstStyle/>
                    <a:p>
                      <a:r>
                        <a:rPr lang="es-ES_tradnl" sz="1200">
                          <a:effectLst/>
                        </a:rPr>
                        <a:t>Inclusión y discapacidad</a:t>
                      </a:r>
                      <a:endParaRPr lang="es-C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S_tradnl" sz="1200">
                          <a:effectLst/>
                        </a:rPr>
                        <a:t>29/08/2022</a:t>
                      </a:r>
                      <a:endParaRPr lang="es-C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S_tradnl" sz="1200">
                          <a:effectLst/>
                        </a:rPr>
                        <a:t>02/09/2022</a:t>
                      </a:r>
                      <a:endParaRPr lang="es-C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S_tradnl" sz="1200">
                          <a:effectLst/>
                        </a:rPr>
                        <a:t>33</a:t>
                      </a:r>
                      <a:endParaRPr lang="es-C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S_tradnl" sz="1200" dirty="0">
                          <a:effectLst/>
                        </a:rPr>
                        <a:t>20</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S_tradnl" sz="1200" dirty="0">
                          <a:effectLst/>
                        </a:rPr>
                        <a:t>53</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69847438"/>
                  </a:ext>
                </a:extLst>
              </a:tr>
              <a:tr h="374898">
                <a:tc>
                  <a:txBody>
                    <a:bodyPr/>
                    <a:lstStyle/>
                    <a:p>
                      <a:r>
                        <a:rPr lang="es-ES_tradnl" sz="1200">
                          <a:effectLst/>
                        </a:rPr>
                        <a:t>Diseño para generar accesibilidad</a:t>
                      </a:r>
                      <a:endParaRPr lang="es-C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S_tradnl" sz="1200">
                          <a:effectLst/>
                        </a:rPr>
                        <a:t>03/08/2022</a:t>
                      </a:r>
                      <a:endParaRPr lang="es-C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S_tradnl" sz="1200">
                          <a:effectLst/>
                        </a:rPr>
                        <a:t>17/08/2022</a:t>
                      </a:r>
                      <a:endParaRPr lang="es-C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S_tradnl" sz="1200">
                          <a:effectLst/>
                        </a:rPr>
                        <a:t>6</a:t>
                      </a:r>
                      <a:endParaRPr lang="es-C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S_tradnl" sz="1200" dirty="0">
                          <a:effectLst/>
                        </a:rPr>
                        <a:t>4</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S_tradnl" sz="1200" dirty="0">
                          <a:effectLst/>
                        </a:rPr>
                        <a:t>10</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24458636"/>
                  </a:ext>
                </a:extLst>
              </a:tr>
              <a:tr h="374898">
                <a:tc>
                  <a:txBody>
                    <a:bodyPr/>
                    <a:lstStyle/>
                    <a:p>
                      <a:r>
                        <a:rPr lang="es-ES_tradnl" sz="1200">
                          <a:effectLst/>
                        </a:rPr>
                        <a:t>Espacios laborales inclusivos</a:t>
                      </a:r>
                      <a:endParaRPr lang="es-C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S_tradnl" sz="1200">
                          <a:effectLst/>
                        </a:rPr>
                        <a:t>03/08/2022</a:t>
                      </a:r>
                      <a:endParaRPr lang="es-C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S_tradnl" sz="1200">
                          <a:effectLst/>
                        </a:rPr>
                        <a:t>17/08/2022</a:t>
                      </a:r>
                      <a:endParaRPr lang="es-C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S_tradnl" sz="1200" dirty="0">
                          <a:effectLst/>
                        </a:rPr>
                        <a:t>4</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S_tradnl" sz="1200" dirty="0">
                          <a:effectLst/>
                        </a:rPr>
                        <a:t>1</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S_tradnl" sz="1200" dirty="0">
                          <a:effectLst/>
                        </a:rPr>
                        <a:t>5</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36182644"/>
                  </a:ext>
                </a:extLst>
              </a:tr>
              <a:tr h="374898">
                <a:tc gridSpan="3">
                  <a:txBody>
                    <a:bodyPr/>
                    <a:lstStyle/>
                    <a:p>
                      <a:pPr algn="r"/>
                      <a:r>
                        <a:rPr lang="es-CR" sz="2400" b="1" dirty="0">
                          <a:solidFill>
                            <a:schemeClr val="bg1"/>
                          </a:solidFill>
                          <a:effectLst/>
                          <a:latin typeface="Calibri" panose="020F0502020204030204" pitchFamily="34" charset="0"/>
                          <a:cs typeface="Times New Roman" panose="02020603050405020304" pitchFamily="18" charset="0"/>
                        </a:rPr>
                        <a:t>TOTALES:</a:t>
                      </a:r>
                    </a:p>
                  </a:txBody>
                  <a:tcPr marL="68580" marR="68580" marT="0" marB="0" anchor="ctr">
                    <a:solidFill>
                      <a:srgbClr val="0064BD"/>
                    </a:solidFill>
                  </a:tcPr>
                </a:tc>
                <a:tc hMerge="1">
                  <a:txBody>
                    <a:bodyPr/>
                    <a:lstStyle/>
                    <a:p>
                      <a:pPr algn="ct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ctr"/>
                      <a:r>
                        <a:rPr lang="es-CR" sz="1200" dirty="0">
                          <a:effectLst/>
                          <a:latin typeface="Calibri" panose="020F0502020204030204" pitchFamily="34" charset="0"/>
                          <a:ea typeface="Calibri" panose="020F0502020204030204" pitchFamily="34" charset="0"/>
                          <a:cs typeface="Times New Roman" panose="02020603050405020304" pitchFamily="18" charset="0"/>
                        </a:rPr>
                        <a:t>TOTALES:</a:t>
                      </a:r>
                    </a:p>
                  </a:txBody>
                  <a:tcPr marL="68580" marR="68580" marT="0" marB="0" anchor="ctr"/>
                </a:tc>
                <a:tc>
                  <a:txBody>
                    <a:bodyPr/>
                    <a:lstStyle/>
                    <a:p>
                      <a:pPr algn="ctr"/>
                      <a:r>
                        <a:rPr lang="es-CR"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57</a:t>
                      </a:r>
                    </a:p>
                  </a:txBody>
                  <a:tcPr marL="68580" marR="68580" marT="0" marB="0" anchor="ctr">
                    <a:solidFill>
                      <a:srgbClr val="0064BD"/>
                    </a:solidFill>
                  </a:tcPr>
                </a:tc>
                <a:tc>
                  <a:txBody>
                    <a:bodyPr/>
                    <a:lstStyle/>
                    <a:p>
                      <a:pPr algn="ctr"/>
                      <a:r>
                        <a:rPr lang="es-CR"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30</a:t>
                      </a:r>
                    </a:p>
                  </a:txBody>
                  <a:tcPr marL="68580" marR="68580" marT="0" marB="0" anchor="ctr">
                    <a:solidFill>
                      <a:srgbClr val="0064BD"/>
                    </a:solidFill>
                  </a:tcPr>
                </a:tc>
                <a:tc>
                  <a:txBody>
                    <a:bodyPr/>
                    <a:lstStyle/>
                    <a:p>
                      <a:pPr algn="ctr"/>
                      <a:r>
                        <a:rPr lang="es-CR"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87</a:t>
                      </a:r>
                    </a:p>
                  </a:txBody>
                  <a:tcPr marL="68580" marR="68580" marT="0" marB="0" anchor="ctr">
                    <a:solidFill>
                      <a:srgbClr val="0064BD"/>
                    </a:solidFill>
                  </a:tcPr>
                </a:tc>
                <a:extLst>
                  <a:ext uri="{0D108BD9-81ED-4DB2-BD59-A6C34878D82A}">
                    <a16:rowId xmlns:a16="http://schemas.microsoft.com/office/drawing/2014/main" val="4134832289"/>
                  </a:ext>
                </a:extLst>
              </a:tr>
            </a:tbl>
          </a:graphicData>
        </a:graphic>
      </p:graphicFrame>
      <p:sp>
        <p:nvSpPr>
          <p:cNvPr id="17" name="CuadroTexto 16">
            <a:extLst>
              <a:ext uri="{FF2B5EF4-FFF2-40B4-BE49-F238E27FC236}">
                <a16:creationId xmlns:a16="http://schemas.microsoft.com/office/drawing/2014/main" id="{7228EB03-A6FD-E32F-BDD3-2CC32B569395}"/>
              </a:ext>
            </a:extLst>
          </p:cNvPr>
          <p:cNvSpPr txBox="1"/>
          <p:nvPr/>
        </p:nvSpPr>
        <p:spPr>
          <a:xfrm>
            <a:off x="881380" y="2661731"/>
            <a:ext cx="10429240" cy="307777"/>
          </a:xfrm>
          <a:prstGeom prst="rect">
            <a:avLst/>
          </a:prstGeom>
          <a:noFill/>
        </p:spPr>
        <p:txBody>
          <a:bodyPr wrap="square">
            <a:spAutoFit/>
          </a:bodyPr>
          <a:lstStyle/>
          <a:p>
            <a:pPr marL="228600" algn="ctr"/>
            <a:r>
              <a:rPr lang="es-ES" sz="1400" b="1" dirty="0">
                <a:solidFill>
                  <a:schemeClr val="bg1"/>
                </a:solidFill>
                <a:effectLst/>
                <a:latin typeface="Arial" panose="020B0604020202020204" pitchFamily="34" charset="0"/>
                <a:ea typeface="Times New Roman" panose="02020603050405020304" pitchFamily="18" charset="0"/>
              </a:rPr>
              <a:t>Actividades realizadas con las fechas de inicio y final desagregadas por sexo en el 2022</a:t>
            </a:r>
            <a:endParaRPr lang="es-CR" sz="105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29578221"/>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F3AFABDF-6DD9-299F-81D4-380D51DB4EAF}"/>
              </a:ext>
            </a:extLst>
          </p:cNvPr>
          <p:cNvSpPr/>
          <p:nvPr/>
        </p:nvSpPr>
        <p:spPr>
          <a:xfrm>
            <a:off x="0" y="2448560"/>
            <a:ext cx="12192000" cy="4409440"/>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pic>
        <p:nvPicPr>
          <p:cNvPr id="7" name="Imagen 6">
            <a:extLst>
              <a:ext uri="{FF2B5EF4-FFF2-40B4-BE49-F238E27FC236}">
                <a16:creationId xmlns:a16="http://schemas.microsoft.com/office/drawing/2014/main" id="{86611E81-D08C-EA4E-EFC4-7E78288DDC07}"/>
              </a:ext>
            </a:extLst>
          </p:cNvPr>
          <p:cNvPicPr>
            <a:picLocks noChangeAspect="1"/>
          </p:cNvPicPr>
          <p:nvPr/>
        </p:nvPicPr>
        <p:blipFill>
          <a:blip r:embed="rId2"/>
          <a:stretch>
            <a:fillRect/>
          </a:stretch>
        </p:blipFill>
        <p:spPr>
          <a:xfrm rot="5400000">
            <a:off x="2085104" y="-1245691"/>
            <a:ext cx="889889" cy="4188431"/>
          </a:xfrm>
          <a:prstGeom prst="rect">
            <a:avLst/>
          </a:prstGeom>
        </p:spPr>
      </p:pic>
      <p:sp>
        <p:nvSpPr>
          <p:cNvPr id="5" name="CuadroTexto 4">
            <a:extLst>
              <a:ext uri="{FF2B5EF4-FFF2-40B4-BE49-F238E27FC236}">
                <a16:creationId xmlns:a16="http://schemas.microsoft.com/office/drawing/2014/main" id="{03ECCB01-8B0A-0DF1-C092-1F39AFC96FF7}"/>
              </a:ext>
            </a:extLst>
          </p:cNvPr>
          <p:cNvSpPr txBox="1"/>
          <p:nvPr/>
        </p:nvSpPr>
        <p:spPr>
          <a:xfrm>
            <a:off x="4947920" y="202193"/>
            <a:ext cx="7142480" cy="646331"/>
          </a:xfrm>
          <a:prstGeom prst="rect">
            <a:avLst/>
          </a:prstGeom>
          <a:noFill/>
        </p:spPr>
        <p:txBody>
          <a:bodyPr wrap="square">
            <a:spAutoFit/>
          </a:bodyPr>
          <a:lstStyle/>
          <a:p>
            <a:r>
              <a:rPr lang="es-ES_tradnl" sz="1800" dirty="0">
                <a:solidFill>
                  <a:srgbClr val="0064BD"/>
                </a:solidFill>
                <a:effectLst/>
                <a:latin typeface="Arial" panose="020B0604020202020204" pitchFamily="34" charset="0"/>
                <a:ea typeface="Calibri" panose="020F0502020204030204" pitchFamily="34" charset="0"/>
                <a:cs typeface="Times New Roman" panose="02020603050405020304" pitchFamily="18" charset="0"/>
              </a:rPr>
              <a:t> </a:t>
            </a:r>
            <a:endParaRPr lang="es-CR" sz="1800" dirty="0">
              <a:solidFill>
                <a:srgbClr val="0064BD"/>
              </a:solidFill>
              <a:effectLst/>
              <a:latin typeface="Calibri" panose="020F0502020204030204" pitchFamily="34" charset="0"/>
              <a:ea typeface="Calibri" panose="020F0502020204030204" pitchFamily="34" charset="0"/>
              <a:cs typeface="Times New Roman" panose="02020603050405020304" pitchFamily="18" charset="0"/>
            </a:endParaRPr>
          </a:p>
          <a:p>
            <a:r>
              <a:rPr lang="es-ES_tradnl" sz="1800" b="1" dirty="0">
                <a:solidFill>
                  <a:srgbClr val="0064BD"/>
                </a:solidFill>
                <a:effectLst/>
                <a:latin typeface="Arial" panose="020B0604020202020204" pitchFamily="34" charset="0"/>
                <a:ea typeface="Calibri" panose="020F0502020204030204" pitchFamily="34" charset="0"/>
                <a:cs typeface="Times New Roman" panose="02020603050405020304" pitchFamily="18" charset="0"/>
              </a:rPr>
              <a:t>FORTALECIMIENTO DE LOS PROCESOS FORMATIVOS </a:t>
            </a:r>
            <a:endParaRPr lang="es-CR" sz="1800" dirty="0">
              <a:solidFill>
                <a:srgbClr val="0064BD"/>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id="{789BBAE0-CE6F-C1A2-E385-15E9FA7CDA32}"/>
              </a:ext>
            </a:extLst>
          </p:cNvPr>
          <p:cNvSpPr txBox="1"/>
          <p:nvPr/>
        </p:nvSpPr>
        <p:spPr>
          <a:xfrm>
            <a:off x="4947920" y="848524"/>
            <a:ext cx="6522720" cy="523220"/>
          </a:xfrm>
          <a:prstGeom prst="rect">
            <a:avLst/>
          </a:prstGeom>
          <a:noFill/>
        </p:spPr>
        <p:txBody>
          <a:bodyPr wrap="square">
            <a:spAutoFit/>
          </a:bodyPr>
          <a:lstStyle/>
          <a:p>
            <a:r>
              <a:rPr lang="es-ES_tradnl" sz="1400" dirty="0">
                <a:effectLst/>
                <a:latin typeface="Arial" panose="020B0604020202020204" pitchFamily="34" charset="0"/>
                <a:ea typeface="Times New Roman" panose="02020603050405020304" pitchFamily="18" charset="0"/>
                <a:cs typeface="Times New Roman" panose="02020603050405020304" pitchFamily="18" charset="0"/>
              </a:rPr>
              <a:t>En adición a las actividades y gestiones descritas en el presente informe, durante el 2022 se realizaron los siguientes esfuerzos: </a:t>
            </a:r>
            <a:endParaRPr lang="es-C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CuadroTexto 11">
            <a:extLst>
              <a:ext uri="{FF2B5EF4-FFF2-40B4-BE49-F238E27FC236}">
                <a16:creationId xmlns:a16="http://schemas.microsoft.com/office/drawing/2014/main" id="{D069BB50-C4B0-28D7-F6D1-5FFDF7F2028D}"/>
              </a:ext>
            </a:extLst>
          </p:cNvPr>
          <p:cNvSpPr txBox="1"/>
          <p:nvPr/>
        </p:nvSpPr>
        <p:spPr>
          <a:xfrm>
            <a:off x="772160" y="1584915"/>
            <a:ext cx="10698480" cy="553998"/>
          </a:xfrm>
          <a:prstGeom prst="rect">
            <a:avLst/>
          </a:prstGeom>
          <a:noFill/>
        </p:spPr>
        <p:txBody>
          <a:bodyPr wrap="square">
            <a:spAutoFit/>
          </a:bodyPr>
          <a:lstStyle/>
          <a:p>
            <a:pPr marL="342900" indent="-342900">
              <a:buFont typeface="+mj-lt"/>
              <a:buAutoNum type="arabicPeriod" startAt="2"/>
            </a:pPr>
            <a:r>
              <a:rPr lang="es-ES" sz="1800" i="1" dirty="0">
                <a:solidFill>
                  <a:srgbClr val="01ABE5"/>
                </a:solidFill>
                <a:effectLst/>
                <a:latin typeface="Arial" panose="020B0604020202020204" pitchFamily="34" charset="0"/>
                <a:ea typeface="Times New Roman" panose="02020603050405020304" pitchFamily="18" charset="0"/>
              </a:rPr>
              <a:t>Retorno a la presencialidad: </a:t>
            </a:r>
            <a:endParaRPr lang="es-CR" sz="1800" dirty="0">
              <a:solidFill>
                <a:srgbClr val="01ABE5"/>
              </a:solidFill>
              <a:effectLst/>
              <a:latin typeface="Times New Roman" panose="02020603050405020304" pitchFamily="18" charset="0"/>
              <a:ea typeface="Times New Roman" panose="02020603050405020304" pitchFamily="18" charset="0"/>
            </a:endParaRPr>
          </a:p>
          <a:p>
            <a:pPr marL="342900" lvl="0" indent="-342900">
              <a:buFont typeface="+mj-lt"/>
              <a:buAutoNum type="arabicPeriod" startAt="2"/>
            </a:pPr>
            <a:endParaRPr lang="es-CR" sz="1200" dirty="0">
              <a:solidFill>
                <a:srgbClr val="01ABE5"/>
              </a:solidFill>
              <a:effectLst/>
              <a:latin typeface="Times New Roman" panose="02020603050405020304" pitchFamily="18" charset="0"/>
              <a:ea typeface="Times New Roman" panose="02020603050405020304" pitchFamily="18" charset="0"/>
            </a:endParaRPr>
          </a:p>
        </p:txBody>
      </p:sp>
      <p:sp>
        <p:nvSpPr>
          <p:cNvPr id="17" name="CuadroTexto 16">
            <a:extLst>
              <a:ext uri="{FF2B5EF4-FFF2-40B4-BE49-F238E27FC236}">
                <a16:creationId xmlns:a16="http://schemas.microsoft.com/office/drawing/2014/main" id="{7228EB03-A6FD-E32F-BDD3-2CC32B569395}"/>
              </a:ext>
            </a:extLst>
          </p:cNvPr>
          <p:cNvSpPr txBox="1"/>
          <p:nvPr/>
        </p:nvSpPr>
        <p:spPr>
          <a:xfrm>
            <a:off x="881380" y="2777988"/>
            <a:ext cx="10429240" cy="307777"/>
          </a:xfrm>
          <a:prstGeom prst="rect">
            <a:avLst/>
          </a:prstGeom>
          <a:noFill/>
        </p:spPr>
        <p:txBody>
          <a:bodyPr wrap="square">
            <a:spAutoFit/>
          </a:bodyPr>
          <a:lstStyle/>
          <a:p>
            <a:pPr marL="228600" algn="ctr"/>
            <a:r>
              <a:rPr lang="es-ES" sz="1400" b="1" dirty="0">
                <a:solidFill>
                  <a:schemeClr val="bg1"/>
                </a:solidFill>
                <a:effectLst/>
                <a:latin typeface="Arial" panose="020B0604020202020204" pitchFamily="34" charset="0"/>
                <a:ea typeface="Times New Roman" panose="02020603050405020304" pitchFamily="18" charset="0"/>
              </a:rPr>
              <a:t>Actividades realizadas con las fechas de inicio y final desagregadas por sexo en el 2022</a:t>
            </a:r>
            <a:endParaRPr lang="es-CR" sz="1050" dirty="0">
              <a:solidFill>
                <a:schemeClr val="bg1"/>
              </a:solidFill>
              <a:effectLst/>
              <a:latin typeface="Times New Roman" panose="02020603050405020304" pitchFamily="18" charset="0"/>
              <a:ea typeface="Times New Roman" panose="02020603050405020304" pitchFamily="18" charset="0"/>
            </a:endParaRPr>
          </a:p>
        </p:txBody>
      </p:sp>
      <p:sp>
        <p:nvSpPr>
          <p:cNvPr id="3" name="CuadroTexto 2">
            <a:extLst>
              <a:ext uri="{FF2B5EF4-FFF2-40B4-BE49-F238E27FC236}">
                <a16:creationId xmlns:a16="http://schemas.microsoft.com/office/drawing/2014/main" id="{0A4A95EF-7B32-FD6B-7C6C-88808566CB20}"/>
              </a:ext>
            </a:extLst>
          </p:cNvPr>
          <p:cNvSpPr txBox="1"/>
          <p:nvPr/>
        </p:nvSpPr>
        <p:spPr>
          <a:xfrm>
            <a:off x="626745" y="3624173"/>
            <a:ext cx="4024407" cy="2462213"/>
          </a:xfrm>
          <a:prstGeom prst="rect">
            <a:avLst/>
          </a:prstGeom>
          <a:noFill/>
        </p:spPr>
        <p:txBody>
          <a:bodyPr wrap="square">
            <a:spAutoFit/>
          </a:bodyPr>
          <a:lstStyle/>
          <a:p>
            <a:pPr algn="just">
              <a:spcAft>
                <a:spcPts val="600"/>
              </a:spcAft>
              <a:tabLst>
                <a:tab pos="-640080" algn="l"/>
                <a:tab pos="-182880" algn="l"/>
                <a:tab pos="270510" algn="l"/>
              </a:tabLst>
            </a:pPr>
            <a:r>
              <a:rPr lang="es-ES_tradnl"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En atención al levantamiento de las medidas sanitarias por COVID19 y en virtud del incremento de personas que regresaron a la modalidad presencial o vieron reducida la cantidad de días de teletrabajo, se ejecutó el curso: “Gestión del retorno a la presencialidad”, con el objetivo de brindar herramientas para la gestión de las emociones que surgen debido al retorno a la presencialidad, con el fin de que las personas desarrollen y/o fortalezcan habilidades para su vida personal y laboral.</a:t>
            </a:r>
            <a:endParaRPr lang="es-CR"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a 3">
            <a:extLst>
              <a:ext uri="{FF2B5EF4-FFF2-40B4-BE49-F238E27FC236}">
                <a16:creationId xmlns:a16="http://schemas.microsoft.com/office/drawing/2014/main" id="{1E42D0DB-E216-A66C-74F3-9A4A8AD07B86}"/>
              </a:ext>
            </a:extLst>
          </p:cNvPr>
          <p:cNvGraphicFramePr>
            <a:graphicFrameLocks noGrp="1"/>
          </p:cNvGraphicFramePr>
          <p:nvPr>
            <p:extLst>
              <p:ext uri="{D42A27DB-BD31-4B8C-83A1-F6EECF244321}">
                <p14:modId xmlns:p14="http://schemas.microsoft.com/office/powerpoint/2010/main" val="1546170777"/>
              </p:ext>
            </p:extLst>
          </p:nvPr>
        </p:nvGraphicFramePr>
        <p:xfrm>
          <a:off x="5374639" y="3669889"/>
          <a:ext cx="6190616" cy="2339587"/>
        </p:xfrm>
        <a:graphic>
          <a:graphicData uri="http://schemas.openxmlformats.org/drawingml/2006/table">
            <a:tbl>
              <a:tblPr firstRow="1" firstCol="1" bandRow="1">
                <a:tableStyleId>{46F890A9-2807-4EBB-B81D-B2AA78EC7F39}</a:tableStyleId>
              </a:tblPr>
              <a:tblGrid>
                <a:gridCol w="1200951">
                  <a:extLst>
                    <a:ext uri="{9D8B030D-6E8A-4147-A177-3AD203B41FA5}">
                      <a16:colId xmlns:a16="http://schemas.microsoft.com/office/drawing/2014/main" val="3766307899"/>
                    </a:ext>
                  </a:extLst>
                </a:gridCol>
                <a:gridCol w="991942">
                  <a:extLst>
                    <a:ext uri="{9D8B030D-6E8A-4147-A177-3AD203B41FA5}">
                      <a16:colId xmlns:a16="http://schemas.microsoft.com/office/drawing/2014/main" val="1005141223"/>
                    </a:ext>
                  </a:extLst>
                </a:gridCol>
                <a:gridCol w="991261">
                  <a:extLst>
                    <a:ext uri="{9D8B030D-6E8A-4147-A177-3AD203B41FA5}">
                      <a16:colId xmlns:a16="http://schemas.microsoft.com/office/drawing/2014/main" val="2335632794"/>
                    </a:ext>
                  </a:extLst>
                </a:gridCol>
                <a:gridCol w="1164187">
                  <a:extLst>
                    <a:ext uri="{9D8B030D-6E8A-4147-A177-3AD203B41FA5}">
                      <a16:colId xmlns:a16="http://schemas.microsoft.com/office/drawing/2014/main" val="3372180129"/>
                    </a:ext>
                  </a:extLst>
                </a:gridCol>
                <a:gridCol w="986495">
                  <a:extLst>
                    <a:ext uri="{9D8B030D-6E8A-4147-A177-3AD203B41FA5}">
                      <a16:colId xmlns:a16="http://schemas.microsoft.com/office/drawing/2014/main" val="3207478340"/>
                    </a:ext>
                  </a:extLst>
                </a:gridCol>
                <a:gridCol w="855780">
                  <a:extLst>
                    <a:ext uri="{9D8B030D-6E8A-4147-A177-3AD203B41FA5}">
                      <a16:colId xmlns:a16="http://schemas.microsoft.com/office/drawing/2014/main" val="3751451843"/>
                    </a:ext>
                  </a:extLst>
                </a:gridCol>
              </a:tblGrid>
              <a:tr h="779862">
                <a:tc>
                  <a:txBody>
                    <a:bodyPr/>
                    <a:lstStyle/>
                    <a:p>
                      <a:pPr algn="ctr"/>
                      <a:r>
                        <a:rPr lang="es-ES_tradnl" sz="1200">
                          <a:solidFill>
                            <a:schemeClr val="bg1"/>
                          </a:solidFill>
                          <a:effectLst/>
                        </a:rPr>
                        <a:t>Nombre de la actividad</a:t>
                      </a:r>
                      <a:endParaRPr lang="es-CR"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1ABE5"/>
                    </a:solidFill>
                  </a:tcPr>
                </a:tc>
                <a:tc>
                  <a:txBody>
                    <a:bodyPr/>
                    <a:lstStyle/>
                    <a:p>
                      <a:pPr algn="ctr"/>
                      <a:r>
                        <a:rPr lang="es-ES_tradnl" sz="1200">
                          <a:solidFill>
                            <a:schemeClr val="bg1"/>
                          </a:solidFill>
                          <a:effectLst/>
                        </a:rPr>
                        <a:t>Modalidad</a:t>
                      </a:r>
                      <a:endParaRPr lang="es-CR"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1ABE5"/>
                    </a:solidFill>
                  </a:tcPr>
                </a:tc>
                <a:tc>
                  <a:txBody>
                    <a:bodyPr/>
                    <a:lstStyle/>
                    <a:p>
                      <a:pPr algn="ctr"/>
                      <a:r>
                        <a:rPr lang="es-ES_tradnl" sz="1200" dirty="0">
                          <a:solidFill>
                            <a:schemeClr val="bg1"/>
                          </a:solidFill>
                          <a:effectLst/>
                        </a:rPr>
                        <a:t>Fecha actividad</a:t>
                      </a:r>
                      <a:endParaRPr lang="es-C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1ABE5"/>
                    </a:solidFill>
                  </a:tcPr>
                </a:tc>
                <a:tc>
                  <a:txBody>
                    <a:bodyPr/>
                    <a:lstStyle/>
                    <a:p>
                      <a:pPr algn="ctr"/>
                      <a:r>
                        <a:rPr lang="es-ES_tradnl" sz="1200" dirty="0">
                          <a:solidFill>
                            <a:schemeClr val="bg1"/>
                          </a:solidFill>
                          <a:effectLst/>
                        </a:rPr>
                        <a:t>Cantidad total participantes</a:t>
                      </a:r>
                      <a:endParaRPr lang="es-C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1ABE5"/>
                    </a:solidFill>
                  </a:tcPr>
                </a:tc>
                <a:tc>
                  <a:txBody>
                    <a:bodyPr/>
                    <a:lstStyle/>
                    <a:p>
                      <a:pPr algn="ctr"/>
                      <a:r>
                        <a:rPr lang="es-ES_tradnl" sz="1200">
                          <a:solidFill>
                            <a:schemeClr val="bg1"/>
                          </a:solidFill>
                          <a:effectLst/>
                        </a:rPr>
                        <a:t>Cantidad de Mujeres</a:t>
                      </a:r>
                      <a:endParaRPr lang="es-CR"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1ABE5"/>
                    </a:solidFill>
                  </a:tcPr>
                </a:tc>
                <a:tc>
                  <a:txBody>
                    <a:bodyPr/>
                    <a:lstStyle/>
                    <a:p>
                      <a:pPr algn="ctr"/>
                      <a:r>
                        <a:rPr lang="es-ES_tradnl" sz="1200" dirty="0">
                          <a:solidFill>
                            <a:schemeClr val="bg1"/>
                          </a:solidFill>
                          <a:effectLst/>
                        </a:rPr>
                        <a:t>Cantidad de Hombres</a:t>
                      </a:r>
                      <a:endParaRPr lang="es-C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1ABE5"/>
                    </a:solidFill>
                  </a:tcPr>
                </a:tc>
                <a:extLst>
                  <a:ext uri="{0D108BD9-81ED-4DB2-BD59-A6C34878D82A}">
                    <a16:rowId xmlns:a16="http://schemas.microsoft.com/office/drawing/2014/main" val="1663459083"/>
                  </a:ext>
                </a:extLst>
              </a:tr>
              <a:tr h="1559725">
                <a:tc>
                  <a:txBody>
                    <a:bodyPr/>
                    <a:lstStyle/>
                    <a:p>
                      <a:pPr algn="ctr"/>
                      <a:r>
                        <a:rPr lang="es-ES_tradnl" sz="1200" dirty="0">
                          <a:effectLst/>
                        </a:rPr>
                        <a:t>Gestión del retorno a la presencialidad</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S_tradnl" sz="1200" dirty="0">
                          <a:effectLst/>
                        </a:rPr>
                        <a:t>Virtual Sincrónica</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S_tradnl" sz="1200" dirty="0">
                          <a:effectLst/>
                        </a:rPr>
                        <a:t>6/9/2022</a:t>
                      </a:r>
                      <a:endParaRPr lang="es-CR" sz="1200" dirty="0">
                        <a:effectLst/>
                      </a:endParaRPr>
                    </a:p>
                    <a:p>
                      <a:pPr algn="ctr"/>
                      <a:r>
                        <a:rPr lang="es-ES_tradnl" sz="1200" dirty="0">
                          <a:effectLst/>
                        </a:rPr>
                        <a:t>8/9/2022</a:t>
                      </a:r>
                      <a:endParaRPr lang="es-CR" sz="1200" dirty="0">
                        <a:effectLst/>
                      </a:endParaRPr>
                    </a:p>
                    <a:p>
                      <a:pPr algn="ctr"/>
                      <a:r>
                        <a:rPr lang="es-ES_tradnl" sz="1200" dirty="0">
                          <a:effectLst/>
                        </a:rPr>
                        <a:t>13/9/2022</a:t>
                      </a:r>
                      <a:endParaRPr lang="es-CR" sz="1200" dirty="0">
                        <a:effectLst/>
                      </a:endParaRPr>
                    </a:p>
                    <a:p>
                      <a:pPr algn="ctr"/>
                      <a:r>
                        <a:rPr lang="es-ES_tradnl" sz="1200" dirty="0">
                          <a:effectLst/>
                        </a:rPr>
                        <a:t>14/9/2022</a:t>
                      </a:r>
                      <a:endParaRPr lang="es-CR" sz="1200" dirty="0">
                        <a:effectLst/>
                      </a:endParaRPr>
                    </a:p>
                    <a:p>
                      <a:pPr algn="ctr"/>
                      <a:r>
                        <a:rPr lang="es-ES_tradnl" sz="1200" dirty="0">
                          <a:effectLst/>
                        </a:rPr>
                        <a:t>20/9/2022</a:t>
                      </a:r>
                      <a:endParaRPr lang="es-CR" sz="1200" dirty="0">
                        <a:effectLst/>
                      </a:endParaRPr>
                    </a:p>
                    <a:p>
                      <a:pPr algn="ctr"/>
                      <a:r>
                        <a:rPr lang="es-ES_tradnl" sz="1200" dirty="0">
                          <a:effectLst/>
                        </a:rPr>
                        <a:t>22/9/2022</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S_tradnl" sz="1200" dirty="0">
                          <a:effectLst/>
                        </a:rPr>
                        <a:t> </a:t>
                      </a:r>
                      <a:endParaRPr lang="es-CR" sz="1200" dirty="0">
                        <a:effectLst/>
                      </a:endParaRPr>
                    </a:p>
                    <a:p>
                      <a:pPr algn="ctr"/>
                      <a:r>
                        <a:rPr lang="es-ES_tradnl" sz="1200" dirty="0">
                          <a:effectLst/>
                        </a:rPr>
                        <a:t>131</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S_tradnl" sz="1200" dirty="0">
                          <a:effectLst/>
                        </a:rPr>
                        <a:t> </a:t>
                      </a:r>
                      <a:endParaRPr lang="es-CR" sz="1200" dirty="0">
                        <a:effectLst/>
                      </a:endParaRPr>
                    </a:p>
                    <a:p>
                      <a:pPr algn="ctr"/>
                      <a:r>
                        <a:rPr lang="es-ES_tradnl" sz="1200" dirty="0">
                          <a:effectLst/>
                        </a:rPr>
                        <a:t>86</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S_tradnl" sz="1200" dirty="0">
                          <a:effectLst/>
                        </a:rPr>
                        <a:t> </a:t>
                      </a:r>
                      <a:endParaRPr lang="es-CR" sz="1200" dirty="0">
                        <a:effectLst/>
                      </a:endParaRPr>
                    </a:p>
                    <a:p>
                      <a:pPr algn="ctr"/>
                      <a:r>
                        <a:rPr lang="es-ES_tradnl" sz="1200" dirty="0">
                          <a:effectLst/>
                        </a:rPr>
                        <a:t>45</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2102365"/>
                  </a:ext>
                </a:extLst>
              </a:tr>
            </a:tbl>
          </a:graphicData>
        </a:graphic>
      </p:graphicFrame>
    </p:spTree>
    <p:extLst>
      <p:ext uri="{BB962C8B-B14F-4D97-AF65-F5344CB8AC3E}">
        <p14:creationId xmlns:p14="http://schemas.microsoft.com/office/powerpoint/2010/main" val="3816343677"/>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F3AFABDF-6DD9-299F-81D4-380D51DB4EAF}"/>
              </a:ext>
            </a:extLst>
          </p:cNvPr>
          <p:cNvSpPr/>
          <p:nvPr/>
        </p:nvSpPr>
        <p:spPr>
          <a:xfrm>
            <a:off x="0" y="2448560"/>
            <a:ext cx="12192000" cy="4409440"/>
          </a:xfrm>
          <a:prstGeom prst="rect">
            <a:avLst/>
          </a:prstGeom>
          <a:solidFill>
            <a:srgbClr val="0064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rgbClr val="0064BD"/>
              </a:solidFill>
            </a:endParaRPr>
          </a:p>
        </p:txBody>
      </p:sp>
      <p:pic>
        <p:nvPicPr>
          <p:cNvPr id="7" name="Imagen 6">
            <a:extLst>
              <a:ext uri="{FF2B5EF4-FFF2-40B4-BE49-F238E27FC236}">
                <a16:creationId xmlns:a16="http://schemas.microsoft.com/office/drawing/2014/main" id="{86611E81-D08C-EA4E-EFC4-7E78288DDC07}"/>
              </a:ext>
            </a:extLst>
          </p:cNvPr>
          <p:cNvPicPr>
            <a:picLocks noChangeAspect="1"/>
          </p:cNvPicPr>
          <p:nvPr/>
        </p:nvPicPr>
        <p:blipFill>
          <a:blip r:embed="rId2"/>
          <a:stretch>
            <a:fillRect/>
          </a:stretch>
        </p:blipFill>
        <p:spPr>
          <a:xfrm rot="5400000">
            <a:off x="2085104" y="-1245691"/>
            <a:ext cx="889889" cy="4188431"/>
          </a:xfrm>
          <a:prstGeom prst="rect">
            <a:avLst/>
          </a:prstGeom>
        </p:spPr>
      </p:pic>
      <p:sp>
        <p:nvSpPr>
          <p:cNvPr id="5" name="CuadroTexto 4">
            <a:extLst>
              <a:ext uri="{FF2B5EF4-FFF2-40B4-BE49-F238E27FC236}">
                <a16:creationId xmlns:a16="http://schemas.microsoft.com/office/drawing/2014/main" id="{03ECCB01-8B0A-0DF1-C092-1F39AFC96FF7}"/>
              </a:ext>
            </a:extLst>
          </p:cNvPr>
          <p:cNvSpPr txBox="1"/>
          <p:nvPr/>
        </p:nvSpPr>
        <p:spPr>
          <a:xfrm>
            <a:off x="4947920" y="202193"/>
            <a:ext cx="7142480" cy="646331"/>
          </a:xfrm>
          <a:prstGeom prst="rect">
            <a:avLst/>
          </a:prstGeom>
          <a:noFill/>
        </p:spPr>
        <p:txBody>
          <a:bodyPr wrap="square">
            <a:spAutoFit/>
          </a:bodyPr>
          <a:lstStyle/>
          <a:p>
            <a:r>
              <a:rPr lang="es-ES_tradnl" sz="1800" dirty="0">
                <a:solidFill>
                  <a:srgbClr val="0064BD"/>
                </a:solidFill>
                <a:effectLst/>
                <a:latin typeface="Arial" panose="020B0604020202020204" pitchFamily="34" charset="0"/>
                <a:ea typeface="Calibri" panose="020F0502020204030204" pitchFamily="34" charset="0"/>
                <a:cs typeface="Times New Roman" panose="02020603050405020304" pitchFamily="18" charset="0"/>
              </a:rPr>
              <a:t> </a:t>
            </a:r>
            <a:endParaRPr lang="es-CR" sz="1800" dirty="0">
              <a:solidFill>
                <a:srgbClr val="0064BD"/>
              </a:solidFill>
              <a:effectLst/>
              <a:latin typeface="Calibri" panose="020F0502020204030204" pitchFamily="34" charset="0"/>
              <a:ea typeface="Calibri" panose="020F0502020204030204" pitchFamily="34" charset="0"/>
              <a:cs typeface="Times New Roman" panose="02020603050405020304" pitchFamily="18" charset="0"/>
            </a:endParaRPr>
          </a:p>
          <a:p>
            <a:r>
              <a:rPr lang="es-ES_tradnl" sz="1800" b="1" dirty="0">
                <a:solidFill>
                  <a:srgbClr val="0064BD"/>
                </a:solidFill>
                <a:effectLst/>
                <a:latin typeface="Arial" panose="020B0604020202020204" pitchFamily="34" charset="0"/>
                <a:ea typeface="Calibri" panose="020F0502020204030204" pitchFamily="34" charset="0"/>
                <a:cs typeface="Times New Roman" panose="02020603050405020304" pitchFamily="18" charset="0"/>
              </a:rPr>
              <a:t>FORTALECIMIENTO DE LOS PROCESOS FORMATIVOS </a:t>
            </a:r>
            <a:endParaRPr lang="es-CR" sz="1800" dirty="0">
              <a:solidFill>
                <a:srgbClr val="0064BD"/>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id="{789BBAE0-CE6F-C1A2-E385-15E9FA7CDA32}"/>
              </a:ext>
            </a:extLst>
          </p:cNvPr>
          <p:cNvSpPr txBox="1"/>
          <p:nvPr/>
        </p:nvSpPr>
        <p:spPr>
          <a:xfrm>
            <a:off x="4947920" y="848524"/>
            <a:ext cx="6522720" cy="523220"/>
          </a:xfrm>
          <a:prstGeom prst="rect">
            <a:avLst/>
          </a:prstGeom>
          <a:noFill/>
        </p:spPr>
        <p:txBody>
          <a:bodyPr wrap="square">
            <a:spAutoFit/>
          </a:bodyPr>
          <a:lstStyle/>
          <a:p>
            <a:r>
              <a:rPr lang="es-ES_tradnl" sz="1400" dirty="0">
                <a:effectLst/>
                <a:latin typeface="Arial" panose="020B0604020202020204" pitchFamily="34" charset="0"/>
                <a:ea typeface="Times New Roman" panose="02020603050405020304" pitchFamily="18" charset="0"/>
                <a:cs typeface="Times New Roman" panose="02020603050405020304" pitchFamily="18" charset="0"/>
              </a:rPr>
              <a:t>En adición a las actividades y gestiones descritas en el presente informe, durante el 2022 se realizaron los siguientes esfuerzos: </a:t>
            </a:r>
            <a:endParaRPr lang="es-C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CuadroTexto 11">
            <a:extLst>
              <a:ext uri="{FF2B5EF4-FFF2-40B4-BE49-F238E27FC236}">
                <a16:creationId xmlns:a16="http://schemas.microsoft.com/office/drawing/2014/main" id="{D069BB50-C4B0-28D7-F6D1-5FFDF7F2028D}"/>
              </a:ext>
            </a:extLst>
          </p:cNvPr>
          <p:cNvSpPr txBox="1"/>
          <p:nvPr/>
        </p:nvSpPr>
        <p:spPr>
          <a:xfrm>
            <a:off x="772160" y="1584915"/>
            <a:ext cx="10698480" cy="553998"/>
          </a:xfrm>
          <a:prstGeom prst="rect">
            <a:avLst/>
          </a:prstGeom>
          <a:noFill/>
        </p:spPr>
        <p:txBody>
          <a:bodyPr wrap="square">
            <a:spAutoFit/>
          </a:bodyPr>
          <a:lstStyle/>
          <a:p>
            <a:pPr marL="342900" lvl="0" indent="-342900">
              <a:buFont typeface="+mj-lt"/>
              <a:buAutoNum type="arabicPeriod" startAt="3"/>
            </a:pPr>
            <a:r>
              <a:rPr lang="es-ES" sz="1800" i="1" dirty="0">
                <a:solidFill>
                  <a:srgbClr val="01ABE5"/>
                </a:solidFill>
                <a:effectLst/>
                <a:latin typeface="Arial" panose="020B0604020202020204" pitchFamily="34" charset="0"/>
                <a:ea typeface="Times New Roman" panose="02020603050405020304" pitchFamily="18" charset="0"/>
              </a:rPr>
              <a:t>Ley Marco de Empleo Público: </a:t>
            </a:r>
            <a:endParaRPr lang="es-CR" sz="1800" dirty="0">
              <a:solidFill>
                <a:srgbClr val="01ABE5"/>
              </a:solidFill>
              <a:effectLst/>
              <a:latin typeface="Times New Roman" panose="02020603050405020304" pitchFamily="18" charset="0"/>
              <a:ea typeface="Times New Roman" panose="02020603050405020304" pitchFamily="18" charset="0"/>
            </a:endParaRPr>
          </a:p>
          <a:p>
            <a:pPr lvl="0"/>
            <a:endParaRPr lang="es-CR" sz="1200" dirty="0">
              <a:solidFill>
                <a:srgbClr val="01ABE5"/>
              </a:solidFill>
              <a:effectLst/>
              <a:latin typeface="Times New Roman" panose="02020603050405020304" pitchFamily="18" charset="0"/>
              <a:ea typeface="Times New Roman" panose="02020603050405020304" pitchFamily="18" charset="0"/>
            </a:endParaRPr>
          </a:p>
        </p:txBody>
      </p:sp>
      <p:sp>
        <p:nvSpPr>
          <p:cNvPr id="17" name="CuadroTexto 16">
            <a:extLst>
              <a:ext uri="{FF2B5EF4-FFF2-40B4-BE49-F238E27FC236}">
                <a16:creationId xmlns:a16="http://schemas.microsoft.com/office/drawing/2014/main" id="{7228EB03-A6FD-E32F-BDD3-2CC32B569395}"/>
              </a:ext>
            </a:extLst>
          </p:cNvPr>
          <p:cNvSpPr txBox="1"/>
          <p:nvPr/>
        </p:nvSpPr>
        <p:spPr>
          <a:xfrm>
            <a:off x="881380" y="2777988"/>
            <a:ext cx="10429240" cy="307777"/>
          </a:xfrm>
          <a:prstGeom prst="rect">
            <a:avLst/>
          </a:prstGeom>
          <a:noFill/>
        </p:spPr>
        <p:txBody>
          <a:bodyPr wrap="square">
            <a:spAutoFit/>
          </a:bodyPr>
          <a:lstStyle/>
          <a:p>
            <a:pPr marL="228600" algn="ctr"/>
            <a:r>
              <a:rPr lang="es-ES" sz="1400" b="1" dirty="0">
                <a:solidFill>
                  <a:schemeClr val="bg1"/>
                </a:solidFill>
                <a:effectLst/>
                <a:latin typeface="Arial" panose="020B0604020202020204" pitchFamily="34" charset="0"/>
                <a:ea typeface="Times New Roman" panose="02020603050405020304" pitchFamily="18" charset="0"/>
              </a:rPr>
              <a:t>Actividades realizadas con las fechas de inicio y final desagregadas por sexo en el 2022</a:t>
            </a:r>
            <a:endParaRPr lang="es-CR" sz="1050" dirty="0">
              <a:solidFill>
                <a:schemeClr val="bg1"/>
              </a:solidFill>
              <a:effectLst/>
              <a:latin typeface="Times New Roman" panose="02020603050405020304" pitchFamily="18" charset="0"/>
              <a:ea typeface="Times New Roman" panose="02020603050405020304" pitchFamily="18" charset="0"/>
            </a:endParaRPr>
          </a:p>
        </p:txBody>
      </p:sp>
      <p:sp>
        <p:nvSpPr>
          <p:cNvPr id="3" name="CuadroTexto 2">
            <a:extLst>
              <a:ext uri="{FF2B5EF4-FFF2-40B4-BE49-F238E27FC236}">
                <a16:creationId xmlns:a16="http://schemas.microsoft.com/office/drawing/2014/main" id="{0A4A95EF-7B32-FD6B-7C6C-88808566CB20}"/>
              </a:ext>
            </a:extLst>
          </p:cNvPr>
          <p:cNvSpPr txBox="1"/>
          <p:nvPr/>
        </p:nvSpPr>
        <p:spPr>
          <a:xfrm>
            <a:off x="923513" y="4028417"/>
            <a:ext cx="4024407" cy="1477328"/>
          </a:xfrm>
          <a:prstGeom prst="rect">
            <a:avLst/>
          </a:prstGeom>
          <a:noFill/>
        </p:spPr>
        <p:txBody>
          <a:bodyPr wrap="square">
            <a:spAutoFit/>
          </a:bodyPr>
          <a:lstStyle/>
          <a:p>
            <a:r>
              <a:rPr lang="es-ES_tradnl"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Como parte de las acciones para la implementación de la ley Marco de Empleo Público en el Poder Judicial, se realizaron las siguientes actividades:</a:t>
            </a:r>
            <a:endParaRPr lang="es-C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a 1">
            <a:extLst>
              <a:ext uri="{FF2B5EF4-FFF2-40B4-BE49-F238E27FC236}">
                <a16:creationId xmlns:a16="http://schemas.microsoft.com/office/drawing/2014/main" id="{747F2AD3-DFEB-A621-F41A-D172C91417C2}"/>
              </a:ext>
            </a:extLst>
          </p:cNvPr>
          <p:cNvGraphicFramePr>
            <a:graphicFrameLocks noGrp="1"/>
          </p:cNvGraphicFramePr>
          <p:nvPr>
            <p:extLst>
              <p:ext uri="{D42A27DB-BD31-4B8C-83A1-F6EECF244321}">
                <p14:modId xmlns:p14="http://schemas.microsoft.com/office/powerpoint/2010/main" val="1674842004"/>
              </p:ext>
            </p:extLst>
          </p:nvPr>
        </p:nvGraphicFramePr>
        <p:xfrm>
          <a:off x="5528310" y="3860679"/>
          <a:ext cx="5605780" cy="2133534"/>
        </p:xfrm>
        <a:graphic>
          <a:graphicData uri="http://schemas.openxmlformats.org/drawingml/2006/table">
            <a:tbl>
              <a:tblPr firstRow="1" firstCol="1" bandRow="1">
                <a:tableStyleId>{46F890A9-2807-4EBB-B81D-B2AA78EC7F39}</a:tableStyleId>
              </a:tblPr>
              <a:tblGrid>
                <a:gridCol w="1271905">
                  <a:extLst>
                    <a:ext uri="{9D8B030D-6E8A-4147-A177-3AD203B41FA5}">
                      <a16:colId xmlns:a16="http://schemas.microsoft.com/office/drawing/2014/main" val="2381778639"/>
                    </a:ext>
                  </a:extLst>
                </a:gridCol>
                <a:gridCol w="926465">
                  <a:extLst>
                    <a:ext uri="{9D8B030D-6E8A-4147-A177-3AD203B41FA5}">
                      <a16:colId xmlns:a16="http://schemas.microsoft.com/office/drawing/2014/main" val="114231975"/>
                    </a:ext>
                  </a:extLst>
                </a:gridCol>
                <a:gridCol w="1200785">
                  <a:extLst>
                    <a:ext uri="{9D8B030D-6E8A-4147-A177-3AD203B41FA5}">
                      <a16:colId xmlns:a16="http://schemas.microsoft.com/office/drawing/2014/main" val="2624182588"/>
                    </a:ext>
                  </a:extLst>
                </a:gridCol>
                <a:gridCol w="1101725">
                  <a:extLst>
                    <a:ext uri="{9D8B030D-6E8A-4147-A177-3AD203B41FA5}">
                      <a16:colId xmlns:a16="http://schemas.microsoft.com/office/drawing/2014/main" val="3034818009"/>
                    </a:ext>
                  </a:extLst>
                </a:gridCol>
                <a:gridCol w="1104900">
                  <a:extLst>
                    <a:ext uri="{9D8B030D-6E8A-4147-A177-3AD203B41FA5}">
                      <a16:colId xmlns:a16="http://schemas.microsoft.com/office/drawing/2014/main" val="1979351907"/>
                    </a:ext>
                  </a:extLst>
                </a:gridCol>
              </a:tblGrid>
              <a:tr h="659425">
                <a:tc>
                  <a:txBody>
                    <a:bodyPr/>
                    <a:lstStyle/>
                    <a:p>
                      <a:pPr algn="ctr"/>
                      <a:r>
                        <a:rPr lang="es-ES_tradnl" sz="1400" dirty="0">
                          <a:effectLst/>
                        </a:rPr>
                        <a:t>Nombre de la actividad</a:t>
                      </a:r>
                      <a:endParaRPr lang="es-C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3764"/>
                    </a:solidFill>
                  </a:tcPr>
                </a:tc>
                <a:tc>
                  <a:txBody>
                    <a:bodyPr/>
                    <a:lstStyle/>
                    <a:p>
                      <a:pPr algn="ctr"/>
                      <a:r>
                        <a:rPr lang="es-ES_tradnl" sz="1400" dirty="0">
                          <a:effectLst/>
                        </a:rPr>
                        <a:t>Fecha</a:t>
                      </a:r>
                      <a:endParaRPr lang="es-C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3764"/>
                    </a:solidFill>
                  </a:tcPr>
                </a:tc>
                <a:tc>
                  <a:txBody>
                    <a:bodyPr/>
                    <a:lstStyle/>
                    <a:p>
                      <a:pPr algn="ctr"/>
                      <a:r>
                        <a:rPr lang="es-ES_tradnl" sz="1400" dirty="0">
                          <a:effectLst/>
                        </a:rPr>
                        <a:t>Cantidad total participantes</a:t>
                      </a:r>
                      <a:endParaRPr lang="es-C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3764"/>
                    </a:solidFill>
                  </a:tcPr>
                </a:tc>
                <a:tc>
                  <a:txBody>
                    <a:bodyPr/>
                    <a:lstStyle/>
                    <a:p>
                      <a:pPr algn="ctr"/>
                      <a:r>
                        <a:rPr lang="es-ES_tradnl" sz="1400" dirty="0">
                          <a:effectLst/>
                        </a:rPr>
                        <a:t>Cantidad de Mujeres</a:t>
                      </a:r>
                      <a:endParaRPr lang="es-C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3764"/>
                    </a:solidFill>
                  </a:tcPr>
                </a:tc>
                <a:tc>
                  <a:txBody>
                    <a:bodyPr/>
                    <a:lstStyle/>
                    <a:p>
                      <a:pPr algn="ctr"/>
                      <a:r>
                        <a:rPr lang="es-ES_tradnl" sz="1400" dirty="0">
                          <a:effectLst/>
                        </a:rPr>
                        <a:t>Cantidad de Hombres</a:t>
                      </a:r>
                      <a:endParaRPr lang="es-C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3764"/>
                    </a:solidFill>
                  </a:tcPr>
                </a:tc>
                <a:extLst>
                  <a:ext uri="{0D108BD9-81ED-4DB2-BD59-A6C34878D82A}">
                    <a16:rowId xmlns:a16="http://schemas.microsoft.com/office/drawing/2014/main" val="2426763942"/>
                  </a:ext>
                </a:extLst>
              </a:tr>
              <a:tr h="1474109">
                <a:tc>
                  <a:txBody>
                    <a:bodyPr/>
                    <a:lstStyle/>
                    <a:p>
                      <a:pPr algn="ctr"/>
                      <a:r>
                        <a:rPr lang="es-ES_tradnl" sz="1200" dirty="0">
                          <a:effectLst/>
                        </a:rPr>
                        <a:t>Charla: Un acercamiento a los alcances y contenido de la Ley General de Empleo Público</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S_tradnl" sz="1200" dirty="0">
                          <a:effectLst/>
                        </a:rPr>
                        <a:t> </a:t>
                      </a:r>
                      <a:endParaRPr lang="es-CR" sz="1200" dirty="0">
                        <a:effectLst/>
                      </a:endParaRPr>
                    </a:p>
                    <a:p>
                      <a:pPr algn="ctr"/>
                      <a:r>
                        <a:rPr lang="es-ES_tradnl" sz="1200" dirty="0">
                          <a:effectLst/>
                        </a:rPr>
                        <a:t>07/10/2022 14/10/2022</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S_tradnl" sz="1200" dirty="0">
                          <a:effectLst/>
                        </a:rPr>
                        <a:t> </a:t>
                      </a:r>
                      <a:endParaRPr lang="es-CR" sz="1200" dirty="0">
                        <a:effectLst/>
                      </a:endParaRPr>
                    </a:p>
                    <a:p>
                      <a:pPr algn="ctr"/>
                      <a:r>
                        <a:rPr lang="es-ES_tradnl" sz="1200" dirty="0">
                          <a:effectLst/>
                        </a:rPr>
                        <a:t>430</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S_tradnl" sz="1200" dirty="0">
                          <a:effectLst/>
                        </a:rPr>
                        <a:t> </a:t>
                      </a:r>
                      <a:endParaRPr lang="es-CR" sz="1200" dirty="0">
                        <a:effectLst/>
                      </a:endParaRPr>
                    </a:p>
                    <a:p>
                      <a:pPr algn="ctr"/>
                      <a:r>
                        <a:rPr lang="es-ES_tradnl" sz="1200" dirty="0">
                          <a:effectLst/>
                        </a:rPr>
                        <a:t>263</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S_tradnl" sz="1200" dirty="0">
                          <a:effectLst/>
                        </a:rPr>
                        <a:t> </a:t>
                      </a:r>
                      <a:endParaRPr lang="es-CR" sz="1200" dirty="0">
                        <a:effectLst/>
                      </a:endParaRPr>
                    </a:p>
                    <a:p>
                      <a:pPr algn="ctr"/>
                      <a:r>
                        <a:rPr lang="es-ES_tradnl" sz="1200" dirty="0">
                          <a:effectLst/>
                        </a:rPr>
                        <a:t>167</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49224061"/>
                  </a:ext>
                </a:extLst>
              </a:tr>
            </a:tbl>
          </a:graphicData>
        </a:graphic>
      </p:graphicFrame>
    </p:spTree>
    <p:extLst>
      <p:ext uri="{BB962C8B-B14F-4D97-AF65-F5344CB8AC3E}">
        <p14:creationId xmlns:p14="http://schemas.microsoft.com/office/powerpoint/2010/main" val="1624490227"/>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F3AFABDF-6DD9-299F-81D4-380D51DB4EAF}"/>
              </a:ext>
            </a:extLst>
          </p:cNvPr>
          <p:cNvSpPr/>
          <p:nvPr/>
        </p:nvSpPr>
        <p:spPr>
          <a:xfrm>
            <a:off x="0" y="2448560"/>
            <a:ext cx="12192000" cy="4409440"/>
          </a:xfrm>
          <a:prstGeom prst="rect">
            <a:avLst/>
          </a:prstGeom>
          <a:solidFill>
            <a:srgbClr val="01AB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pic>
        <p:nvPicPr>
          <p:cNvPr id="7" name="Imagen 6">
            <a:extLst>
              <a:ext uri="{FF2B5EF4-FFF2-40B4-BE49-F238E27FC236}">
                <a16:creationId xmlns:a16="http://schemas.microsoft.com/office/drawing/2014/main" id="{86611E81-D08C-EA4E-EFC4-7E78288DDC07}"/>
              </a:ext>
            </a:extLst>
          </p:cNvPr>
          <p:cNvPicPr>
            <a:picLocks noChangeAspect="1"/>
          </p:cNvPicPr>
          <p:nvPr/>
        </p:nvPicPr>
        <p:blipFill>
          <a:blip r:embed="rId2"/>
          <a:stretch>
            <a:fillRect/>
          </a:stretch>
        </p:blipFill>
        <p:spPr>
          <a:xfrm rot="5400000">
            <a:off x="2085104" y="-1245691"/>
            <a:ext cx="889889" cy="4188431"/>
          </a:xfrm>
          <a:prstGeom prst="rect">
            <a:avLst/>
          </a:prstGeom>
        </p:spPr>
      </p:pic>
      <p:sp>
        <p:nvSpPr>
          <p:cNvPr id="5" name="CuadroTexto 4">
            <a:extLst>
              <a:ext uri="{FF2B5EF4-FFF2-40B4-BE49-F238E27FC236}">
                <a16:creationId xmlns:a16="http://schemas.microsoft.com/office/drawing/2014/main" id="{03ECCB01-8B0A-0DF1-C092-1F39AFC96FF7}"/>
              </a:ext>
            </a:extLst>
          </p:cNvPr>
          <p:cNvSpPr txBox="1"/>
          <p:nvPr/>
        </p:nvSpPr>
        <p:spPr>
          <a:xfrm>
            <a:off x="4947920" y="202193"/>
            <a:ext cx="7142480" cy="646331"/>
          </a:xfrm>
          <a:prstGeom prst="rect">
            <a:avLst/>
          </a:prstGeom>
          <a:noFill/>
        </p:spPr>
        <p:txBody>
          <a:bodyPr wrap="square">
            <a:spAutoFit/>
          </a:bodyPr>
          <a:lstStyle/>
          <a:p>
            <a:r>
              <a:rPr lang="es-ES_tradnl" sz="1800" dirty="0">
                <a:solidFill>
                  <a:srgbClr val="0064BD"/>
                </a:solidFill>
                <a:effectLst/>
                <a:latin typeface="Arial" panose="020B0604020202020204" pitchFamily="34" charset="0"/>
                <a:ea typeface="Calibri" panose="020F0502020204030204" pitchFamily="34" charset="0"/>
                <a:cs typeface="Times New Roman" panose="02020603050405020304" pitchFamily="18" charset="0"/>
              </a:rPr>
              <a:t> </a:t>
            </a:r>
            <a:endParaRPr lang="es-CR" sz="1800" dirty="0">
              <a:solidFill>
                <a:srgbClr val="0064BD"/>
              </a:solidFill>
              <a:effectLst/>
              <a:latin typeface="Calibri" panose="020F0502020204030204" pitchFamily="34" charset="0"/>
              <a:ea typeface="Calibri" panose="020F0502020204030204" pitchFamily="34" charset="0"/>
              <a:cs typeface="Times New Roman" panose="02020603050405020304" pitchFamily="18" charset="0"/>
            </a:endParaRPr>
          </a:p>
          <a:p>
            <a:r>
              <a:rPr lang="es-ES_tradnl" sz="1800" b="1" dirty="0">
                <a:solidFill>
                  <a:srgbClr val="0064BD"/>
                </a:solidFill>
                <a:effectLst/>
                <a:latin typeface="Arial" panose="020B0604020202020204" pitchFamily="34" charset="0"/>
                <a:ea typeface="Calibri" panose="020F0502020204030204" pitchFamily="34" charset="0"/>
                <a:cs typeface="Times New Roman" panose="02020603050405020304" pitchFamily="18" charset="0"/>
              </a:rPr>
              <a:t>FORTALECIMIENTO DE LOS PROCESOS FORMATIVOS </a:t>
            </a:r>
            <a:endParaRPr lang="es-CR" sz="1800" dirty="0">
              <a:solidFill>
                <a:srgbClr val="0064BD"/>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id="{789BBAE0-CE6F-C1A2-E385-15E9FA7CDA32}"/>
              </a:ext>
            </a:extLst>
          </p:cNvPr>
          <p:cNvSpPr txBox="1"/>
          <p:nvPr/>
        </p:nvSpPr>
        <p:spPr>
          <a:xfrm>
            <a:off x="4947920" y="848524"/>
            <a:ext cx="6522720" cy="523220"/>
          </a:xfrm>
          <a:prstGeom prst="rect">
            <a:avLst/>
          </a:prstGeom>
          <a:noFill/>
        </p:spPr>
        <p:txBody>
          <a:bodyPr wrap="square">
            <a:spAutoFit/>
          </a:bodyPr>
          <a:lstStyle/>
          <a:p>
            <a:r>
              <a:rPr lang="es-ES_tradnl" sz="1400" dirty="0">
                <a:effectLst/>
                <a:latin typeface="Arial" panose="020B0604020202020204" pitchFamily="34" charset="0"/>
                <a:ea typeface="Times New Roman" panose="02020603050405020304" pitchFamily="18" charset="0"/>
                <a:cs typeface="Times New Roman" panose="02020603050405020304" pitchFamily="18" charset="0"/>
              </a:rPr>
              <a:t>En adición a las actividades y gestiones descritas en el presente informe, durante el 2022 se realizaron los siguientes esfuerzos: </a:t>
            </a:r>
            <a:endParaRPr lang="es-C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CuadroTexto 11">
            <a:extLst>
              <a:ext uri="{FF2B5EF4-FFF2-40B4-BE49-F238E27FC236}">
                <a16:creationId xmlns:a16="http://schemas.microsoft.com/office/drawing/2014/main" id="{D069BB50-C4B0-28D7-F6D1-5FFDF7F2028D}"/>
              </a:ext>
            </a:extLst>
          </p:cNvPr>
          <p:cNvSpPr txBox="1"/>
          <p:nvPr/>
        </p:nvSpPr>
        <p:spPr>
          <a:xfrm>
            <a:off x="772160" y="1584915"/>
            <a:ext cx="10698480" cy="369332"/>
          </a:xfrm>
          <a:prstGeom prst="rect">
            <a:avLst/>
          </a:prstGeom>
          <a:noFill/>
        </p:spPr>
        <p:txBody>
          <a:bodyPr wrap="square">
            <a:spAutoFit/>
          </a:bodyPr>
          <a:lstStyle/>
          <a:p>
            <a:pPr marL="342900" lvl="0" indent="-342900">
              <a:buFont typeface="+mj-lt"/>
              <a:buAutoNum type="arabicPeriod" startAt="4"/>
            </a:pPr>
            <a:r>
              <a:rPr lang="es-ES" sz="1800" i="1" dirty="0">
                <a:solidFill>
                  <a:srgbClr val="01ABE5"/>
                </a:solidFill>
                <a:effectLst/>
                <a:latin typeface="Arial" panose="020B0604020202020204" pitchFamily="34" charset="0"/>
                <a:ea typeface="Times New Roman" panose="02020603050405020304" pitchFamily="18" charset="0"/>
              </a:rPr>
              <a:t>Ley de Contratación Administrativa y su reglamento: </a:t>
            </a:r>
            <a:endParaRPr lang="es-CR" sz="1800" dirty="0">
              <a:solidFill>
                <a:srgbClr val="01ABE5"/>
              </a:solidFill>
              <a:effectLst/>
              <a:latin typeface="Times New Roman" panose="02020603050405020304" pitchFamily="18" charset="0"/>
              <a:ea typeface="Times New Roman" panose="02020603050405020304" pitchFamily="18" charset="0"/>
            </a:endParaRPr>
          </a:p>
        </p:txBody>
      </p:sp>
      <p:sp>
        <p:nvSpPr>
          <p:cNvPr id="17" name="CuadroTexto 16">
            <a:extLst>
              <a:ext uri="{FF2B5EF4-FFF2-40B4-BE49-F238E27FC236}">
                <a16:creationId xmlns:a16="http://schemas.microsoft.com/office/drawing/2014/main" id="{7228EB03-A6FD-E32F-BDD3-2CC32B569395}"/>
              </a:ext>
            </a:extLst>
          </p:cNvPr>
          <p:cNvSpPr txBox="1"/>
          <p:nvPr/>
        </p:nvSpPr>
        <p:spPr>
          <a:xfrm>
            <a:off x="881380" y="2661731"/>
            <a:ext cx="10429240" cy="307777"/>
          </a:xfrm>
          <a:prstGeom prst="rect">
            <a:avLst/>
          </a:prstGeom>
          <a:noFill/>
        </p:spPr>
        <p:txBody>
          <a:bodyPr wrap="square">
            <a:spAutoFit/>
          </a:bodyPr>
          <a:lstStyle/>
          <a:p>
            <a:pPr marL="228600" algn="ctr"/>
            <a:r>
              <a:rPr lang="es-ES" sz="1400" b="1" dirty="0">
                <a:solidFill>
                  <a:schemeClr val="bg1"/>
                </a:solidFill>
                <a:effectLst/>
                <a:latin typeface="Arial" panose="020B0604020202020204" pitchFamily="34" charset="0"/>
                <a:ea typeface="Times New Roman" panose="02020603050405020304" pitchFamily="18" charset="0"/>
              </a:rPr>
              <a:t>Actividades realizadas con las fechas de inicio y final desagregadas por sexo en el 2022</a:t>
            </a:r>
            <a:endParaRPr lang="es-CR" sz="1050" dirty="0">
              <a:solidFill>
                <a:schemeClr val="bg1"/>
              </a:solidFill>
              <a:effectLst/>
              <a:latin typeface="Times New Roman" panose="02020603050405020304" pitchFamily="18" charset="0"/>
              <a:ea typeface="Times New Roman" panose="02020603050405020304" pitchFamily="18" charset="0"/>
            </a:endParaRPr>
          </a:p>
        </p:txBody>
      </p:sp>
      <p:sp>
        <p:nvSpPr>
          <p:cNvPr id="3" name="CuadroTexto 2">
            <a:extLst>
              <a:ext uri="{FF2B5EF4-FFF2-40B4-BE49-F238E27FC236}">
                <a16:creationId xmlns:a16="http://schemas.microsoft.com/office/drawing/2014/main" id="{9BC19F51-51DD-D565-33B2-02775FCD7961}"/>
              </a:ext>
            </a:extLst>
          </p:cNvPr>
          <p:cNvSpPr txBox="1"/>
          <p:nvPr/>
        </p:nvSpPr>
        <p:spPr>
          <a:xfrm>
            <a:off x="435833" y="3745339"/>
            <a:ext cx="4632960" cy="1815882"/>
          </a:xfrm>
          <a:prstGeom prst="rect">
            <a:avLst/>
          </a:prstGeom>
          <a:noFill/>
        </p:spPr>
        <p:txBody>
          <a:bodyPr wrap="square">
            <a:spAutoFit/>
          </a:bodyPr>
          <a:lstStyle/>
          <a:p>
            <a:pPr marL="449580" algn="just"/>
            <a:r>
              <a:rPr lang="es-ES" sz="1600" dirty="0">
                <a:effectLst/>
                <a:latin typeface="Arial" panose="020B0604020202020204" pitchFamily="34" charset="0"/>
                <a:ea typeface="Times New Roman" panose="02020603050405020304" pitchFamily="18" charset="0"/>
              </a:rPr>
              <a:t>La entrada en vigor de la nueva ley de contratación pública y su reglamento derivó en la necesidad de actualización del personal judicial que tiene a cargo tareas relacionadas con este importante proceso. Con el fin de atender esta necesidad se gestionó la siguiente actividad:</a:t>
            </a:r>
            <a:endParaRPr lang="es-CR" sz="1100" dirty="0">
              <a:effectLst/>
              <a:latin typeface="Times New Roman" panose="02020603050405020304" pitchFamily="18" charset="0"/>
              <a:ea typeface="Times New Roman" panose="02020603050405020304" pitchFamily="18" charset="0"/>
            </a:endParaRPr>
          </a:p>
        </p:txBody>
      </p:sp>
      <p:graphicFrame>
        <p:nvGraphicFramePr>
          <p:cNvPr id="4" name="Tabla 3">
            <a:extLst>
              <a:ext uri="{FF2B5EF4-FFF2-40B4-BE49-F238E27FC236}">
                <a16:creationId xmlns:a16="http://schemas.microsoft.com/office/drawing/2014/main" id="{152C7CF1-FB61-D4C9-7F09-525FE8E2698C}"/>
              </a:ext>
            </a:extLst>
          </p:cNvPr>
          <p:cNvGraphicFramePr>
            <a:graphicFrameLocks noGrp="1"/>
          </p:cNvGraphicFramePr>
          <p:nvPr>
            <p:extLst>
              <p:ext uri="{D42A27DB-BD31-4B8C-83A1-F6EECF244321}">
                <p14:modId xmlns:p14="http://schemas.microsoft.com/office/powerpoint/2010/main" val="559446738"/>
              </p:ext>
            </p:extLst>
          </p:nvPr>
        </p:nvGraphicFramePr>
        <p:xfrm>
          <a:off x="5638800" y="3661603"/>
          <a:ext cx="5974081" cy="2149917"/>
        </p:xfrm>
        <a:graphic>
          <a:graphicData uri="http://schemas.openxmlformats.org/drawingml/2006/table">
            <a:tbl>
              <a:tblPr firstRow="1" firstCol="1" bandRow="1">
                <a:tableStyleId>{46F890A9-2807-4EBB-B81D-B2AA78EC7F39}</a:tableStyleId>
              </a:tblPr>
              <a:tblGrid>
                <a:gridCol w="1352502">
                  <a:extLst>
                    <a:ext uri="{9D8B030D-6E8A-4147-A177-3AD203B41FA5}">
                      <a16:colId xmlns:a16="http://schemas.microsoft.com/office/drawing/2014/main" val="2902144033"/>
                    </a:ext>
                  </a:extLst>
                </a:gridCol>
                <a:gridCol w="1010685">
                  <a:extLst>
                    <a:ext uri="{9D8B030D-6E8A-4147-A177-3AD203B41FA5}">
                      <a16:colId xmlns:a16="http://schemas.microsoft.com/office/drawing/2014/main" val="2926125351"/>
                    </a:ext>
                  </a:extLst>
                </a:gridCol>
                <a:gridCol w="1288500">
                  <a:extLst>
                    <a:ext uri="{9D8B030D-6E8A-4147-A177-3AD203B41FA5}">
                      <a16:colId xmlns:a16="http://schemas.microsoft.com/office/drawing/2014/main" val="3007177586"/>
                    </a:ext>
                  </a:extLst>
                </a:gridCol>
                <a:gridCol w="1159087">
                  <a:extLst>
                    <a:ext uri="{9D8B030D-6E8A-4147-A177-3AD203B41FA5}">
                      <a16:colId xmlns:a16="http://schemas.microsoft.com/office/drawing/2014/main" val="3752435873"/>
                    </a:ext>
                  </a:extLst>
                </a:gridCol>
                <a:gridCol w="1163307">
                  <a:extLst>
                    <a:ext uri="{9D8B030D-6E8A-4147-A177-3AD203B41FA5}">
                      <a16:colId xmlns:a16="http://schemas.microsoft.com/office/drawing/2014/main" val="558928355"/>
                    </a:ext>
                  </a:extLst>
                </a:gridCol>
              </a:tblGrid>
              <a:tr h="863317">
                <a:tc>
                  <a:txBody>
                    <a:bodyPr/>
                    <a:lstStyle/>
                    <a:p>
                      <a:pPr algn="ctr"/>
                      <a:r>
                        <a:rPr lang="es-ES_tradnl" sz="1200" dirty="0">
                          <a:effectLst/>
                        </a:rPr>
                        <a:t>Nombre de la actividad</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3764"/>
                    </a:solidFill>
                  </a:tcPr>
                </a:tc>
                <a:tc>
                  <a:txBody>
                    <a:bodyPr/>
                    <a:lstStyle/>
                    <a:p>
                      <a:pPr algn="ctr"/>
                      <a:r>
                        <a:rPr lang="es-ES_tradnl" sz="1200" dirty="0">
                          <a:effectLst/>
                        </a:rPr>
                        <a:t>Fecha</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3764"/>
                    </a:solidFill>
                  </a:tcPr>
                </a:tc>
                <a:tc>
                  <a:txBody>
                    <a:bodyPr/>
                    <a:lstStyle/>
                    <a:p>
                      <a:pPr algn="ctr"/>
                      <a:r>
                        <a:rPr lang="es-ES_tradnl" sz="1200" dirty="0">
                          <a:effectLst/>
                        </a:rPr>
                        <a:t>Cantidad total participantes</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3764"/>
                    </a:solidFill>
                  </a:tcPr>
                </a:tc>
                <a:tc>
                  <a:txBody>
                    <a:bodyPr/>
                    <a:lstStyle/>
                    <a:p>
                      <a:pPr algn="ctr"/>
                      <a:r>
                        <a:rPr lang="es-ES_tradnl" sz="1200" dirty="0">
                          <a:effectLst/>
                        </a:rPr>
                        <a:t>Cantidad de Mujeres</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3764"/>
                    </a:solidFill>
                  </a:tcPr>
                </a:tc>
                <a:tc>
                  <a:txBody>
                    <a:bodyPr/>
                    <a:lstStyle/>
                    <a:p>
                      <a:pPr algn="ctr"/>
                      <a:r>
                        <a:rPr lang="es-ES_tradnl" sz="1200" dirty="0">
                          <a:effectLst/>
                        </a:rPr>
                        <a:t>Cantidad de Hombres</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3764"/>
                    </a:solidFill>
                  </a:tcPr>
                </a:tc>
                <a:extLst>
                  <a:ext uri="{0D108BD9-81ED-4DB2-BD59-A6C34878D82A}">
                    <a16:rowId xmlns:a16="http://schemas.microsoft.com/office/drawing/2014/main" val="480827048"/>
                  </a:ext>
                </a:extLst>
              </a:tr>
              <a:tr h="1286600">
                <a:tc>
                  <a:txBody>
                    <a:bodyPr/>
                    <a:lstStyle/>
                    <a:p>
                      <a:pPr algn="ctr"/>
                      <a:r>
                        <a:rPr lang="es-ES_tradnl" sz="1200">
                          <a:effectLst/>
                        </a:rPr>
                        <a:t>La nueva ley de contratación pública y su reglamento</a:t>
                      </a:r>
                      <a:endParaRPr lang="es-C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S_tradnl" sz="1200" dirty="0">
                          <a:effectLst/>
                        </a:rPr>
                        <a:t> </a:t>
                      </a:r>
                      <a:endParaRPr lang="es-CR" sz="1200" dirty="0">
                        <a:effectLst/>
                      </a:endParaRPr>
                    </a:p>
                    <a:p>
                      <a:pPr algn="ctr"/>
                      <a:r>
                        <a:rPr lang="es-ES_tradnl" sz="1200" dirty="0">
                          <a:effectLst/>
                        </a:rPr>
                        <a:t>07/12/2022 23/12/2022</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S_tradnl" sz="1200" dirty="0">
                          <a:effectLst/>
                        </a:rPr>
                        <a:t> </a:t>
                      </a:r>
                      <a:endParaRPr lang="es-CR" sz="1200" dirty="0">
                        <a:effectLst/>
                      </a:endParaRPr>
                    </a:p>
                    <a:p>
                      <a:pPr algn="ctr"/>
                      <a:r>
                        <a:rPr lang="es-ES_tradnl" sz="1200" dirty="0">
                          <a:effectLst/>
                        </a:rPr>
                        <a:t>355</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S_tradnl" sz="1200" dirty="0">
                          <a:effectLst/>
                        </a:rPr>
                        <a:t> </a:t>
                      </a:r>
                      <a:endParaRPr lang="es-CR" sz="1200" dirty="0">
                        <a:effectLst/>
                      </a:endParaRPr>
                    </a:p>
                    <a:p>
                      <a:pPr algn="ctr"/>
                      <a:r>
                        <a:rPr lang="es-ES_tradnl" sz="1200" dirty="0">
                          <a:effectLst/>
                        </a:rPr>
                        <a:t>208</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S_tradnl" sz="1200" dirty="0">
                          <a:effectLst/>
                        </a:rPr>
                        <a:t> </a:t>
                      </a:r>
                      <a:endParaRPr lang="es-CR" sz="1200" dirty="0">
                        <a:effectLst/>
                      </a:endParaRPr>
                    </a:p>
                    <a:p>
                      <a:pPr algn="ctr"/>
                      <a:r>
                        <a:rPr lang="es-ES_tradnl" sz="1200" dirty="0">
                          <a:effectLst/>
                        </a:rPr>
                        <a:t>147</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90527755"/>
                  </a:ext>
                </a:extLst>
              </a:tr>
            </a:tbl>
          </a:graphicData>
        </a:graphic>
      </p:graphicFrame>
    </p:spTree>
    <p:extLst>
      <p:ext uri="{BB962C8B-B14F-4D97-AF65-F5344CB8AC3E}">
        <p14:creationId xmlns:p14="http://schemas.microsoft.com/office/powerpoint/2010/main" val="2866045778"/>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F3AFABDF-6DD9-299F-81D4-380D51DB4EAF}"/>
              </a:ext>
            </a:extLst>
          </p:cNvPr>
          <p:cNvSpPr/>
          <p:nvPr/>
        </p:nvSpPr>
        <p:spPr>
          <a:xfrm>
            <a:off x="0" y="2448560"/>
            <a:ext cx="12192000" cy="4409440"/>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pic>
        <p:nvPicPr>
          <p:cNvPr id="7" name="Imagen 6">
            <a:extLst>
              <a:ext uri="{FF2B5EF4-FFF2-40B4-BE49-F238E27FC236}">
                <a16:creationId xmlns:a16="http://schemas.microsoft.com/office/drawing/2014/main" id="{86611E81-D08C-EA4E-EFC4-7E78288DDC07}"/>
              </a:ext>
            </a:extLst>
          </p:cNvPr>
          <p:cNvPicPr>
            <a:picLocks noChangeAspect="1"/>
          </p:cNvPicPr>
          <p:nvPr/>
        </p:nvPicPr>
        <p:blipFill>
          <a:blip r:embed="rId2"/>
          <a:stretch>
            <a:fillRect/>
          </a:stretch>
        </p:blipFill>
        <p:spPr>
          <a:xfrm rot="5400000">
            <a:off x="2085104" y="-1245691"/>
            <a:ext cx="889889" cy="4188431"/>
          </a:xfrm>
          <a:prstGeom prst="rect">
            <a:avLst/>
          </a:prstGeom>
        </p:spPr>
      </p:pic>
      <p:sp>
        <p:nvSpPr>
          <p:cNvPr id="5" name="CuadroTexto 4">
            <a:extLst>
              <a:ext uri="{FF2B5EF4-FFF2-40B4-BE49-F238E27FC236}">
                <a16:creationId xmlns:a16="http://schemas.microsoft.com/office/drawing/2014/main" id="{03ECCB01-8B0A-0DF1-C092-1F39AFC96FF7}"/>
              </a:ext>
            </a:extLst>
          </p:cNvPr>
          <p:cNvSpPr txBox="1"/>
          <p:nvPr/>
        </p:nvSpPr>
        <p:spPr>
          <a:xfrm>
            <a:off x="4947920" y="202193"/>
            <a:ext cx="7142480" cy="646331"/>
          </a:xfrm>
          <a:prstGeom prst="rect">
            <a:avLst/>
          </a:prstGeom>
          <a:noFill/>
        </p:spPr>
        <p:txBody>
          <a:bodyPr wrap="square">
            <a:spAutoFit/>
          </a:bodyPr>
          <a:lstStyle/>
          <a:p>
            <a:r>
              <a:rPr lang="es-ES_tradnl" sz="1800" dirty="0">
                <a:solidFill>
                  <a:srgbClr val="0064BD"/>
                </a:solidFill>
                <a:effectLst/>
                <a:latin typeface="Arial" panose="020B0604020202020204" pitchFamily="34" charset="0"/>
                <a:ea typeface="Calibri" panose="020F0502020204030204" pitchFamily="34" charset="0"/>
                <a:cs typeface="Times New Roman" panose="02020603050405020304" pitchFamily="18" charset="0"/>
              </a:rPr>
              <a:t> </a:t>
            </a:r>
            <a:endParaRPr lang="es-CR" sz="1800" dirty="0">
              <a:solidFill>
                <a:srgbClr val="0064BD"/>
              </a:solidFill>
              <a:effectLst/>
              <a:latin typeface="Calibri" panose="020F0502020204030204" pitchFamily="34" charset="0"/>
              <a:ea typeface="Calibri" panose="020F0502020204030204" pitchFamily="34" charset="0"/>
              <a:cs typeface="Times New Roman" panose="02020603050405020304" pitchFamily="18" charset="0"/>
            </a:endParaRPr>
          </a:p>
          <a:p>
            <a:r>
              <a:rPr lang="es-ES_tradnl" sz="1800" b="1" dirty="0">
                <a:solidFill>
                  <a:srgbClr val="0064BD"/>
                </a:solidFill>
                <a:effectLst/>
                <a:latin typeface="Arial" panose="020B0604020202020204" pitchFamily="34" charset="0"/>
                <a:ea typeface="Calibri" panose="020F0502020204030204" pitchFamily="34" charset="0"/>
                <a:cs typeface="Times New Roman" panose="02020603050405020304" pitchFamily="18" charset="0"/>
              </a:rPr>
              <a:t>FORTALECIMIENTO DE LOS PROCESOS FORMATIVOS </a:t>
            </a:r>
            <a:endParaRPr lang="es-CR" sz="1800" dirty="0">
              <a:solidFill>
                <a:srgbClr val="0064BD"/>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id="{789BBAE0-CE6F-C1A2-E385-15E9FA7CDA32}"/>
              </a:ext>
            </a:extLst>
          </p:cNvPr>
          <p:cNvSpPr txBox="1"/>
          <p:nvPr/>
        </p:nvSpPr>
        <p:spPr>
          <a:xfrm>
            <a:off x="4947920" y="848524"/>
            <a:ext cx="6522720" cy="523220"/>
          </a:xfrm>
          <a:prstGeom prst="rect">
            <a:avLst/>
          </a:prstGeom>
          <a:noFill/>
        </p:spPr>
        <p:txBody>
          <a:bodyPr wrap="square">
            <a:spAutoFit/>
          </a:bodyPr>
          <a:lstStyle/>
          <a:p>
            <a:r>
              <a:rPr lang="es-ES_tradnl" sz="1400" dirty="0">
                <a:effectLst/>
                <a:latin typeface="Arial" panose="020B0604020202020204" pitchFamily="34" charset="0"/>
                <a:ea typeface="Times New Roman" panose="02020603050405020304" pitchFamily="18" charset="0"/>
                <a:cs typeface="Times New Roman" panose="02020603050405020304" pitchFamily="18" charset="0"/>
              </a:rPr>
              <a:t>En adición a las actividades y gestiones descritas en el presente informe, durante el 2022 se realizaron los siguientes esfuerzos: </a:t>
            </a:r>
            <a:endParaRPr lang="es-C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CuadroTexto 11">
            <a:extLst>
              <a:ext uri="{FF2B5EF4-FFF2-40B4-BE49-F238E27FC236}">
                <a16:creationId xmlns:a16="http://schemas.microsoft.com/office/drawing/2014/main" id="{D069BB50-C4B0-28D7-F6D1-5FFDF7F2028D}"/>
              </a:ext>
            </a:extLst>
          </p:cNvPr>
          <p:cNvSpPr txBox="1"/>
          <p:nvPr/>
        </p:nvSpPr>
        <p:spPr>
          <a:xfrm>
            <a:off x="772160" y="1584915"/>
            <a:ext cx="10698480" cy="369332"/>
          </a:xfrm>
          <a:prstGeom prst="rect">
            <a:avLst/>
          </a:prstGeom>
          <a:noFill/>
        </p:spPr>
        <p:txBody>
          <a:bodyPr wrap="square">
            <a:spAutoFit/>
          </a:bodyPr>
          <a:lstStyle/>
          <a:p>
            <a:pPr marL="342900" lvl="0" indent="-342900">
              <a:buFont typeface="+mj-lt"/>
              <a:buAutoNum type="arabicPeriod" startAt="5"/>
            </a:pPr>
            <a:r>
              <a:rPr lang="es-ES" sz="1800" i="1" dirty="0">
                <a:solidFill>
                  <a:srgbClr val="01ABE5"/>
                </a:solidFill>
                <a:effectLst/>
                <a:latin typeface="Arial" panose="020B0604020202020204" pitchFamily="34" charset="0"/>
                <a:ea typeface="Times New Roman" panose="02020603050405020304" pitchFamily="18" charset="0"/>
              </a:rPr>
              <a:t>Entrada en vigor de la Reforma Procesal de Familia: </a:t>
            </a:r>
            <a:endParaRPr lang="es-CR" sz="1800" dirty="0">
              <a:solidFill>
                <a:srgbClr val="01ABE5"/>
              </a:solidFill>
              <a:effectLst/>
              <a:latin typeface="Times New Roman" panose="02020603050405020304" pitchFamily="18" charset="0"/>
              <a:ea typeface="Times New Roman" panose="02020603050405020304" pitchFamily="18" charset="0"/>
            </a:endParaRPr>
          </a:p>
        </p:txBody>
      </p:sp>
      <p:sp>
        <p:nvSpPr>
          <p:cNvPr id="17" name="CuadroTexto 16">
            <a:extLst>
              <a:ext uri="{FF2B5EF4-FFF2-40B4-BE49-F238E27FC236}">
                <a16:creationId xmlns:a16="http://schemas.microsoft.com/office/drawing/2014/main" id="{7228EB03-A6FD-E32F-BDD3-2CC32B569395}"/>
              </a:ext>
            </a:extLst>
          </p:cNvPr>
          <p:cNvSpPr txBox="1"/>
          <p:nvPr/>
        </p:nvSpPr>
        <p:spPr>
          <a:xfrm>
            <a:off x="5724637" y="3167390"/>
            <a:ext cx="6098540" cy="523220"/>
          </a:xfrm>
          <a:prstGeom prst="rect">
            <a:avLst/>
          </a:prstGeom>
          <a:noFill/>
        </p:spPr>
        <p:txBody>
          <a:bodyPr wrap="square">
            <a:spAutoFit/>
          </a:bodyPr>
          <a:lstStyle/>
          <a:p>
            <a:pPr marL="228600" algn="ctr"/>
            <a:r>
              <a:rPr lang="es-ES" sz="1400" b="1" dirty="0">
                <a:solidFill>
                  <a:schemeClr val="bg1"/>
                </a:solidFill>
                <a:effectLst/>
                <a:latin typeface="Arial" panose="020B0604020202020204" pitchFamily="34" charset="0"/>
                <a:ea typeface="Times New Roman" panose="02020603050405020304" pitchFamily="18" charset="0"/>
              </a:rPr>
              <a:t>Actividades realizadas con las fechas de inicio y final desagregadas por sexo en el 2022</a:t>
            </a:r>
            <a:endParaRPr lang="es-CR" sz="1050" dirty="0">
              <a:solidFill>
                <a:schemeClr val="bg1"/>
              </a:solidFill>
              <a:effectLst/>
              <a:latin typeface="Times New Roman" panose="02020603050405020304" pitchFamily="18" charset="0"/>
              <a:ea typeface="Times New Roman" panose="02020603050405020304" pitchFamily="18" charset="0"/>
            </a:endParaRPr>
          </a:p>
        </p:txBody>
      </p:sp>
      <p:sp>
        <p:nvSpPr>
          <p:cNvPr id="3" name="CuadroTexto 2">
            <a:extLst>
              <a:ext uri="{FF2B5EF4-FFF2-40B4-BE49-F238E27FC236}">
                <a16:creationId xmlns:a16="http://schemas.microsoft.com/office/drawing/2014/main" id="{0A4A95EF-7B32-FD6B-7C6C-88808566CB20}"/>
              </a:ext>
            </a:extLst>
          </p:cNvPr>
          <p:cNvSpPr txBox="1"/>
          <p:nvPr/>
        </p:nvSpPr>
        <p:spPr>
          <a:xfrm>
            <a:off x="512557" y="2971780"/>
            <a:ext cx="4699523" cy="3539430"/>
          </a:xfrm>
          <a:prstGeom prst="rect">
            <a:avLst/>
          </a:prstGeom>
          <a:noFill/>
        </p:spPr>
        <p:txBody>
          <a:bodyPr wrap="square">
            <a:spAutoFit/>
          </a:bodyPr>
          <a:lstStyle/>
          <a:p>
            <a:pPr marL="9525" algn="just"/>
            <a:r>
              <a:rPr lang="es-ES" sz="1400" dirty="0">
                <a:solidFill>
                  <a:schemeClr val="bg1"/>
                </a:solidFill>
              </a:rPr>
              <a:t>Como parte de la estrategia de capacitación para el abordaje de esta jurisdicción ante la entrada en vigor de la reforma procesal, se convocó al personal que opera la materia de Familia a los cursos del Programa Acceso a la Justicia, conforme al siguiente cronograma: </a:t>
            </a:r>
            <a:endParaRPr lang="es-CR" sz="1400" dirty="0">
              <a:solidFill>
                <a:schemeClr val="bg1"/>
              </a:solidFill>
            </a:endParaRPr>
          </a:p>
          <a:p>
            <a:pPr marL="449580" algn="just"/>
            <a:r>
              <a:rPr lang="es-ES" sz="1400" dirty="0">
                <a:solidFill>
                  <a:schemeClr val="bg1"/>
                </a:solidFill>
              </a:rPr>
              <a:t> </a:t>
            </a:r>
            <a:endParaRPr lang="es-CR" sz="1400" dirty="0">
              <a:solidFill>
                <a:schemeClr val="bg1"/>
              </a:solidFill>
            </a:endParaRPr>
          </a:p>
          <a:p>
            <a:pPr marL="342900" lvl="0" indent="-342900">
              <a:buFont typeface="Symbol" pitchFamily="2" charset="2"/>
              <a:buChar char=""/>
            </a:pPr>
            <a:r>
              <a:rPr lang="es-ES" sz="1400" b="1" dirty="0">
                <a:solidFill>
                  <a:srgbClr val="01ABE5"/>
                </a:solidFill>
              </a:rPr>
              <a:t>19/08/2022 (Convocatoria 23 y 24 de agosto) </a:t>
            </a:r>
            <a:endParaRPr lang="es-CR" sz="1400" b="1" dirty="0">
              <a:solidFill>
                <a:srgbClr val="01ABE5"/>
              </a:solidFill>
            </a:endParaRPr>
          </a:p>
          <a:p>
            <a:pPr marL="342900" lvl="0" indent="-342900">
              <a:buFont typeface="Symbol" pitchFamily="2" charset="2"/>
              <a:buChar char=""/>
            </a:pPr>
            <a:r>
              <a:rPr lang="es-ES" sz="1400" b="1" dirty="0">
                <a:solidFill>
                  <a:srgbClr val="01ABE5"/>
                </a:solidFill>
              </a:rPr>
              <a:t>09/09/2022 (Convocatoria 13 y 14 de setiembre) </a:t>
            </a:r>
            <a:endParaRPr lang="es-CR" sz="1400" b="1" dirty="0">
              <a:solidFill>
                <a:srgbClr val="01ABE5"/>
              </a:solidFill>
            </a:endParaRPr>
          </a:p>
          <a:p>
            <a:pPr marL="342900" lvl="0" indent="-342900">
              <a:buFont typeface="Symbol" pitchFamily="2" charset="2"/>
              <a:buChar char=""/>
            </a:pPr>
            <a:r>
              <a:rPr lang="es-ES" sz="1400" b="1" dirty="0">
                <a:solidFill>
                  <a:srgbClr val="01ABE5"/>
                </a:solidFill>
              </a:rPr>
              <a:t>23/09/2022 (Convocatoria 27 y 28 de Setiembre) </a:t>
            </a:r>
            <a:endParaRPr lang="es-CR" sz="1400" b="1" dirty="0">
              <a:solidFill>
                <a:srgbClr val="01ABE5"/>
              </a:solidFill>
            </a:endParaRPr>
          </a:p>
          <a:p>
            <a:pPr marL="342900" lvl="0" indent="-342900">
              <a:buFont typeface="Symbol" pitchFamily="2" charset="2"/>
              <a:buChar char=""/>
            </a:pPr>
            <a:r>
              <a:rPr lang="es-ES" sz="1400" b="1" dirty="0">
                <a:solidFill>
                  <a:srgbClr val="01ABE5"/>
                </a:solidFill>
              </a:rPr>
              <a:t>07/10/2022 (Convocatoria 11 y 12 de octubre) </a:t>
            </a:r>
            <a:endParaRPr lang="es-CR" sz="1400" b="1" dirty="0">
              <a:solidFill>
                <a:srgbClr val="01ABE5"/>
              </a:solidFill>
            </a:endParaRPr>
          </a:p>
          <a:p>
            <a:pPr marL="342900" lvl="0" indent="-342900">
              <a:buFont typeface="Symbol" pitchFamily="2" charset="2"/>
              <a:buChar char=""/>
            </a:pPr>
            <a:r>
              <a:rPr lang="es-ES" sz="1400" b="1" dirty="0">
                <a:solidFill>
                  <a:srgbClr val="01ABE5"/>
                </a:solidFill>
              </a:rPr>
              <a:t>21/10/2022 (Convocatoria 25 y 26 de octubre) </a:t>
            </a:r>
            <a:endParaRPr lang="es-CR" sz="1400" b="1" dirty="0">
              <a:solidFill>
                <a:srgbClr val="01ABE5"/>
              </a:solidFill>
            </a:endParaRPr>
          </a:p>
          <a:p>
            <a:pPr marL="342900" lvl="0" indent="-342900">
              <a:buFont typeface="Symbol" pitchFamily="2" charset="2"/>
              <a:buChar char=""/>
            </a:pPr>
            <a:r>
              <a:rPr lang="es-ES" sz="1400" b="1" dirty="0">
                <a:solidFill>
                  <a:srgbClr val="01ABE5"/>
                </a:solidFill>
              </a:rPr>
              <a:t>07/11/2022 (Convocatoria 08 y 09 de noviembre)</a:t>
            </a:r>
            <a:endParaRPr lang="es-CR" sz="1400" b="1" dirty="0">
              <a:solidFill>
                <a:srgbClr val="01ABE5"/>
              </a:solidFill>
            </a:endParaRPr>
          </a:p>
          <a:p>
            <a:pPr marL="449580" algn="just"/>
            <a:r>
              <a:rPr lang="es-ES" sz="1400" dirty="0">
                <a:solidFill>
                  <a:schemeClr val="bg1"/>
                </a:solidFill>
              </a:rPr>
              <a:t> </a:t>
            </a:r>
            <a:endParaRPr lang="es-CR" sz="1400" dirty="0">
              <a:solidFill>
                <a:schemeClr val="bg1"/>
              </a:solidFill>
            </a:endParaRPr>
          </a:p>
          <a:p>
            <a:r>
              <a:rPr lang="es-ES_tradnl" sz="1400" dirty="0">
                <a:solidFill>
                  <a:schemeClr val="bg1"/>
                </a:solidFill>
              </a:rPr>
              <a:t>En adición, se invitó al personal con cargo de jefatura (juez o jueza coordinador) y coordinaciones judiciales a realizar el curso virtual Habilidades directivas: </a:t>
            </a:r>
            <a:endParaRPr lang="es-CR" sz="1400" dirty="0">
              <a:solidFill>
                <a:schemeClr val="bg1"/>
              </a:solidFill>
            </a:endParaRPr>
          </a:p>
        </p:txBody>
      </p:sp>
      <p:graphicFrame>
        <p:nvGraphicFramePr>
          <p:cNvPr id="6" name="Tabla 5">
            <a:extLst>
              <a:ext uri="{FF2B5EF4-FFF2-40B4-BE49-F238E27FC236}">
                <a16:creationId xmlns:a16="http://schemas.microsoft.com/office/drawing/2014/main" id="{DC18038E-5633-ACDE-5CCA-1A4D2A476B70}"/>
              </a:ext>
            </a:extLst>
          </p:cNvPr>
          <p:cNvGraphicFramePr>
            <a:graphicFrameLocks noGrp="1"/>
          </p:cNvGraphicFramePr>
          <p:nvPr>
            <p:extLst>
              <p:ext uri="{D42A27DB-BD31-4B8C-83A1-F6EECF244321}">
                <p14:modId xmlns:p14="http://schemas.microsoft.com/office/powerpoint/2010/main" val="3307209287"/>
              </p:ext>
            </p:extLst>
          </p:nvPr>
        </p:nvGraphicFramePr>
        <p:xfrm>
          <a:off x="6556375" y="4184923"/>
          <a:ext cx="4822825" cy="1475914"/>
        </p:xfrm>
        <a:graphic>
          <a:graphicData uri="http://schemas.openxmlformats.org/drawingml/2006/table">
            <a:tbl>
              <a:tblPr firstRow="1" firstCol="1" bandRow="1">
                <a:tableStyleId>{46F890A9-2807-4EBB-B81D-B2AA78EC7F39}</a:tableStyleId>
              </a:tblPr>
              <a:tblGrid>
                <a:gridCol w="1514475">
                  <a:extLst>
                    <a:ext uri="{9D8B030D-6E8A-4147-A177-3AD203B41FA5}">
                      <a16:colId xmlns:a16="http://schemas.microsoft.com/office/drawing/2014/main" val="1394152636"/>
                    </a:ext>
                  </a:extLst>
                </a:gridCol>
                <a:gridCol w="1136015">
                  <a:extLst>
                    <a:ext uri="{9D8B030D-6E8A-4147-A177-3AD203B41FA5}">
                      <a16:colId xmlns:a16="http://schemas.microsoft.com/office/drawing/2014/main" val="1616024273"/>
                    </a:ext>
                  </a:extLst>
                </a:gridCol>
                <a:gridCol w="1085215">
                  <a:extLst>
                    <a:ext uri="{9D8B030D-6E8A-4147-A177-3AD203B41FA5}">
                      <a16:colId xmlns:a16="http://schemas.microsoft.com/office/drawing/2014/main" val="2368894641"/>
                    </a:ext>
                  </a:extLst>
                </a:gridCol>
                <a:gridCol w="1087120">
                  <a:extLst>
                    <a:ext uri="{9D8B030D-6E8A-4147-A177-3AD203B41FA5}">
                      <a16:colId xmlns:a16="http://schemas.microsoft.com/office/drawing/2014/main" val="2780261058"/>
                    </a:ext>
                  </a:extLst>
                </a:gridCol>
              </a:tblGrid>
              <a:tr h="885548">
                <a:tc>
                  <a:txBody>
                    <a:bodyPr/>
                    <a:lstStyle/>
                    <a:p>
                      <a:pPr algn="ctr"/>
                      <a:r>
                        <a:rPr lang="es-ES_tradnl" sz="1200" dirty="0">
                          <a:effectLst/>
                        </a:rPr>
                        <a:t>Nombre de la actividad</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1ABE5"/>
                    </a:solidFill>
                  </a:tcPr>
                </a:tc>
                <a:tc>
                  <a:txBody>
                    <a:bodyPr/>
                    <a:lstStyle/>
                    <a:p>
                      <a:pPr algn="ctr"/>
                      <a:r>
                        <a:rPr lang="es-ES_tradnl" sz="1200" dirty="0">
                          <a:effectLst/>
                        </a:rPr>
                        <a:t>Cantidad total participantes aprobados</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1ABE5"/>
                    </a:solidFill>
                  </a:tcPr>
                </a:tc>
                <a:tc>
                  <a:txBody>
                    <a:bodyPr/>
                    <a:lstStyle/>
                    <a:p>
                      <a:pPr algn="ctr"/>
                      <a:r>
                        <a:rPr lang="es-ES_tradnl" sz="1200" dirty="0">
                          <a:effectLst/>
                        </a:rPr>
                        <a:t>Cantidad de Mujeres</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1ABE5"/>
                    </a:solidFill>
                  </a:tcPr>
                </a:tc>
                <a:tc>
                  <a:txBody>
                    <a:bodyPr/>
                    <a:lstStyle/>
                    <a:p>
                      <a:pPr algn="ctr"/>
                      <a:r>
                        <a:rPr lang="es-ES_tradnl" sz="1200" dirty="0">
                          <a:effectLst/>
                        </a:rPr>
                        <a:t>Cantidad de Hombres</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1ABE5"/>
                    </a:solidFill>
                  </a:tcPr>
                </a:tc>
                <a:extLst>
                  <a:ext uri="{0D108BD9-81ED-4DB2-BD59-A6C34878D82A}">
                    <a16:rowId xmlns:a16="http://schemas.microsoft.com/office/drawing/2014/main" val="189788871"/>
                  </a:ext>
                </a:extLst>
              </a:tr>
              <a:tr h="590366">
                <a:tc>
                  <a:txBody>
                    <a:bodyPr/>
                    <a:lstStyle/>
                    <a:p>
                      <a:r>
                        <a:rPr lang="es-ES_tradnl" sz="1200">
                          <a:effectLst/>
                        </a:rPr>
                        <a:t>Habilidades Directivas</a:t>
                      </a:r>
                      <a:endParaRPr lang="es-C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S_tradnl" sz="1200">
                          <a:effectLst/>
                        </a:rPr>
                        <a:t>20</a:t>
                      </a:r>
                      <a:endParaRPr lang="es-C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S_tradnl" sz="1200" dirty="0">
                          <a:effectLst/>
                        </a:rPr>
                        <a:t>14</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S_tradnl" sz="1200" dirty="0">
                          <a:effectLst/>
                        </a:rPr>
                        <a:t>6</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5616961"/>
                  </a:ext>
                </a:extLst>
              </a:tr>
            </a:tbl>
          </a:graphicData>
        </a:graphic>
      </p:graphicFrame>
    </p:spTree>
    <p:extLst>
      <p:ext uri="{BB962C8B-B14F-4D97-AF65-F5344CB8AC3E}">
        <p14:creationId xmlns:p14="http://schemas.microsoft.com/office/powerpoint/2010/main" val="3204286692"/>
      </p:ext>
    </p:extLst>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F3AFABDF-6DD9-299F-81D4-380D51DB4EAF}"/>
              </a:ext>
            </a:extLst>
          </p:cNvPr>
          <p:cNvSpPr/>
          <p:nvPr/>
        </p:nvSpPr>
        <p:spPr>
          <a:xfrm>
            <a:off x="0" y="2448560"/>
            <a:ext cx="12192000" cy="4409440"/>
          </a:xfrm>
          <a:prstGeom prst="rect">
            <a:avLst/>
          </a:prstGeom>
          <a:solidFill>
            <a:srgbClr val="0064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rgbClr val="0064BD"/>
              </a:solidFill>
            </a:endParaRPr>
          </a:p>
        </p:txBody>
      </p:sp>
      <p:pic>
        <p:nvPicPr>
          <p:cNvPr id="7" name="Imagen 6">
            <a:extLst>
              <a:ext uri="{FF2B5EF4-FFF2-40B4-BE49-F238E27FC236}">
                <a16:creationId xmlns:a16="http://schemas.microsoft.com/office/drawing/2014/main" id="{86611E81-D08C-EA4E-EFC4-7E78288DDC07}"/>
              </a:ext>
            </a:extLst>
          </p:cNvPr>
          <p:cNvPicPr>
            <a:picLocks noChangeAspect="1"/>
          </p:cNvPicPr>
          <p:nvPr/>
        </p:nvPicPr>
        <p:blipFill>
          <a:blip r:embed="rId2"/>
          <a:stretch>
            <a:fillRect/>
          </a:stretch>
        </p:blipFill>
        <p:spPr>
          <a:xfrm rot="5400000">
            <a:off x="2085104" y="-1245691"/>
            <a:ext cx="889889" cy="4188431"/>
          </a:xfrm>
          <a:prstGeom prst="rect">
            <a:avLst/>
          </a:prstGeom>
        </p:spPr>
      </p:pic>
      <p:sp>
        <p:nvSpPr>
          <p:cNvPr id="5" name="CuadroTexto 4">
            <a:extLst>
              <a:ext uri="{FF2B5EF4-FFF2-40B4-BE49-F238E27FC236}">
                <a16:creationId xmlns:a16="http://schemas.microsoft.com/office/drawing/2014/main" id="{03ECCB01-8B0A-0DF1-C092-1F39AFC96FF7}"/>
              </a:ext>
            </a:extLst>
          </p:cNvPr>
          <p:cNvSpPr txBox="1"/>
          <p:nvPr/>
        </p:nvSpPr>
        <p:spPr>
          <a:xfrm>
            <a:off x="4947920" y="202193"/>
            <a:ext cx="7142480" cy="646331"/>
          </a:xfrm>
          <a:prstGeom prst="rect">
            <a:avLst/>
          </a:prstGeom>
          <a:noFill/>
        </p:spPr>
        <p:txBody>
          <a:bodyPr wrap="square">
            <a:spAutoFit/>
          </a:bodyPr>
          <a:lstStyle/>
          <a:p>
            <a:r>
              <a:rPr lang="es-ES_tradnl" sz="1800" dirty="0">
                <a:solidFill>
                  <a:srgbClr val="0064BD"/>
                </a:solidFill>
                <a:effectLst/>
                <a:latin typeface="Arial" panose="020B0604020202020204" pitchFamily="34" charset="0"/>
                <a:ea typeface="Calibri" panose="020F0502020204030204" pitchFamily="34" charset="0"/>
                <a:cs typeface="Times New Roman" panose="02020603050405020304" pitchFamily="18" charset="0"/>
              </a:rPr>
              <a:t> </a:t>
            </a:r>
            <a:endParaRPr lang="es-CR" sz="1800" dirty="0">
              <a:solidFill>
                <a:srgbClr val="0064BD"/>
              </a:solidFill>
              <a:effectLst/>
              <a:latin typeface="Calibri" panose="020F0502020204030204" pitchFamily="34" charset="0"/>
              <a:ea typeface="Calibri" panose="020F0502020204030204" pitchFamily="34" charset="0"/>
              <a:cs typeface="Times New Roman" panose="02020603050405020304" pitchFamily="18" charset="0"/>
            </a:endParaRPr>
          </a:p>
          <a:p>
            <a:r>
              <a:rPr lang="es-ES_tradnl" sz="1800" b="1" dirty="0">
                <a:solidFill>
                  <a:srgbClr val="0064BD"/>
                </a:solidFill>
                <a:effectLst/>
                <a:latin typeface="Arial" panose="020B0604020202020204" pitchFamily="34" charset="0"/>
                <a:ea typeface="Calibri" panose="020F0502020204030204" pitchFamily="34" charset="0"/>
                <a:cs typeface="Times New Roman" panose="02020603050405020304" pitchFamily="18" charset="0"/>
              </a:rPr>
              <a:t>FORTALECIMIENTO DE LOS PROCESOS FORMATIVOS </a:t>
            </a:r>
            <a:endParaRPr lang="es-CR" sz="1800" dirty="0">
              <a:solidFill>
                <a:srgbClr val="0064BD"/>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id="{789BBAE0-CE6F-C1A2-E385-15E9FA7CDA32}"/>
              </a:ext>
            </a:extLst>
          </p:cNvPr>
          <p:cNvSpPr txBox="1"/>
          <p:nvPr/>
        </p:nvSpPr>
        <p:spPr>
          <a:xfrm>
            <a:off x="4947920" y="848524"/>
            <a:ext cx="6522720" cy="523220"/>
          </a:xfrm>
          <a:prstGeom prst="rect">
            <a:avLst/>
          </a:prstGeom>
          <a:noFill/>
        </p:spPr>
        <p:txBody>
          <a:bodyPr wrap="square">
            <a:spAutoFit/>
          </a:bodyPr>
          <a:lstStyle/>
          <a:p>
            <a:r>
              <a:rPr lang="es-ES_tradnl" sz="1400" dirty="0">
                <a:effectLst/>
                <a:latin typeface="Arial" panose="020B0604020202020204" pitchFamily="34" charset="0"/>
                <a:ea typeface="Times New Roman" panose="02020603050405020304" pitchFamily="18" charset="0"/>
                <a:cs typeface="Times New Roman" panose="02020603050405020304" pitchFamily="18" charset="0"/>
              </a:rPr>
              <a:t>En adición a las actividades y gestiones descritas en el presente informe, durante el 2022 se realizaron los siguientes esfuerzos: </a:t>
            </a:r>
            <a:endParaRPr lang="es-C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CuadroTexto 11">
            <a:extLst>
              <a:ext uri="{FF2B5EF4-FFF2-40B4-BE49-F238E27FC236}">
                <a16:creationId xmlns:a16="http://schemas.microsoft.com/office/drawing/2014/main" id="{D069BB50-C4B0-28D7-F6D1-5FFDF7F2028D}"/>
              </a:ext>
            </a:extLst>
          </p:cNvPr>
          <p:cNvSpPr txBox="1"/>
          <p:nvPr/>
        </p:nvSpPr>
        <p:spPr>
          <a:xfrm>
            <a:off x="772160" y="1584915"/>
            <a:ext cx="10698480" cy="369332"/>
          </a:xfrm>
          <a:prstGeom prst="rect">
            <a:avLst/>
          </a:prstGeom>
          <a:noFill/>
        </p:spPr>
        <p:txBody>
          <a:bodyPr wrap="square">
            <a:spAutoFit/>
          </a:bodyPr>
          <a:lstStyle/>
          <a:p>
            <a:pPr marL="342900" lvl="0" indent="-342900">
              <a:buFont typeface="+mj-lt"/>
              <a:buAutoNum type="arabicPeriod" startAt="6"/>
            </a:pPr>
            <a:r>
              <a:rPr lang="es-ES" sz="1800" i="1" dirty="0">
                <a:solidFill>
                  <a:srgbClr val="01ABE5"/>
                </a:solidFill>
                <a:effectLst/>
                <a:latin typeface="Arial" panose="020B0604020202020204" pitchFamily="34" charset="0"/>
                <a:ea typeface="Times New Roman" panose="02020603050405020304" pitchFamily="18" charset="0"/>
              </a:rPr>
              <a:t>Rediseño Penal</a:t>
            </a:r>
            <a:endParaRPr lang="es-CR" sz="1800" dirty="0">
              <a:solidFill>
                <a:srgbClr val="01ABE5"/>
              </a:solidFill>
              <a:effectLst/>
              <a:latin typeface="Times New Roman" panose="02020603050405020304" pitchFamily="18" charset="0"/>
              <a:ea typeface="Times New Roman" panose="02020603050405020304" pitchFamily="18" charset="0"/>
            </a:endParaRPr>
          </a:p>
        </p:txBody>
      </p:sp>
      <p:sp>
        <p:nvSpPr>
          <p:cNvPr id="17" name="CuadroTexto 16">
            <a:extLst>
              <a:ext uri="{FF2B5EF4-FFF2-40B4-BE49-F238E27FC236}">
                <a16:creationId xmlns:a16="http://schemas.microsoft.com/office/drawing/2014/main" id="{7228EB03-A6FD-E32F-BDD3-2CC32B569395}"/>
              </a:ext>
            </a:extLst>
          </p:cNvPr>
          <p:cNvSpPr txBox="1"/>
          <p:nvPr/>
        </p:nvSpPr>
        <p:spPr>
          <a:xfrm>
            <a:off x="881380" y="2777988"/>
            <a:ext cx="10429240" cy="307777"/>
          </a:xfrm>
          <a:prstGeom prst="rect">
            <a:avLst/>
          </a:prstGeom>
          <a:noFill/>
        </p:spPr>
        <p:txBody>
          <a:bodyPr wrap="square">
            <a:spAutoFit/>
          </a:bodyPr>
          <a:lstStyle/>
          <a:p>
            <a:pPr marL="228600" algn="ctr"/>
            <a:r>
              <a:rPr lang="es-ES" sz="1400" b="1" dirty="0">
                <a:solidFill>
                  <a:schemeClr val="bg1"/>
                </a:solidFill>
                <a:effectLst/>
                <a:latin typeface="Arial" panose="020B0604020202020204" pitchFamily="34" charset="0"/>
                <a:ea typeface="Times New Roman" panose="02020603050405020304" pitchFamily="18" charset="0"/>
              </a:rPr>
              <a:t>Actividades realizadas con las fechas de inicio y final desagregadas por sexo en el 2022</a:t>
            </a:r>
            <a:endParaRPr lang="es-CR" sz="1050" dirty="0">
              <a:solidFill>
                <a:schemeClr val="bg1"/>
              </a:solidFill>
              <a:effectLst/>
              <a:latin typeface="Times New Roman" panose="02020603050405020304" pitchFamily="18" charset="0"/>
              <a:ea typeface="Times New Roman" panose="02020603050405020304" pitchFamily="18" charset="0"/>
            </a:endParaRPr>
          </a:p>
        </p:txBody>
      </p:sp>
      <p:sp>
        <p:nvSpPr>
          <p:cNvPr id="3" name="CuadroTexto 2">
            <a:extLst>
              <a:ext uri="{FF2B5EF4-FFF2-40B4-BE49-F238E27FC236}">
                <a16:creationId xmlns:a16="http://schemas.microsoft.com/office/drawing/2014/main" id="{0A4A95EF-7B32-FD6B-7C6C-88808566CB20}"/>
              </a:ext>
            </a:extLst>
          </p:cNvPr>
          <p:cNvSpPr txBox="1"/>
          <p:nvPr/>
        </p:nvSpPr>
        <p:spPr>
          <a:xfrm>
            <a:off x="1114854" y="3943096"/>
            <a:ext cx="4024407" cy="1815882"/>
          </a:xfrm>
          <a:prstGeom prst="rect">
            <a:avLst/>
          </a:prstGeom>
          <a:noFill/>
        </p:spPr>
        <p:txBody>
          <a:bodyPr wrap="square">
            <a:spAutoFit/>
          </a:bodyPr>
          <a:lstStyle/>
          <a:p>
            <a:pPr algn="just"/>
            <a:r>
              <a:rPr lang="es-ES_tradnl"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De manera complementaria a las actividades de sensibilización para el cambio enunciadas anteriormente, se ofertaron para los equipos de mejora de las oficinas de la materia penal rediseñadas, los siguientes cursos virtuales: </a:t>
            </a:r>
            <a:endParaRPr lang="es-C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a 8">
            <a:extLst>
              <a:ext uri="{FF2B5EF4-FFF2-40B4-BE49-F238E27FC236}">
                <a16:creationId xmlns:a16="http://schemas.microsoft.com/office/drawing/2014/main" id="{EE52049D-4BC5-AB75-E4B2-7CC8AC6E0BD4}"/>
              </a:ext>
            </a:extLst>
          </p:cNvPr>
          <p:cNvGraphicFramePr>
            <a:graphicFrameLocks noGrp="1"/>
          </p:cNvGraphicFramePr>
          <p:nvPr>
            <p:extLst>
              <p:ext uri="{D42A27DB-BD31-4B8C-83A1-F6EECF244321}">
                <p14:modId xmlns:p14="http://schemas.microsoft.com/office/powerpoint/2010/main" val="1153630822"/>
              </p:ext>
            </p:extLst>
          </p:nvPr>
        </p:nvGraphicFramePr>
        <p:xfrm>
          <a:off x="5786756" y="3554283"/>
          <a:ext cx="5683884" cy="2500177"/>
        </p:xfrm>
        <a:graphic>
          <a:graphicData uri="http://schemas.openxmlformats.org/drawingml/2006/table">
            <a:tbl>
              <a:tblPr firstRow="1" firstCol="1" bandRow="1">
                <a:tableStyleId>{46F890A9-2807-4EBB-B81D-B2AA78EC7F39}</a:tableStyleId>
              </a:tblPr>
              <a:tblGrid>
                <a:gridCol w="1440042">
                  <a:extLst>
                    <a:ext uri="{9D8B030D-6E8A-4147-A177-3AD203B41FA5}">
                      <a16:colId xmlns:a16="http://schemas.microsoft.com/office/drawing/2014/main" val="2924517317"/>
                    </a:ext>
                  </a:extLst>
                </a:gridCol>
                <a:gridCol w="1121520">
                  <a:extLst>
                    <a:ext uri="{9D8B030D-6E8A-4147-A177-3AD203B41FA5}">
                      <a16:colId xmlns:a16="http://schemas.microsoft.com/office/drawing/2014/main" val="4195517730"/>
                    </a:ext>
                  </a:extLst>
                </a:gridCol>
                <a:gridCol w="1060626">
                  <a:extLst>
                    <a:ext uri="{9D8B030D-6E8A-4147-A177-3AD203B41FA5}">
                      <a16:colId xmlns:a16="http://schemas.microsoft.com/office/drawing/2014/main" val="2598629025"/>
                    </a:ext>
                  </a:extLst>
                </a:gridCol>
                <a:gridCol w="984341">
                  <a:extLst>
                    <a:ext uri="{9D8B030D-6E8A-4147-A177-3AD203B41FA5}">
                      <a16:colId xmlns:a16="http://schemas.microsoft.com/office/drawing/2014/main" val="3089576268"/>
                    </a:ext>
                  </a:extLst>
                </a:gridCol>
                <a:gridCol w="1077355">
                  <a:extLst>
                    <a:ext uri="{9D8B030D-6E8A-4147-A177-3AD203B41FA5}">
                      <a16:colId xmlns:a16="http://schemas.microsoft.com/office/drawing/2014/main" val="467803995"/>
                    </a:ext>
                  </a:extLst>
                </a:gridCol>
              </a:tblGrid>
              <a:tr h="710936">
                <a:tc>
                  <a:txBody>
                    <a:bodyPr/>
                    <a:lstStyle/>
                    <a:p>
                      <a:pPr algn="ctr"/>
                      <a:r>
                        <a:rPr lang="es-ES_tradnl" sz="1200" dirty="0">
                          <a:effectLst/>
                        </a:rPr>
                        <a:t>Nombre de la actividad</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3764"/>
                    </a:solidFill>
                  </a:tcPr>
                </a:tc>
                <a:tc>
                  <a:txBody>
                    <a:bodyPr/>
                    <a:lstStyle/>
                    <a:p>
                      <a:pPr algn="ctr"/>
                      <a:r>
                        <a:rPr lang="es-ES_tradnl" sz="1200" dirty="0">
                          <a:effectLst/>
                        </a:rPr>
                        <a:t>Personas convocadas</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3764"/>
                    </a:solidFill>
                  </a:tcPr>
                </a:tc>
                <a:tc>
                  <a:txBody>
                    <a:bodyPr/>
                    <a:lstStyle/>
                    <a:p>
                      <a:pPr algn="ctr"/>
                      <a:r>
                        <a:rPr lang="es-ES_tradnl" sz="1200" dirty="0">
                          <a:effectLst/>
                        </a:rPr>
                        <a:t>Cantidad de aprobados</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3764"/>
                    </a:solidFill>
                  </a:tcPr>
                </a:tc>
                <a:tc>
                  <a:txBody>
                    <a:bodyPr/>
                    <a:lstStyle/>
                    <a:p>
                      <a:pPr algn="ctr"/>
                      <a:r>
                        <a:rPr lang="es-ES_tradnl" sz="1200" dirty="0">
                          <a:effectLst/>
                        </a:rPr>
                        <a:t>Cantidad de inconclusos</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3764"/>
                    </a:solidFill>
                  </a:tcPr>
                </a:tc>
                <a:tc>
                  <a:txBody>
                    <a:bodyPr/>
                    <a:lstStyle/>
                    <a:p>
                      <a:pPr algn="ctr"/>
                      <a:r>
                        <a:rPr lang="es-ES_tradnl" sz="1200" dirty="0">
                          <a:effectLst/>
                        </a:rPr>
                        <a:t>Sin respuesta</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3764"/>
                    </a:solidFill>
                  </a:tcPr>
                </a:tc>
                <a:extLst>
                  <a:ext uri="{0D108BD9-81ED-4DB2-BD59-A6C34878D82A}">
                    <a16:rowId xmlns:a16="http://schemas.microsoft.com/office/drawing/2014/main" val="976870180"/>
                  </a:ext>
                </a:extLst>
              </a:tr>
              <a:tr h="491596">
                <a:tc>
                  <a:txBody>
                    <a:bodyPr/>
                    <a:lstStyle/>
                    <a:p>
                      <a:r>
                        <a:rPr lang="es-ES_tradnl" sz="1200">
                          <a:effectLst/>
                        </a:rPr>
                        <a:t>Habilidades Directivas</a:t>
                      </a:r>
                      <a:endParaRPr lang="es-C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S_tradnl" sz="1200">
                          <a:effectLst/>
                        </a:rPr>
                        <a:t>111</a:t>
                      </a:r>
                      <a:endParaRPr lang="es-C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S_tradnl" sz="1200">
                          <a:effectLst/>
                        </a:rPr>
                        <a:t>55</a:t>
                      </a:r>
                      <a:endParaRPr lang="es-C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S_tradnl" sz="1200" dirty="0">
                          <a:effectLst/>
                        </a:rPr>
                        <a:t>28</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S_tradnl" sz="1200" dirty="0">
                          <a:effectLst/>
                        </a:rPr>
                        <a:t>28</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17195913"/>
                  </a:ext>
                </a:extLst>
              </a:tr>
              <a:tr h="560251">
                <a:tc>
                  <a:txBody>
                    <a:bodyPr/>
                    <a:lstStyle/>
                    <a:p>
                      <a:r>
                        <a:rPr lang="es-ES_tradnl" sz="1200">
                          <a:effectLst/>
                        </a:rPr>
                        <a:t>Entrenamiento emocional (revisar)</a:t>
                      </a:r>
                      <a:r>
                        <a:rPr lang="es-ES_tradnl" sz="800">
                          <a:effectLst/>
                        </a:rPr>
                        <a:t> </a:t>
                      </a:r>
                      <a:endParaRPr lang="es-C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S_tradnl" sz="1200">
                          <a:effectLst/>
                        </a:rPr>
                        <a:t>112</a:t>
                      </a:r>
                      <a:endParaRPr lang="es-C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S_tradnl" sz="1200">
                          <a:effectLst/>
                        </a:rPr>
                        <a:t>7</a:t>
                      </a:r>
                      <a:endParaRPr lang="es-C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ES_tradnl" sz="1200">
                          <a:effectLst/>
                        </a:rPr>
                        <a:t> </a:t>
                      </a:r>
                      <a:endParaRPr lang="es-CR" sz="1200">
                        <a:effectLst/>
                      </a:endParaRPr>
                    </a:p>
                    <a:p>
                      <a:pPr algn="ctr"/>
                      <a:r>
                        <a:rPr lang="es-ES_tradnl" sz="1200">
                          <a:effectLst/>
                        </a:rPr>
                        <a:t>8</a:t>
                      </a:r>
                      <a:endParaRPr lang="es-C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s-ES_tradnl" sz="1200" dirty="0">
                          <a:effectLst/>
                        </a:rPr>
                        <a:t>97</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42720343"/>
                  </a:ext>
                </a:extLst>
              </a:tr>
              <a:tr h="737394">
                <a:tc>
                  <a:txBody>
                    <a:bodyPr/>
                    <a:lstStyle/>
                    <a:p>
                      <a:pPr algn="ctr"/>
                      <a:r>
                        <a:rPr lang="es-CR"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TOTALES</a:t>
                      </a:r>
                    </a:p>
                  </a:txBody>
                  <a:tcPr marL="68580" marR="68580" marT="0" marB="0" anchor="ctr">
                    <a:solidFill>
                      <a:srgbClr val="01ABE5"/>
                    </a:solidFill>
                  </a:tcPr>
                </a:tc>
                <a:tc>
                  <a:txBody>
                    <a:bodyPr/>
                    <a:lstStyle/>
                    <a:p>
                      <a:pPr algn="ctr"/>
                      <a:r>
                        <a:rPr lang="es-CR"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223</a:t>
                      </a:r>
                    </a:p>
                  </a:txBody>
                  <a:tcPr marL="68580" marR="68580" marT="0" marB="0" anchor="ctr">
                    <a:solidFill>
                      <a:srgbClr val="01ABE5"/>
                    </a:solidFill>
                  </a:tcPr>
                </a:tc>
                <a:tc>
                  <a:txBody>
                    <a:bodyPr/>
                    <a:lstStyle/>
                    <a:p>
                      <a:pPr algn="ctr"/>
                      <a:r>
                        <a:rPr lang="es-CR"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62</a:t>
                      </a:r>
                    </a:p>
                  </a:txBody>
                  <a:tcPr marL="68580" marR="68580" marT="0" marB="0" anchor="ctr">
                    <a:solidFill>
                      <a:srgbClr val="01ABE5"/>
                    </a:solidFill>
                  </a:tcPr>
                </a:tc>
                <a:tc>
                  <a:txBody>
                    <a:bodyPr/>
                    <a:lstStyle/>
                    <a:p>
                      <a:pPr algn="ctr"/>
                      <a:r>
                        <a:rPr lang="es-CR"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36</a:t>
                      </a:r>
                    </a:p>
                  </a:txBody>
                  <a:tcPr marL="68580" marR="68580" marT="0" marB="0" anchor="ctr">
                    <a:solidFill>
                      <a:srgbClr val="01ABE5"/>
                    </a:solidFill>
                  </a:tcPr>
                </a:tc>
                <a:tc>
                  <a:txBody>
                    <a:bodyPr/>
                    <a:lstStyle/>
                    <a:p>
                      <a:pPr algn="ctr"/>
                      <a:r>
                        <a:rPr lang="es-CR"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125</a:t>
                      </a:r>
                    </a:p>
                  </a:txBody>
                  <a:tcPr marL="68580" marR="68580" marT="0" marB="0" anchor="ctr">
                    <a:solidFill>
                      <a:srgbClr val="01ABE5"/>
                    </a:solidFill>
                  </a:tcPr>
                </a:tc>
                <a:extLst>
                  <a:ext uri="{0D108BD9-81ED-4DB2-BD59-A6C34878D82A}">
                    <a16:rowId xmlns:a16="http://schemas.microsoft.com/office/drawing/2014/main" val="956676580"/>
                  </a:ext>
                </a:extLst>
              </a:tr>
            </a:tbl>
          </a:graphicData>
        </a:graphic>
      </p:graphicFrame>
    </p:spTree>
    <p:extLst>
      <p:ext uri="{BB962C8B-B14F-4D97-AF65-F5344CB8AC3E}">
        <p14:creationId xmlns:p14="http://schemas.microsoft.com/office/powerpoint/2010/main" val="1709323190"/>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86611E81-D08C-EA4E-EFC4-7E78288DDC07}"/>
              </a:ext>
            </a:extLst>
          </p:cNvPr>
          <p:cNvPicPr>
            <a:picLocks noChangeAspect="1"/>
          </p:cNvPicPr>
          <p:nvPr/>
        </p:nvPicPr>
        <p:blipFill>
          <a:blip r:embed="rId2"/>
          <a:stretch>
            <a:fillRect/>
          </a:stretch>
        </p:blipFill>
        <p:spPr>
          <a:xfrm rot="5400000">
            <a:off x="1457180" y="-1776076"/>
            <a:ext cx="889889" cy="4188431"/>
          </a:xfrm>
          <a:prstGeom prst="rect">
            <a:avLst/>
          </a:prstGeom>
        </p:spPr>
      </p:pic>
      <p:pic>
        <p:nvPicPr>
          <p:cNvPr id="8" name="Imagen 7">
            <a:extLst>
              <a:ext uri="{FF2B5EF4-FFF2-40B4-BE49-F238E27FC236}">
                <a16:creationId xmlns:a16="http://schemas.microsoft.com/office/drawing/2014/main" id="{575ABA77-CE90-414B-E5F6-57DE6B665EF5}"/>
              </a:ext>
            </a:extLst>
          </p:cNvPr>
          <p:cNvPicPr>
            <a:picLocks noChangeAspect="1"/>
          </p:cNvPicPr>
          <p:nvPr/>
        </p:nvPicPr>
        <p:blipFill>
          <a:blip r:embed="rId2"/>
          <a:stretch>
            <a:fillRect/>
          </a:stretch>
        </p:blipFill>
        <p:spPr>
          <a:xfrm rot="5400000">
            <a:off x="5642891" y="-1776076"/>
            <a:ext cx="889889" cy="4188431"/>
          </a:xfrm>
          <a:prstGeom prst="rect">
            <a:avLst/>
          </a:prstGeom>
        </p:spPr>
      </p:pic>
      <p:pic>
        <p:nvPicPr>
          <p:cNvPr id="9" name="Imagen 8">
            <a:extLst>
              <a:ext uri="{FF2B5EF4-FFF2-40B4-BE49-F238E27FC236}">
                <a16:creationId xmlns:a16="http://schemas.microsoft.com/office/drawing/2014/main" id="{B622DD11-E299-7310-8627-8496D1E3BC4E}"/>
              </a:ext>
            </a:extLst>
          </p:cNvPr>
          <p:cNvPicPr>
            <a:picLocks noChangeAspect="1"/>
          </p:cNvPicPr>
          <p:nvPr/>
        </p:nvPicPr>
        <p:blipFill>
          <a:blip r:embed="rId2"/>
          <a:stretch>
            <a:fillRect/>
          </a:stretch>
        </p:blipFill>
        <p:spPr>
          <a:xfrm rot="5400000">
            <a:off x="9828602" y="-1778695"/>
            <a:ext cx="889889" cy="4188431"/>
          </a:xfrm>
          <a:prstGeom prst="rect">
            <a:avLst/>
          </a:prstGeom>
        </p:spPr>
      </p:pic>
      <p:sp>
        <p:nvSpPr>
          <p:cNvPr id="2" name="Título 1">
            <a:extLst>
              <a:ext uri="{FF2B5EF4-FFF2-40B4-BE49-F238E27FC236}">
                <a16:creationId xmlns:a16="http://schemas.microsoft.com/office/drawing/2014/main" id="{814AED65-1211-B324-C996-5F0F88147678}"/>
              </a:ext>
            </a:extLst>
          </p:cNvPr>
          <p:cNvSpPr>
            <a:spLocks noGrp="1"/>
          </p:cNvSpPr>
          <p:nvPr>
            <p:ph type="title"/>
          </p:nvPr>
        </p:nvSpPr>
        <p:spPr>
          <a:xfrm>
            <a:off x="464545" y="922689"/>
            <a:ext cx="5508991" cy="776046"/>
          </a:xfrm>
        </p:spPr>
        <p:txBody>
          <a:bodyPr>
            <a:normAutofit/>
          </a:bodyPr>
          <a:lstStyle/>
          <a:p>
            <a:r>
              <a:rPr lang="es-ES_tradnl" dirty="0">
                <a:solidFill>
                  <a:srgbClr val="01ABE5"/>
                </a:solidFill>
              </a:rPr>
              <a:t>Resumen ejecutivo</a:t>
            </a:r>
            <a:endParaRPr lang="es-CR" dirty="0">
              <a:solidFill>
                <a:srgbClr val="01ABE5"/>
              </a:solidFill>
            </a:endParaRPr>
          </a:p>
        </p:txBody>
      </p:sp>
      <p:sp>
        <p:nvSpPr>
          <p:cNvPr id="3" name="CuadroTexto 2">
            <a:extLst>
              <a:ext uri="{FF2B5EF4-FFF2-40B4-BE49-F238E27FC236}">
                <a16:creationId xmlns:a16="http://schemas.microsoft.com/office/drawing/2014/main" id="{19765E3A-06B6-620B-A20A-6EFDDC718E8A}"/>
              </a:ext>
            </a:extLst>
          </p:cNvPr>
          <p:cNvSpPr txBox="1"/>
          <p:nvPr/>
        </p:nvSpPr>
        <p:spPr>
          <a:xfrm>
            <a:off x="485364" y="3132559"/>
            <a:ext cx="5266784" cy="3416320"/>
          </a:xfrm>
          <a:prstGeom prst="rect">
            <a:avLst/>
          </a:prstGeom>
          <a:noFill/>
        </p:spPr>
        <p:txBody>
          <a:bodyPr wrap="square" rtlCol="0">
            <a:spAutoFit/>
          </a:bodyPr>
          <a:lstStyle/>
          <a:p>
            <a:pPr lvl="0" algn="just" fontAlgn="auto" hangingPunct="1"/>
            <a:r>
              <a:rPr lang="es-ES_tradnl" sz="1200" b="1" dirty="0">
                <a:solidFill>
                  <a:srgbClr val="0064BD"/>
                </a:solidFill>
                <a:effectLst/>
                <a:latin typeface="Arial" panose="020B0604020202020204" pitchFamily="34" charset="0"/>
                <a:ea typeface="Times New Roman" panose="02020603050405020304" pitchFamily="18" charset="0"/>
                <a:cs typeface="Times New Roman" panose="02020603050405020304" pitchFamily="18" charset="0"/>
              </a:rPr>
              <a:t>1. Formación presencial, virtual sincrónica , virtual asincrónica y bimodal: </a:t>
            </a:r>
            <a:endParaRPr lang="es-CR" sz="1200" b="1" dirty="0">
              <a:solidFill>
                <a:srgbClr val="0064BD"/>
              </a:solidFill>
              <a:effectLst/>
              <a:latin typeface="Calibri" panose="020F0502020204030204" pitchFamily="34" charset="0"/>
              <a:ea typeface="Times New Roman" panose="02020603050405020304" pitchFamily="18" charset="0"/>
              <a:cs typeface="Times New Roman" panose="02020603050405020304" pitchFamily="18" charset="0"/>
            </a:endParaRPr>
          </a:p>
          <a:p>
            <a:pPr marL="457200" algn="just" fontAlgn="auto" hangingPunct="1"/>
            <a:r>
              <a:rPr lang="es-ES_tradnl"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s-CR"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fontAlgn="auto" hangingPunct="1">
              <a:buFont typeface="Wingdings" pitchFamily="2" charset="2"/>
              <a:buChar char=""/>
            </a:pPr>
            <a:r>
              <a:rPr lang="es-ES_tradnl" sz="1200" dirty="0">
                <a:effectLst/>
                <a:latin typeface="Arial" panose="020B0604020202020204" pitchFamily="34" charset="0"/>
                <a:ea typeface="Times New Roman" panose="02020603050405020304" pitchFamily="18" charset="0"/>
                <a:cs typeface="Times New Roman" panose="02020603050405020304" pitchFamily="18" charset="0"/>
              </a:rPr>
              <a:t>Manejo del presupuesto y contratación externa de actividades formativas</a:t>
            </a:r>
            <a:endParaRPr lang="es-CR"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fontAlgn="auto" hangingPunct="1">
              <a:buFont typeface="Wingdings" pitchFamily="2" charset="2"/>
              <a:buChar char=""/>
            </a:pPr>
            <a:r>
              <a:rPr lang="es-ES_tradnl" sz="1200" dirty="0">
                <a:effectLst/>
                <a:latin typeface="Arial" panose="020B0604020202020204" pitchFamily="34" charset="0"/>
                <a:ea typeface="Times New Roman" panose="02020603050405020304" pitchFamily="18" charset="0"/>
                <a:cs typeface="Times New Roman" panose="02020603050405020304" pitchFamily="18" charset="0"/>
              </a:rPr>
              <a:t>Actividades facilitadas por personal interno</a:t>
            </a:r>
            <a:endParaRPr lang="es-CR"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fontAlgn="auto" hangingPunct="1">
              <a:buFont typeface="Wingdings" pitchFamily="2" charset="2"/>
              <a:buChar char=""/>
            </a:pPr>
            <a:r>
              <a:rPr lang="es-ES_tradnl" sz="1200" dirty="0">
                <a:effectLst/>
                <a:latin typeface="Arial" panose="020B0604020202020204" pitchFamily="34" charset="0"/>
                <a:ea typeface="Times New Roman" panose="02020603050405020304" pitchFamily="18" charset="0"/>
                <a:cs typeface="Times New Roman" panose="02020603050405020304" pitchFamily="18" charset="0"/>
              </a:rPr>
              <a:t>Actividades de formación coordinadas con la colaboración de otras instituciones</a:t>
            </a:r>
            <a:endParaRPr lang="es-CR"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fontAlgn="auto" hangingPunct="1">
              <a:buFont typeface="Wingdings" pitchFamily="2" charset="2"/>
              <a:buChar char=""/>
            </a:pPr>
            <a:r>
              <a:rPr lang="es-ES_tradnl" sz="1200" dirty="0">
                <a:effectLst/>
                <a:latin typeface="Arial" panose="020B0604020202020204" pitchFamily="34" charset="0"/>
                <a:ea typeface="Times New Roman" panose="02020603050405020304" pitchFamily="18" charset="0"/>
                <a:cs typeface="Times New Roman" panose="02020603050405020304" pitchFamily="18" charset="0"/>
              </a:rPr>
              <a:t>Actividades brindadas con apoyo gratuito de empresas privadas (donaciones).</a:t>
            </a:r>
          </a:p>
          <a:p>
            <a:pPr marL="342900" lvl="0" indent="-342900" algn="just" fontAlgn="auto" hangingPunct="1">
              <a:buFont typeface="Wingdings" pitchFamily="2" charset="2"/>
              <a:buChar char=""/>
            </a:pPr>
            <a:endParaRPr lang="es-ES_tradnl" sz="1200" dirty="0">
              <a:latin typeface="Arial" panose="020B0604020202020204" pitchFamily="34" charset="0"/>
              <a:ea typeface="Times New Roman" panose="02020603050405020304" pitchFamily="18" charset="0"/>
              <a:cs typeface="Times New Roman" panose="02020603050405020304" pitchFamily="18" charset="0"/>
            </a:endParaRPr>
          </a:p>
          <a:p>
            <a:pPr lvl="0" algn="just" fontAlgn="auto" hangingPunct="1"/>
            <a:r>
              <a:rPr lang="es-ES_tradnl" sz="1200" b="1" dirty="0">
                <a:solidFill>
                  <a:srgbClr val="0064BD"/>
                </a:solidFill>
                <a:effectLst/>
                <a:latin typeface="Arial" panose="020B0604020202020204" pitchFamily="34" charset="0"/>
                <a:ea typeface="Times New Roman" panose="02020603050405020304" pitchFamily="18" charset="0"/>
                <a:cs typeface="Times New Roman" panose="02020603050405020304" pitchFamily="18" charset="0"/>
              </a:rPr>
              <a:t>2. Formación virtual asincrónica (autoaprendizaje):</a:t>
            </a:r>
            <a:endParaRPr lang="es-CR" sz="1200" b="1" dirty="0">
              <a:solidFill>
                <a:srgbClr val="0064BD"/>
              </a:solidFill>
              <a:effectLst/>
              <a:latin typeface="Calibri" panose="020F0502020204030204" pitchFamily="34" charset="0"/>
              <a:ea typeface="Times New Roman" panose="02020603050405020304" pitchFamily="18" charset="0"/>
              <a:cs typeface="Times New Roman" panose="02020603050405020304" pitchFamily="18" charset="0"/>
            </a:endParaRPr>
          </a:p>
          <a:p>
            <a:pPr marL="457200" algn="just" fontAlgn="auto" hangingPunct="1"/>
            <a:r>
              <a:rPr lang="es-ES_tradnl"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s-CR"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fontAlgn="auto" hangingPunct="1">
              <a:buFont typeface="Wingdings" pitchFamily="2" charset="2"/>
              <a:buChar char=""/>
            </a:pPr>
            <a:r>
              <a:rPr lang="es-ES_tradnl" sz="1200" dirty="0">
                <a:effectLst/>
                <a:latin typeface="Arial" panose="020B0604020202020204" pitchFamily="34" charset="0"/>
                <a:ea typeface="Times New Roman" panose="02020603050405020304" pitchFamily="18" charset="0"/>
                <a:cs typeface="Times New Roman" panose="02020603050405020304" pitchFamily="18" charset="0"/>
              </a:rPr>
              <a:t>Programa básico de formación judicial</a:t>
            </a:r>
            <a:endParaRPr lang="es-CR"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fontAlgn="auto" hangingPunct="1">
              <a:buFont typeface="Wingdings" pitchFamily="2" charset="2"/>
              <a:buChar char=""/>
            </a:pPr>
            <a:r>
              <a:rPr lang="es-ES_tradnl" sz="1200" dirty="0">
                <a:effectLst/>
                <a:latin typeface="Arial" panose="020B0604020202020204" pitchFamily="34" charset="0"/>
                <a:ea typeface="Times New Roman" panose="02020603050405020304" pitchFamily="18" charset="0"/>
                <a:cs typeface="Times New Roman" panose="02020603050405020304" pitchFamily="18" charset="0"/>
              </a:rPr>
              <a:t>Oferta de cursos virtuales relacionados con diferentes temáticas: políticas institucionales, sistemas informáticos institucionales y otros temas de interés </a:t>
            </a:r>
            <a:endParaRPr lang="es-CR"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gn="just" fontAlgn="auto" hangingPunct="1"/>
            <a:r>
              <a:rPr lang="es-ES_tradnl"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s-CR"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CuadroTexto 5">
            <a:extLst>
              <a:ext uri="{FF2B5EF4-FFF2-40B4-BE49-F238E27FC236}">
                <a16:creationId xmlns:a16="http://schemas.microsoft.com/office/drawing/2014/main" id="{6B0FB066-DC76-AD62-32C7-7CC60F6D8280}"/>
              </a:ext>
            </a:extLst>
          </p:cNvPr>
          <p:cNvSpPr txBox="1"/>
          <p:nvPr/>
        </p:nvSpPr>
        <p:spPr>
          <a:xfrm>
            <a:off x="6305278" y="3132559"/>
            <a:ext cx="5545592" cy="3046988"/>
          </a:xfrm>
          <a:prstGeom prst="rect">
            <a:avLst/>
          </a:prstGeom>
          <a:noFill/>
        </p:spPr>
        <p:txBody>
          <a:bodyPr wrap="square">
            <a:spAutoFit/>
          </a:bodyPr>
          <a:lstStyle/>
          <a:p>
            <a:pPr lvl="0" algn="just" fontAlgn="auto" hangingPunct="1"/>
            <a:r>
              <a:rPr lang="es-ES_tradnl" sz="1200" b="1" dirty="0">
                <a:solidFill>
                  <a:srgbClr val="0064BD"/>
                </a:solidFill>
                <a:effectLst/>
                <a:latin typeface="Arial" panose="020B0604020202020204" pitchFamily="34" charset="0"/>
                <a:ea typeface="Times New Roman" panose="02020603050405020304" pitchFamily="18" charset="0"/>
                <a:cs typeface="Times New Roman" panose="02020603050405020304" pitchFamily="18" charset="0"/>
              </a:rPr>
              <a:t>3. Manejo del presupuesto y divulgación de actividades de formación académica para el otorgamiento de becas dirigidas al personal judicial </a:t>
            </a:r>
            <a:endParaRPr lang="es-CR" sz="1200" b="1" dirty="0">
              <a:solidFill>
                <a:srgbClr val="0064BD"/>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28600" algn="just" fontAlgn="auto" hangingPunct="1"/>
            <a:r>
              <a:rPr lang="es-ES_tradnl"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s-CR" sz="1200" dirty="0">
              <a:effectLst/>
              <a:latin typeface="Calibri" panose="020F0502020204030204" pitchFamily="34" charset="0"/>
              <a:ea typeface="Times New Roman" panose="02020603050405020304" pitchFamily="18" charset="0"/>
              <a:cs typeface="Times New Roman" panose="02020603050405020304" pitchFamily="18" charset="0"/>
            </a:endParaRPr>
          </a:p>
          <a:p>
            <a:pPr lvl="0" algn="just" fontAlgn="auto" hangingPunct="1"/>
            <a:r>
              <a:rPr lang="es-ES_tradnl" sz="1200" b="1" dirty="0">
                <a:solidFill>
                  <a:srgbClr val="0064BD"/>
                </a:solidFill>
                <a:effectLst/>
                <a:latin typeface="Arial" panose="020B0604020202020204" pitchFamily="34" charset="0"/>
                <a:ea typeface="Times New Roman" panose="02020603050405020304" pitchFamily="18" charset="0"/>
                <a:cs typeface="Times New Roman" panose="02020603050405020304" pitchFamily="18" charset="0"/>
              </a:rPr>
              <a:t>4. Diagnósticos de necesidades de capacitación</a:t>
            </a:r>
            <a:endParaRPr lang="es-CR" sz="1200" b="1" dirty="0">
              <a:solidFill>
                <a:srgbClr val="0064BD"/>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28600" algn="just" fontAlgn="auto" hangingPunct="1"/>
            <a:r>
              <a:rPr lang="es-ES_tradnl" sz="1200" b="1" dirty="0">
                <a:solidFill>
                  <a:srgbClr val="0064BD"/>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CR" sz="1200" b="1" dirty="0">
              <a:solidFill>
                <a:srgbClr val="0064BD"/>
              </a:solidFill>
              <a:effectLst/>
              <a:latin typeface="Calibri" panose="020F0502020204030204" pitchFamily="34" charset="0"/>
              <a:ea typeface="Times New Roman" panose="02020603050405020304" pitchFamily="18" charset="0"/>
              <a:cs typeface="Times New Roman" panose="02020603050405020304" pitchFamily="18" charset="0"/>
            </a:endParaRPr>
          </a:p>
          <a:p>
            <a:pPr lvl="0" algn="just" fontAlgn="auto" hangingPunct="1"/>
            <a:r>
              <a:rPr lang="es-ES_tradnl" sz="1200" b="1" dirty="0">
                <a:solidFill>
                  <a:srgbClr val="0064BD"/>
                </a:solidFill>
                <a:effectLst/>
                <a:latin typeface="Arial" panose="020B0604020202020204" pitchFamily="34" charset="0"/>
                <a:ea typeface="Times New Roman" panose="02020603050405020304" pitchFamily="18" charset="0"/>
                <a:cs typeface="Times New Roman" panose="02020603050405020304" pitchFamily="18" charset="0"/>
              </a:rPr>
              <a:t>5. Desarrollo e implementación de nuevos cursos virtuales</a:t>
            </a:r>
            <a:endParaRPr lang="es-CR" sz="1200" b="1" dirty="0">
              <a:solidFill>
                <a:srgbClr val="0064BD"/>
              </a:solidFill>
              <a:effectLst/>
              <a:latin typeface="Calibri" panose="020F0502020204030204" pitchFamily="34" charset="0"/>
              <a:ea typeface="Times New Roman" panose="02020603050405020304" pitchFamily="18" charset="0"/>
              <a:cs typeface="Times New Roman" panose="02020603050405020304" pitchFamily="18" charset="0"/>
            </a:endParaRPr>
          </a:p>
          <a:p>
            <a:pPr marL="457200" algn="just" fontAlgn="auto" hangingPunct="1"/>
            <a:r>
              <a:rPr lang="es-ES_tradnl" sz="1200" b="1" dirty="0">
                <a:solidFill>
                  <a:srgbClr val="0064BD"/>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CR" sz="1200" b="1" dirty="0">
              <a:solidFill>
                <a:srgbClr val="0064BD"/>
              </a:solidFill>
              <a:effectLst/>
              <a:latin typeface="Calibri" panose="020F0502020204030204" pitchFamily="34" charset="0"/>
              <a:ea typeface="Times New Roman" panose="02020603050405020304" pitchFamily="18" charset="0"/>
              <a:cs typeface="Times New Roman" panose="02020603050405020304" pitchFamily="18" charset="0"/>
            </a:endParaRPr>
          </a:p>
          <a:p>
            <a:pPr lvl="0" algn="just" fontAlgn="auto" hangingPunct="1"/>
            <a:r>
              <a:rPr lang="es-ES_tradnl" sz="1200" b="1" dirty="0">
                <a:solidFill>
                  <a:srgbClr val="0064BD"/>
                </a:solidFill>
                <a:effectLst/>
                <a:latin typeface="Arial" panose="020B0604020202020204" pitchFamily="34" charset="0"/>
                <a:ea typeface="Times New Roman" panose="02020603050405020304" pitchFamily="18" charset="0"/>
                <a:cs typeface="Times New Roman" panose="02020603050405020304" pitchFamily="18" charset="0"/>
              </a:rPr>
              <a:t>5. Diseño gráfico y producción audiovisual de recursos de apoyo para el aprendizaje</a:t>
            </a:r>
            <a:endParaRPr lang="es-CR" sz="1200" b="1" dirty="0">
              <a:solidFill>
                <a:srgbClr val="0064BD"/>
              </a:solidFill>
              <a:effectLst/>
              <a:latin typeface="Calibri" panose="020F0502020204030204" pitchFamily="34" charset="0"/>
              <a:ea typeface="Times New Roman" panose="02020603050405020304" pitchFamily="18" charset="0"/>
              <a:cs typeface="Times New Roman" panose="02020603050405020304" pitchFamily="18" charset="0"/>
            </a:endParaRPr>
          </a:p>
          <a:p>
            <a:pPr marL="457200" algn="just" fontAlgn="auto" hangingPunct="1"/>
            <a:r>
              <a:rPr lang="es-ES_tradnl" sz="1200" b="1" dirty="0">
                <a:solidFill>
                  <a:srgbClr val="0064BD"/>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CR" sz="1200" b="1" dirty="0">
              <a:solidFill>
                <a:srgbClr val="0064BD"/>
              </a:solidFill>
              <a:effectLst/>
              <a:latin typeface="Calibri" panose="020F0502020204030204" pitchFamily="34" charset="0"/>
              <a:ea typeface="Times New Roman" panose="02020603050405020304" pitchFamily="18" charset="0"/>
              <a:cs typeface="Times New Roman" panose="02020603050405020304" pitchFamily="18" charset="0"/>
            </a:endParaRPr>
          </a:p>
          <a:p>
            <a:pPr lvl="0" algn="just" fontAlgn="auto" hangingPunct="1"/>
            <a:r>
              <a:rPr lang="es-ES_tradnl" sz="1200" b="1" dirty="0">
                <a:solidFill>
                  <a:srgbClr val="0064BD"/>
                </a:solidFill>
                <a:effectLst/>
                <a:latin typeface="Arial" panose="020B0604020202020204" pitchFamily="34" charset="0"/>
                <a:ea typeface="Times New Roman" panose="02020603050405020304" pitchFamily="18" charset="0"/>
                <a:cs typeface="Times New Roman" panose="02020603050405020304" pitchFamily="18" charset="0"/>
              </a:rPr>
              <a:t>7. Desarrollo de materiales de apoyo para la formación y la divulgación</a:t>
            </a:r>
            <a:endParaRPr lang="es-CR" sz="1200" b="1" dirty="0">
              <a:solidFill>
                <a:srgbClr val="0064BD"/>
              </a:solidFill>
              <a:effectLst/>
              <a:latin typeface="Calibri" panose="020F0502020204030204" pitchFamily="34" charset="0"/>
              <a:ea typeface="Times New Roman" panose="02020603050405020304" pitchFamily="18" charset="0"/>
              <a:cs typeface="Times New Roman" panose="02020603050405020304" pitchFamily="18" charset="0"/>
            </a:endParaRPr>
          </a:p>
          <a:p>
            <a:pPr marL="457200" algn="just" fontAlgn="auto" hangingPunct="1"/>
            <a:r>
              <a:rPr lang="es-ES_tradnl" sz="1200" b="1" dirty="0">
                <a:solidFill>
                  <a:srgbClr val="0064BD"/>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CR" sz="1200" b="1" dirty="0">
              <a:solidFill>
                <a:srgbClr val="0064BD"/>
              </a:solidFill>
              <a:effectLst/>
              <a:latin typeface="Calibri" panose="020F0502020204030204" pitchFamily="34" charset="0"/>
              <a:ea typeface="Times New Roman" panose="02020603050405020304" pitchFamily="18" charset="0"/>
              <a:cs typeface="Times New Roman" panose="02020603050405020304" pitchFamily="18" charset="0"/>
            </a:endParaRPr>
          </a:p>
          <a:p>
            <a:pPr lvl="0" algn="just" fontAlgn="auto" hangingPunct="1"/>
            <a:r>
              <a:rPr lang="es-ES_tradnl" sz="1200" b="1" dirty="0">
                <a:solidFill>
                  <a:srgbClr val="0064BD"/>
                </a:solidFill>
                <a:effectLst/>
                <a:latin typeface="Arial" panose="020B0604020202020204" pitchFamily="34" charset="0"/>
                <a:ea typeface="Times New Roman" panose="02020603050405020304" pitchFamily="18" charset="0"/>
                <a:cs typeface="Times New Roman" panose="02020603050405020304" pitchFamily="18" charset="0"/>
              </a:rPr>
              <a:t>8. Elaboración de diseños curriculares para las actividades formativas</a:t>
            </a:r>
            <a:endParaRPr lang="es-CR" sz="1200" b="1" dirty="0">
              <a:solidFill>
                <a:srgbClr val="0064BD"/>
              </a:solidFill>
              <a:effectLst/>
              <a:latin typeface="Calibri" panose="020F0502020204030204" pitchFamily="34" charset="0"/>
              <a:ea typeface="Times New Roman" panose="02020603050405020304" pitchFamily="18" charset="0"/>
              <a:cs typeface="Times New Roman" panose="02020603050405020304" pitchFamily="18" charset="0"/>
            </a:endParaRPr>
          </a:p>
          <a:p>
            <a:pPr marL="449580"/>
            <a:r>
              <a:rPr lang="es-ES" sz="1200" b="1" dirty="0">
                <a:solidFill>
                  <a:srgbClr val="0064BD"/>
                </a:solidFill>
                <a:effectLst/>
                <a:latin typeface="Arial" panose="020B0604020202020204" pitchFamily="34" charset="0"/>
                <a:ea typeface="Times New Roman" panose="02020603050405020304" pitchFamily="18" charset="0"/>
              </a:rPr>
              <a:t> </a:t>
            </a:r>
            <a:endParaRPr lang="es-CR" sz="1200" b="1" dirty="0">
              <a:solidFill>
                <a:srgbClr val="0064BD"/>
              </a:solidFill>
              <a:effectLst/>
              <a:latin typeface="Times New Roman" panose="02020603050405020304" pitchFamily="18" charset="0"/>
              <a:ea typeface="Times New Roman" panose="02020603050405020304" pitchFamily="18" charset="0"/>
            </a:endParaRPr>
          </a:p>
          <a:p>
            <a:r>
              <a:rPr lang="es-ES_tradnl" sz="1200" b="1" dirty="0">
                <a:solidFill>
                  <a:srgbClr val="0064BD"/>
                </a:solidFill>
                <a:effectLst/>
                <a:latin typeface="Arial" panose="020B0604020202020204" pitchFamily="34" charset="0"/>
                <a:ea typeface="Calibri" panose="020F0502020204030204" pitchFamily="34" charset="0"/>
              </a:rPr>
              <a:t>9. Asesoría metodológica y certificación de actividades de capacitación diseñadas por personal externo al Subproceso</a:t>
            </a:r>
            <a:r>
              <a:rPr lang="es-CR" sz="1200" b="1" dirty="0">
                <a:solidFill>
                  <a:srgbClr val="0064BD"/>
                </a:solidFill>
                <a:effectLst/>
              </a:rPr>
              <a:t> </a:t>
            </a:r>
            <a:endParaRPr lang="es-CR" sz="1200" b="1" dirty="0">
              <a:solidFill>
                <a:srgbClr val="0064BD"/>
              </a:solidFill>
            </a:endParaRPr>
          </a:p>
        </p:txBody>
      </p:sp>
      <p:sp>
        <p:nvSpPr>
          <p:cNvPr id="11" name="CuadroTexto 10">
            <a:extLst>
              <a:ext uri="{FF2B5EF4-FFF2-40B4-BE49-F238E27FC236}">
                <a16:creationId xmlns:a16="http://schemas.microsoft.com/office/drawing/2014/main" id="{650D9AAF-F848-A34B-22D4-F5EBD0DCA336}"/>
              </a:ext>
            </a:extLst>
          </p:cNvPr>
          <p:cNvSpPr txBox="1"/>
          <p:nvPr/>
        </p:nvSpPr>
        <p:spPr>
          <a:xfrm>
            <a:off x="485364" y="1698735"/>
            <a:ext cx="11204941" cy="1015663"/>
          </a:xfrm>
          <a:prstGeom prst="rect">
            <a:avLst/>
          </a:prstGeom>
          <a:noFill/>
        </p:spPr>
        <p:txBody>
          <a:bodyPr wrap="square">
            <a:spAutoFit/>
          </a:bodyPr>
          <a:lstStyle/>
          <a:p>
            <a:pPr algn="just" fontAlgn="auto" hangingPunct="1"/>
            <a:r>
              <a:rPr lang="es-ES_tradnl" sz="1200" dirty="0">
                <a:effectLst/>
                <a:latin typeface="Arial" panose="020B0604020202020204" pitchFamily="34" charset="0"/>
                <a:ea typeface="Times New Roman" panose="02020603050405020304" pitchFamily="18" charset="0"/>
                <a:cs typeface="Times New Roman" panose="02020603050405020304" pitchFamily="18" charset="0"/>
              </a:rPr>
              <a:t>El Subproceso Gestión de la Capacitación de la Dirección de Gestión Humana, creado en sesión del Consejo Superior </a:t>
            </a:r>
            <a:r>
              <a:rPr lang="es-ES_tradnl" sz="1200" dirty="0" err="1">
                <a:effectLst/>
                <a:latin typeface="Arial" panose="020B0604020202020204" pitchFamily="34" charset="0"/>
                <a:ea typeface="Times New Roman" panose="02020603050405020304" pitchFamily="18" charset="0"/>
                <a:cs typeface="Times New Roman" panose="02020603050405020304" pitchFamily="18" charset="0"/>
              </a:rPr>
              <a:t>Nº</a:t>
            </a:r>
            <a:r>
              <a:rPr lang="es-ES_tradnl" sz="1200" dirty="0">
                <a:effectLst/>
                <a:latin typeface="Arial" panose="020B0604020202020204" pitchFamily="34" charset="0"/>
                <a:ea typeface="Times New Roman" panose="02020603050405020304" pitchFamily="18" charset="0"/>
                <a:cs typeface="Times New Roman" panose="02020603050405020304" pitchFamily="18" charset="0"/>
              </a:rPr>
              <a:t> 80-02, celebrada el 24 de octubre del 2002, tiene a su cargo la capacitación relacionada con la temática de la administración y prestación de servicios complementarios para el personal de todo el Poder Judicial.</a:t>
            </a:r>
            <a:endParaRPr lang="es-CR"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fontAlgn="auto" hangingPunct="1"/>
            <a:r>
              <a:rPr lang="es-ES_tradnl"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s-CR"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fontAlgn="auto" hangingPunct="1"/>
            <a:r>
              <a:rPr lang="es-ES_tradnl" sz="1200" dirty="0">
                <a:effectLst/>
                <a:latin typeface="Arial" panose="020B0604020202020204" pitchFamily="34" charset="0"/>
                <a:ea typeface="Times New Roman" panose="02020603050405020304" pitchFamily="18" charset="0"/>
                <a:cs typeface="Times New Roman" panose="02020603050405020304" pitchFamily="18" charset="0"/>
              </a:rPr>
              <a:t>Como parte del proceso de fortalecimiento formativo, este Subproceso atiende las siguientes labores principales:</a:t>
            </a:r>
            <a:endParaRPr lang="es-CR"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6502163"/>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F3AFABDF-6DD9-299F-81D4-380D51DB4EAF}"/>
              </a:ext>
            </a:extLst>
          </p:cNvPr>
          <p:cNvSpPr/>
          <p:nvPr/>
        </p:nvSpPr>
        <p:spPr>
          <a:xfrm>
            <a:off x="0" y="2448560"/>
            <a:ext cx="12192000" cy="4409440"/>
          </a:xfrm>
          <a:prstGeom prst="rect">
            <a:avLst/>
          </a:prstGeom>
          <a:solidFill>
            <a:srgbClr val="01AB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pic>
        <p:nvPicPr>
          <p:cNvPr id="7" name="Imagen 6">
            <a:extLst>
              <a:ext uri="{FF2B5EF4-FFF2-40B4-BE49-F238E27FC236}">
                <a16:creationId xmlns:a16="http://schemas.microsoft.com/office/drawing/2014/main" id="{86611E81-D08C-EA4E-EFC4-7E78288DDC07}"/>
              </a:ext>
            </a:extLst>
          </p:cNvPr>
          <p:cNvPicPr>
            <a:picLocks noChangeAspect="1"/>
          </p:cNvPicPr>
          <p:nvPr/>
        </p:nvPicPr>
        <p:blipFill>
          <a:blip r:embed="rId2"/>
          <a:stretch>
            <a:fillRect/>
          </a:stretch>
        </p:blipFill>
        <p:spPr>
          <a:xfrm rot="5400000">
            <a:off x="2085104" y="-1245691"/>
            <a:ext cx="889889" cy="4188431"/>
          </a:xfrm>
          <a:prstGeom prst="rect">
            <a:avLst/>
          </a:prstGeom>
        </p:spPr>
      </p:pic>
      <p:sp>
        <p:nvSpPr>
          <p:cNvPr id="5" name="CuadroTexto 4">
            <a:extLst>
              <a:ext uri="{FF2B5EF4-FFF2-40B4-BE49-F238E27FC236}">
                <a16:creationId xmlns:a16="http://schemas.microsoft.com/office/drawing/2014/main" id="{03ECCB01-8B0A-0DF1-C092-1F39AFC96FF7}"/>
              </a:ext>
            </a:extLst>
          </p:cNvPr>
          <p:cNvSpPr txBox="1"/>
          <p:nvPr/>
        </p:nvSpPr>
        <p:spPr>
          <a:xfrm>
            <a:off x="4947920" y="202193"/>
            <a:ext cx="7142480" cy="646331"/>
          </a:xfrm>
          <a:prstGeom prst="rect">
            <a:avLst/>
          </a:prstGeom>
          <a:noFill/>
        </p:spPr>
        <p:txBody>
          <a:bodyPr wrap="square">
            <a:spAutoFit/>
          </a:bodyPr>
          <a:lstStyle/>
          <a:p>
            <a:r>
              <a:rPr lang="es-ES_tradnl" sz="1800" dirty="0">
                <a:solidFill>
                  <a:srgbClr val="0064BD"/>
                </a:solidFill>
                <a:effectLst/>
                <a:latin typeface="Arial" panose="020B0604020202020204" pitchFamily="34" charset="0"/>
                <a:ea typeface="Calibri" panose="020F0502020204030204" pitchFamily="34" charset="0"/>
                <a:cs typeface="Times New Roman" panose="02020603050405020304" pitchFamily="18" charset="0"/>
              </a:rPr>
              <a:t> </a:t>
            </a:r>
            <a:endParaRPr lang="es-CR" sz="1800" dirty="0">
              <a:solidFill>
                <a:srgbClr val="0064BD"/>
              </a:solidFill>
              <a:effectLst/>
              <a:latin typeface="Calibri" panose="020F0502020204030204" pitchFamily="34" charset="0"/>
              <a:ea typeface="Calibri" panose="020F0502020204030204" pitchFamily="34" charset="0"/>
              <a:cs typeface="Times New Roman" panose="02020603050405020304" pitchFamily="18" charset="0"/>
            </a:endParaRPr>
          </a:p>
          <a:p>
            <a:r>
              <a:rPr lang="es-ES_tradnl" sz="1800" b="1" dirty="0">
                <a:solidFill>
                  <a:srgbClr val="0064BD"/>
                </a:solidFill>
                <a:effectLst/>
                <a:latin typeface="Arial" panose="020B0604020202020204" pitchFamily="34" charset="0"/>
                <a:ea typeface="Calibri" panose="020F0502020204030204" pitchFamily="34" charset="0"/>
                <a:cs typeface="Times New Roman" panose="02020603050405020304" pitchFamily="18" charset="0"/>
              </a:rPr>
              <a:t>FORTALECIMIENTO DE LOS PROCESOS FORMATIVOS </a:t>
            </a:r>
            <a:endParaRPr lang="es-CR" sz="1800" dirty="0">
              <a:solidFill>
                <a:srgbClr val="0064BD"/>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id="{789BBAE0-CE6F-C1A2-E385-15E9FA7CDA32}"/>
              </a:ext>
            </a:extLst>
          </p:cNvPr>
          <p:cNvSpPr txBox="1"/>
          <p:nvPr/>
        </p:nvSpPr>
        <p:spPr>
          <a:xfrm>
            <a:off x="4947920" y="848524"/>
            <a:ext cx="6522720" cy="523220"/>
          </a:xfrm>
          <a:prstGeom prst="rect">
            <a:avLst/>
          </a:prstGeom>
          <a:noFill/>
        </p:spPr>
        <p:txBody>
          <a:bodyPr wrap="square">
            <a:spAutoFit/>
          </a:bodyPr>
          <a:lstStyle/>
          <a:p>
            <a:r>
              <a:rPr lang="es-ES_tradnl" sz="1400" dirty="0">
                <a:effectLst/>
                <a:latin typeface="Arial" panose="020B0604020202020204" pitchFamily="34" charset="0"/>
                <a:ea typeface="Times New Roman" panose="02020603050405020304" pitchFamily="18" charset="0"/>
                <a:cs typeface="Times New Roman" panose="02020603050405020304" pitchFamily="18" charset="0"/>
              </a:rPr>
              <a:t>En adición a las actividades y gestiones descritas en el presente informe, durante el 2022 se realizaron los siguientes esfuerzos: </a:t>
            </a:r>
            <a:endParaRPr lang="es-C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CuadroTexto 11">
            <a:extLst>
              <a:ext uri="{FF2B5EF4-FFF2-40B4-BE49-F238E27FC236}">
                <a16:creationId xmlns:a16="http://schemas.microsoft.com/office/drawing/2014/main" id="{D069BB50-C4B0-28D7-F6D1-5FFDF7F2028D}"/>
              </a:ext>
            </a:extLst>
          </p:cNvPr>
          <p:cNvSpPr txBox="1"/>
          <p:nvPr/>
        </p:nvSpPr>
        <p:spPr>
          <a:xfrm>
            <a:off x="772160" y="1584915"/>
            <a:ext cx="10698480" cy="369332"/>
          </a:xfrm>
          <a:prstGeom prst="rect">
            <a:avLst/>
          </a:prstGeom>
          <a:noFill/>
        </p:spPr>
        <p:txBody>
          <a:bodyPr wrap="square">
            <a:spAutoFit/>
          </a:bodyPr>
          <a:lstStyle/>
          <a:p>
            <a:pPr marL="342900" lvl="0" indent="-342900">
              <a:buFont typeface="+mj-lt"/>
              <a:buAutoNum type="arabicPeriod" startAt="7"/>
            </a:pPr>
            <a:r>
              <a:rPr lang="es-ES" sz="1800" i="1" dirty="0">
                <a:solidFill>
                  <a:srgbClr val="01ABE5"/>
                </a:solidFill>
                <a:effectLst/>
                <a:latin typeface="Arial" panose="020B0604020202020204" pitchFamily="34" charset="0"/>
                <a:ea typeface="Times New Roman" panose="02020603050405020304" pitchFamily="18" charset="0"/>
              </a:rPr>
              <a:t>Desarrollo del Sistema de Gestión de la Capacitación: </a:t>
            </a:r>
            <a:endParaRPr lang="es-CR" sz="1800" dirty="0">
              <a:solidFill>
                <a:srgbClr val="01ABE5"/>
              </a:solidFill>
              <a:effectLst/>
              <a:latin typeface="Times New Roman" panose="02020603050405020304" pitchFamily="18" charset="0"/>
              <a:ea typeface="Times New Roman" panose="02020603050405020304" pitchFamily="18" charset="0"/>
            </a:endParaRPr>
          </a:p>
        </p:txBody>
      </p:sp>
      <p:sp>
        <p:nvSpPr>
          <p:cNvPr id="3" name="CuadroTexto 2">
            <a:extLst>
              <a:ext uri="{FF2B5EF4-FFF2-40B4-BE49-F238E27FC236}">
                <a16:creationId xmlns:a16="http://schemas.microsoft.com/office/drawing/2014/main" id="{9BC19F51-51DD-D565-33B2-02775FCD7961}"/>
              </a:ext>
            </a:extLst>
          </p:cNvPr>
          <p:cNvSpPr txBox="1"/>
          <p:nvPr/>
        </p:nvSpPr>
        <p:spPr>
          <a:xfrm>
            <a:off x="3037316" y="3162917"/>
            <a:ext cx="8017287" cy="2862322"/>
          </a:xfrm>
          <a:prstGeom prst="rect">
            <a:avLst/>
          </a:prstGeom>
          <a:noFill/>
        </p:spPr>
        <p:txBody>
          <a:bodyPr wrap="square">
            <a:spAutoFit/>
          </a:bodyPr>
          <a:lstStyle/>
          <a:p>
            <a:pPr algn="just"/>
            <a:r>
              <a:rPr lang="es-ES_tradnl" sz="1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En el año 2022, en conjunto con la Dirección de Tecnología de la Información y la Comunicación, la Escuela Judicial y las Unidades de Capacitación del Ministerio Público, del OIJ y la Defensa Pública, se inició la conceptualización y desarrollo de un sistema informático que permitirá gestionar la inscripción, ejecución y sistematización de datos de las actividades de capacitación que se organicen en cada una de las oficinas de capacitación. Durante el 2022 se participó en al menos diez sesiones de 4 horas aproximadamente para la construcción de las historias de usuario del sistema. Se proyecta continuar su desarrollo en el 2023 para que pueda implementarse en 2024.</a:t>
            </a:r>
            <a:endParaRPr lang="es-C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Gráfico 5" descr="Cycle with people con relleno sólido">
            <a:extLst>
              <a:ext uri="{FF2B5EF4-FFF2-40B4-BE49-F238E27FC236}">
                <a16:creationId xmlns:a16="http://schemas.microsoft.com/office/drawing/2014/main" id="{38732204-3882-DC83-FCBD-3FA351D63C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7075" y="3162917"/>
            <a:ext cx="1376157" cy="1376157"/>
          </a:xfrm>
          <a:prstGeom prst="rect">
            <a:avLst/>
          </a:prstGeom>
        </p:spPr>
      </p:pic>
    </p:spTree>
    <p:extLst>
      <p:ext uri="{BB962C8B-B14F-4D97-AF65-F5344CB8AC3E}">
        <p14:creationId xmlns:p14="http://schemas.microsoft.com/office/powerpoint/2010/main" val="3893739306"/>
      </p:ext>
    </p:extLst>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F3AFABDF-6DD9-299F-81D4-380D51DB4EAF}"/>
              </a:ext>
            </a:extLst>
          </p:cNvPr>
          <p:cNvSpPr/>
          <p:nvPr/>
        </p:nvSpPr>
        <p:spPr>
          <a:xfrm>
            <a:off x="0" y="2448560"/>
            <a:ext cx="12192000" cy="4409440"/>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pic>
        <p:nvPicPr>
          <p:cNvPr id="7" name="Imagen 6">
            <a:extLst>
              <a:ext uri="{FF2B5EF4-FFF2-40B4-BE49-F238E27FC236}">
                <a16:creationId xmlns:a16="http://schemas.microsoft.com/office/drawing/2014/main" id="{86611E81-D08C-EA4E-EFC4-7E78288DDC07}"/>
              </a:ext>
            </a:extLst>
          </p:cNvPr>
          <p:cNvPicPr>
            <a:picLocks noChangeAspect="1"/>
          </p:cNvPicPr>
          <p:nvPr/>
        </p:nvPicPr>
        <p:blipFill>
          <a:blip r:embed="rId2"/>
          <a:stretch>
            <a:fillRect/>
          </a:stretch>
        </p:blipFill>
        <p:spPr>
          <a:xfrm rot="5400000">
            <a:off x="2085104" y="-1245691"/>
            <a:ext cx="889889" cy="4188431"/>
          </a:xfrm>
          <a:prstGeom prst="rect">
            <a:avLst/>
          </a:prstGeom>
        </p:spPr>
      </p:pic>
      <p:sp>
        <p:nvSpPr>
          <p:cNvPr id="5" name="CuadroTexto 4">
            <a:extLst>
              <a:ext uri="{FF2B5EF4-FFF2-40B4-BE49-F238E27FC236}">
                <a16:creationId xmlns:a16="http://schemas.microsoft.com/office/drawing/2014/main" id="{03ECCB01-8B0A-0DF1-C092-1F39AFC96FF7}"/>
              </a:ext>
            </a:extLst>
          </p:cNvPr>
          <p:cNvSpPr txBox="1"/>
          <p:nvPr/>
        </p:nvSpPr>
        <p:spPr>
          <a:xfrm>
            <a:off x="4947920" y="202193"/>
            <a:ext cx="7142480" cy="646331"/>
          </a:xfrm>
          <a:prstGeom prst="rect">
            <a:avLst/>
          </a:prstGeom>
          <a:noFill/>
        </p:spPr>
        <p:txBody>
          <a:bodyPr wrap="square">
            <a:spAutoFit/>
          </a:bodyPr>
          <a:lstStyle/>
          <a:p>
            <a:r>
              <a:rPr lang="es-ES_tradnl" sz="1800" dirty="0">
                <a:solidFill>
                  <a:srgbClr val="0064BD"/>
                </a:solidFill>
                <a:effectLst/>
                <a:latin typeface="Arial" panose="020B0604020202020204" pitchFamily="34" charset="0"/>
                <a:ea typeface="Calibri" panose="020F0502020204030204" pitchFamily="34" charset="0"/>
                <a:cs typeface="Times New Roman" panose="02020603050405020304" pitchFamily="18" charset="0"/>
              </a:rPr>
              <a:t> </a:t>
            </a:r>
            <a:endParaRPr lang="es-CR" sz="1800" dirty="0">
              <a:solidFill>
                <a:srgbClr val="0064BD"/>
              </a:solidFill>
              <a:effectLst/>
              <a:latin typeface="Calibri" panose="020F0502020204030204" pitchFamily="34" charset="0"/>
              <a:ea typeface="Calibri" panose="020F0502020204030204" pitchFamily="34" charset="0"/>
              <a:cs typeface="Times New Roman" panose="02020603050405020304" pitchFamily="18" charset="0"/>
            </a:endParaRPr>
          </a:p>
          <a:p>
            <a:r>
              <a:rPr lang="es-ES_tradnl" sz="1800" b="1" dirty="0">
                <a:solidFill>
                  <a:srgbClr val="0064BD"/>
                </a:solidFill>
                <a:effectLst/>
                <a:latin typeface="Arial" panose="020B0604020202020204" pitchFamily="34" charset="0"/>
                <a:ea typeface="Calibri" panose="020F0502020204030204" pitchFamily="34" charset="0"/>
                <a:cs typeface="Times New Roman" panose="02020603050405020304" pitchFamily="18" charset="0"/>
              </a:rPr>
              <a:t>FORTALECIMIENTO DE LOS PROCESOS FORMATIVOS </a:t>
            </a:r>
            <a:endParaRPr lang="es-CR" sz="1800" dirty="0">
              <a:solidFill>
                <a:srgbClr val="0064BD"/>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id="{789BBAE0-CE6F-C1A2-E385-15E9FA7CDA32}"/>
              </a:ext>
            </a:extLst>
          </p:cNvPr>
          <p:cNvSpPr txBox="1"/>
          <p:nvPr/>
        </p:nvSpPr>
        <p:spPr>
          <a:xfrm>
            <a:off x="4947920" y="848524"/>
            <a:ext cx="6522720" cy="523220"/>
          </a:xfrm>
          <a:prstGeom prst="rect">
            <a:avLst/>
          </a:prstGeom>
          <a:noFill/>
        </p:spPr>
        <p:txBody>
          <a:bodyPr wrap="square">
            <a:spAutoFit/>
          </a:bodyPr>
          <a:lstStyle/>
          <a:p>
            <a:r>
              <a:rPr lang="es-ES_tradnl" sz="1400" dirty="0">
                <a:effectLst/>
                <a:latin typeface="Arial" panose="020B0604020202020204" pitchFamily="34" charset="0"/>
                <a:ea typeface="Times New Roman" panose="02020603050405020304" pitchFamily="18" charset="0"/>
                <a:cs typeface="Times New Roman" panose="02020603050405020304" pitchFamily="18" charset="0"/>
              </a:rPr>
              <a:t>En adición a las actividades y gestiones descritas en el presente informe, durante el 2022 se realizaron los siguientes esfuerzos: </a:t>
            </a:r>
            <a:endParaRPr lang="es-C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CuadroTexto 11">
            <a:extLst>
              <a:ext uri="{FF2B5EF4-FFF2-40B4-BE49-F238E27FC236}">
                <a16:creationId xmlns:a16="http://schemas.microsoft.com/office/drawing/2014/main" id="{D069BB50-C4B0-28D7-F6D1-5FFDF7F2028D}"/>
              </a:ext>
            </a:extLst>
          </p:cNvPr>
          <p:cNvSpPr txBox="1"/>
          <p:nvPr/>
        </p:nvSpPr>
        <p:spPr>
          <a:xfrm>
            <a:off x="772160" y="1584915"/>
            <a:ext cx="10698480" cy="646331"/>
          </a:xfrm>
          <a:prstGeom prst="rect">
            <a:avLst/>
          </a:prstGeom>
          <a:noFill/>
        </p:spPr>
        <p:txBody>
          <a:bodyPr wrap="square">
            <a:spAutoFit/>
          </a:bodyPr>
          <a:lstStyle/>
          <a:p>
            <a:pPr marL="342900" lvl="0" indent="-342900">
              <a:buFont typeface="+mj-lt"/>
              <a:buAutoNum type="arabicPeriod" startAt="8"/>
            </a:pPr>
            <a:r>
              <a:rPr lang="es-ES_tradnl" sz="1800" i="1" dirty="0">
                <a:solidFill>
                  <a:srgbClr val="01ABE5"/>
                </a:solidFill>
                <a:effectLst/>
                <a:latin typeface="Arial" panose="020B0604020202020204" pitchFamily="34" charset="0"/>
                <a:ea typeface="Calibri" panose="020F0502020204030204" pitchFamily="34" charset="0"/>
              </a:rPr>
              <a:t>Certificación de personas servidoras judiciales como intérpretes de la LESCO para el acceso a la justicia y adecuado servicio a las personas sordas: </a:t>
            </a:r>
            <a:endParaRPr lang="es-CR" sz="1800" dirty="0">
              <a:solidFill>
                <a:srgbClr val="01ABE5"/>
              </a:solidFill>
              <a:effectLst/>
              <a:latin typeface="Times New Roman" panose="02020603050405020304" pitchFamily="18" charset="0"/>
              <a:ea typeface="Times New Roman" panose="02020603050405020304" pitchFamily="18" charset="0"/>
            </a:endParaRPr>
          </a:p>
        </p:txBody>
      </p:sp>
      <p:sp>
        <p:nvSpPr>
          <p:cNvPr id="4" name="CuadroTexto 3">
            <a:extLst>
              <a:ext uri="{FF2B5EF4-FFF2-40B4-BE49-F238E27FC236}">
                <a16:creationId xmlns:a16="http://schemas.microsoft.com/office/drawing/2014/main" id="{350E9902-8718-268D-7472-BC13C2F2FAA6}"/>
              </a:ext>
            </a:extLst>
          </p:cNvPr>
          <p:cNvSpPr txBox="1"/>
          <p:nvPr/>
        </p:nvSpPr>
        <p:spPr>
          <a:xfrm>
            <a:off x="2997200" y="3308062"/>
            <a:ext cx="7762240" cy="2308324"/>
          </a:xfrm>
          <a:prstGeom prst="rect">
            <a:avLst/>
          </a:prstGeom>
          <a:noFill/>
        </p:spPr>
        <p:txBody>
          <a:bodyPr wrap="square">
            <a:spAutoFit/>
          </a:bodyPr>
          <a:lstStyle/>
          <a:p>
            <a:pPr algn="just"/>
            <a:r>
              <a:rPr lang="es-ES_tradnl"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Se hizo solicitud formal al Consejo Superior para que la Dirección Jurídica valore el impacto legal de la certificación como intérprete de la LESCO de al menos dos personas servidoras judiciales por circuito judicial, debido a los puestos de trabajo, el perfil competencial, el compromiso y la valoración de una serie de aspectos que podrían requerir una transformación interna. Lo anterior, como propuesta ante la demanda institucional de esta figura para la atención de personas usuarias sordas. </a:t>
            </a:r>
            <a:endParaRPr lang="es-C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s-ES_tradnl"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s-C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s-ES_tradnl"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Aunado a esta consulta, se prepara el perfil de la persona por capacitar y el formato de contrato para su revisión. </a:t>
            </a:r>
            <a:endParaRPr lang="es-C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Gráfico 8" descr="Clipboard Checked con relleno sólido">
            <a:extLst>
              <a:ext uri="{FF2B5EF4-FFF2-40B4-BE49-F238E27FC236}">
                <a16:creationId xmlns:a16="http://schemas.microsoft.com/office/drawing/2014/main" id="{4B3F6267-02A9-C5C1-23EC-AE95EDC678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3000" y="3429000"/>
            <a:ext cx="1295400" cy="1295400"/>
          </a:xfrm>
          <a:prstGeom prst="rect">
            <a:avLst/>
          </a:prstGeom>
        </p:spPr>
      </p:pic>
    </p:spTree>
    <p:extLst>
      <p:ext uri="{BB962C8B-B14F-4D97-AF65-F5344CB8AC3E}">
        <p14:creationId xmlns:p14="http://schemas.microsoft.com/office/powerpoint/2010/main" val="6634346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F3AFABDF-6DD9-299F-81D4-380D51DB4EAF}"/>
              </a:ext>
            </a:extLst>
          </p:cNvPr>
          <p:cNvSpPr/>
          <p:nvPr/>
        </p:nvSpPr>
        <p:spPr>
          <a:xfrm>
            <a:off x="0" y="2448560"/>
            <a:ext cx="12192000" cy="4409440"/>
          </a:xfrm>
          <a:prstGeom prst="rect">
            <a:avLst/>
          </a:prstGeom>
          <a:solidFill>
            <a:srgbClr val="0064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solidFill>
                <a:srgbClr val="0064BD"/>
              </a:solidFill>
            </a:endParaRPr>
          </a:p>
        </p:txBody>
      </p:sp>
      <p:pic>
        <p:nvPicPr>
          <p:cNvPr id="7" name="Imagen 6">
            <a:extLst>
              <a:ext uri="{FF2B5EF4-FFF2-40B4-BE49-F238E27FC236}">
                <a16:creationId xmlns:a16="http://schemas.microsoft.com/office/drawing/2014/main" id="{86611E81-D08C-EA4E-EFC4-7E78288DDC07}"/>
              </a:ext>
            </a:extLst>
          </p:cNvPr>
          <p:cNvPicPr>
            <a:picLocks noChangeAspect="1"/>
          </p:cNvPicPr>
          <p:nvPr/>
        </p:nvPicPr>
        <p:blipFill>
          <a:blip r:embed="rId2"/>
          <a:stretch>
            <a:fillRect/>
          </a:stretch>
        </p:blipFill>
        <p:spPr>
          <a:xfrm rot="5400000">
            <a:off x="2085104" y="-1245691"/>
            <a:ext cx="889889" cy="4188431"/>
          </a:xfrm>
          <a:prstGeom prst="rect">
            <a:avLst/>
          </a:prstGeom>
        </p:spPr>
      </p:pic>
      <p:sp>
        <p:nvSpPr>
          <p:cNvPr id="5" name="CuadroTexto 4">
            <a:extLst>
              <a:ext uri="{FF2B5EF4-FFF2-40B4-BE49-F238E27FC236}">
                <a16:creationId xmlns:a16="http://schemas.microsoft.com/office/drawing/2014/main" id="{03ECCB01-8B0A-0DF1-C092-1F39AFC96FF7}"/>
              </a:ext>
            </a:extLst>
          </p:cNvPr>
          <p:cNvSpPr txBox="1"/>
          <p:nvPr/>
        </p:nvSpPr>
        <p:spPr>
          <a:xfrm>
            <a:off x="4947920" y="202193"/>
            <a:ext cx="7142480" cy="646331"/>
          </a:xfrm>
          <a:prstGeom prst="rect">
            <a:avLst/>
          </a:prstGeom>
          <a:noFill/>
        </p:spPr>
        <p:txBody>
          <a:bodyPr wrap="square">
            <a:spAutoFit/>
          </a:bodyPr>
          <a:lstStyle/>
          <a:p>
            <a:r>
              <a:rPr lang="es-ES_tradnl" sz="1800" dirty="0">
                <a:solidFill>
                  <a:srgbClr val="0064BD"/>
                </a:solidFill>
                <a:effectLst/>
                <a:latin typeface="Arial" panose="020B0604020202020204" pitchFamily="34" charset="0"/>
                <a:ea typeface="Calibri" panose="020F0502020204030204" pitchFamily="34" charset="0"/>
                <a:cs typeface="Times New Roman" panose="02020603050405020304" pitchFamily="18" charset="0"/>
              </a:rPr>
              <a:t> </a:t>
            </a:r>
            <a:endParaRPr lang="es-CR" sz="1800" dirty="0">
              <a:solidFill>
                <a:srgbClr val="0064BD"/>
              </a:solidFill>
              <a:effectLst/>
              <a:latin typeface="Calibri" panose="020F0502020204030204" pitchFamily="34" charset="0"/>
              <a:ea typeface="Calibri" panose="020F0502020204030204" pitchFamily="34" charset="0"/>
              <a:cs typeface="Times New Roman" panose="02020603050405020304" pitchFamily="18" charset="0"/>
            </a:endParaRPr>
          </a:p>
          <a:p>
            <a:r>
              <a:rPr lang="es-ES_tradnl" sz="1800" b="1" dirty="0">
                <a:solidFill>
                  <a:srgbClr val="0064BD"/>
                </a:solidFill>
                <a:effectLst/>
                <a:latin typeface="Arial" panose="020B0604020202020204" pitchFamily="34" charset="0"/>
                <a:ea typeface="Calibri" panose="020F0502020204030204" pitchFamily="34" charset="0"/>
                <a:cs typeface="Times New Roman" panose="02020603050405020304" pitchFamily="18" charset="0"/>
              </a:rPr>
              <a:t>FORTALECIMIENTO DE LOS PROCESOS FORMATIVOS </a:t>
            </a:r>
            <a:endParaRPr lang="es-CR" sz="1800" dirty="0">
              <a:solidFill>
                <a:srgbClr val="0064BD"/>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id="{789BBAE0-CE6F-C1A2-E385-15E9FA7CDA32}"/>
              </a:ext>
            </a:extLst>
          </p:cNvPr>
          <p:cNvSpPr txBox="1"/>
          <p:nvPr/>
        </p:nvSpPr>
        <p:spPr>
          <a:xfrm>
            <a:off x="4947920" y="848524"/>
            <a:ext cx="6522720" cy="523220"/>
          </a:xfrm>
          <a:prstGeom prst="rect">
            <a:avLst/>
          </a:prstGeom>
          <a:noFill/>
        </p:spPr>
        <p:txBody>
          <a:bodyPr wrap="square">
            <a:spAutoFit/>
          </a:bodyPr>
          <a:lstStyle/>
          <a:p>
            <a:r>
              <a:rPr lang="es-ES_tradnl" sz="1400" dirty="0">
                <a:effectLst/>
                <a:latin typeface="Arial" panose="020B0604020202020204" pitchFamily="34" charset="0"/>
                <a:ea typeface="Times New Roman" panose="02020603050405020304" pitchFamily="18" charset="0"/>
                <a:cs typeface="Times New Roman" panose="02020603050405020304" pitchFamily="18" charset="0"/>
              </a:rPr>
              <a:t>En adición a las actividades y gestiones descritas en el presente informe, durante el 2022 se realizaron los siguientes esfuerzos: </a:t>
            </a:r>
            <a:endParaRPr lang="es-C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CuadroTexto 11">
            <a:extLst>
              <a:ext uri="{FF2B5EF4-FFF2-40B4-BE49-F238E27FC236}">
                <a16:creationId xmlns:a16="http://schemas.microsoft.com/office/drawing/2014/main" id="{D069BB50-C4B0-28D7-F6D1-5FFDF7F2028D}"/>
              </a:ext>
            </a:extLst>
          </p:cNvPr>
          <p:cNvSpPr txBox="1"/>
          <p:nvPr/>
        </p:nvSpPr>
        <p:spPr>
          <a:xfrm>
            <a:off x="772160" y="1584915"/>
            <a:ext cx="10698480" cy="369332"/>
          </a:xfrm>
          <a:prstGeom prst="rect">
            <a:avLst/>
          </a:prstGeom>
          <a:noFill/>
        </p:spPr>
        <p:txBody>
          <a:bodyPr wrap="square">
            <a:spAutoFit/>
          </a:bodyPr>
          <a:lstStyle/>
          <a:p>
            <a:pPr marL="342900" lvl="0" indent="-342900">
              <a:buFont typeface="+mj-lt"/>
              <a:buAutoNum type="arabicPeriod" startAt="9"/>
            </a:pPr>
            <a:r>
              <a:rPr lang="es-ES_tradnl" sz="1800" i="1" dirty="0">
                <a:solidFill>
                  <a:srgbClr val="01ABE5"/>
                </a:solidFill>
                <a:effectLst/>
                <a:latin typeface="Arial" panose="020B0604020202020204" pitchFamily="34" charset="0"/>
                <a:ea typeface="Calibri" panose="020F0502020204030204" pitchFamily="34" charset="0"/>
              </a:rPr>
              <a:t>Apoyo a la Dirección de Gestión Humana en la construcción de las siguientes políticas:</a:t>
            </a:r>
            <a:r>
              <a:rPr lang="es-CR" dirty="0">
                <a:solidFill>
                  <a:srgbClr val="01ABE5"/>
                </a:solidFill>
                <a:effectLst/>
              </a:rPr>
              <a:t> </a:t>
            </a:r>
            <a:endParaRPr lang="es-CR" sz="1800" dirty="0">
              <a:solidFill>
                <a:srgbClr val="01ABE5"/>
              </a:solidFill>
              <a:effectLst/>
              <a:latin typeface="Times New Roman" panose="02020603050405020304" pitchFamily="18" charset="0"/>
              <a:ea typeface="Times New Roman" panose="02020603050405020304" pitchFamily="18" charset="0"/>
            </a:endParaRPr>
          </a:p>
        </p:txBody>
      </p:sp>
      <p:sp>
        <p:nvSpPr>
          <p:cNvPr id="17" name="CuadroTexto 16">
            <a:extLst>
              <a:ext uri="{FF2B5EF4-FFF2-40B4-BE49-F238E27FC236}">
                <a16:creationId xmlns:a16="http://schemas.microsoft.com/office/drawing/2014/main" id="{7228EB03-A6FD-E32F-BDD3-2CC32B569395}"/>
              </a:ext>
            </a:extLst>
          </p:cNvPr>
          <p:cNvSpPr txBox="1"/>
          <p:nvPr/>
        </p:nvSpPr>
        <p:spPr>
          <a:xfrm>
            <a:off x="1035050" y="2739616"/>
            <a:ext cx="10121900" cy="307777"/>
          </a:xfrm>
          <a:prstGeom prst="rect">
            <a:avLst/>
          </a:prstGeom>
          <a:noFill/>
        </p:spPr>
        <p:txBody>
          <a:bodyPr wrap="square">
            <a:spAutoFit/>
          </a:bodyPr>
          <a:lstStyle/>
          <a:p>
            <a:pPr marL="228600" algn="ctr"/>
            <a:r>
              <a:rPr lang="es-ES" sz="1400" b="1" dirty="0">
                <a:solidFill>
                  <a:schemeClr val="bg1"/>
                </a:solidFill>
                <a:effectLst/>
                <a:latin typeface="Arial" panose="020B0604020202020204" pitchFamily="34" charset="0"/>
                <a:ea typeface="Times New Roman" panose="02020603050405020304" pitchFamily="18" charset="0"/>
              </a:rPr>
              <a:t>Actividades realizadas con las fechas de inicio y final desagregadas por sexo en el 2022</a:t>
            </a:r>
            <a:endParaRPr lang="es-CR" sz="1050" dirty="0">
              <a:solidFill>
                <a:schemeClr val="bg1"/>
              </a:solidFill>
              <a:effectLst/>
              <a:latin typeface="Times New Roman" panose="02020603050405020304" pitchFamily="18" charset="0"/>
              <a:ea typeface="Times New Roman" panose="02020603050405020304" pitchFamily="18" charset="0"/>
            </a:endParaRPr>
          </a:p>
        </p:txBody>
      </p:sp>
      <p:graphicFrame>
        <p:nvGraphicFramePr>
          <p:cNvPr id="2" name="Tabla 1">
            <a:extLst>
              <a:ext uri="{FF2B5EF4-FFF2-40B4-BE49-F238E27FC236}">
                <a16:creationId xmlns:a16="http://schemas.microsoft.com/office/drawing/2014/main" id="{92C5260C-AD9F-A848-21C6-BC1BBDA35467}"/>
              </a:ext>
            </a:extLst>
          </p:cNvPr>
          <p:cNvGraphicFramePr>
            <a:graphicFrameLocks noGrp="1"/>
          </p:cNvGraphicFramePr>
          <p:nvPr>
            <p:extLst>
              <p:ext uri="{D42A27DB-BD31-4B8C-83A1-F6EECF244321}">
                <p14:modId xmlns:p14="http://schemas.microsoft.com/office/powerpoint/2010/main" val="603814927"/>
              </p:ext>
            </p:extLst>
          </p:nvPr>
        </p:nvGraphicFramePr>
        <p:xfrm>
          <a:off x="1229360" y="3290591"/>
          <a:ext cx="9784079" cy="3324211"/>
        </p:xfrm>
        <a:graphic>
          <a:graphicData uri="http://schemas.openxmlformats.org/drawingml/2006/table">
            <a:tbl>
              <a:tblPr firstRow="1" firstCol="1" bandRow="1">
                <a:tableStyleId>{46F890A9-2807-4EBB-B81D-B2AA78EC7F39}</a:tableStyleId>
              </a:tblPr>
              <a:tblGrid>
                <a:gridCol w="1811631">
                  <a:extLst>
                    <a:ext uri="{9D8B030D-6E8A-4147-A177-3AD203B41FA5}">
                      <a16:colId xmlns:a16="http://schemas.microsoft.com/office/drawing/2014/main" val="358035157"/>
                    </a:ext>
                  </a:extLst>
                </a:gridCol>
                <a:gridCol w="7972448">
                  <a:extLst>
                    <a:ext uri="{9D8B030D-6E8A-4147-A177-3AD203B41FA5}">
                      <a16:colId xmlns:a16="http://schemas.microsoft.com/office/drawing/2014/main" val="2634837001"/>
                    </a:ext>
                  </a:extLst>
                </a:gridCol>
              </a:tblGrid>
              <a:tr h="406400">
                <a:tc>
                  <a:txBody>
                    <a:bodyPr/>
                    <a:lstStyle/>
                    <a:p>
                      <a:pPr algn="ctr"/>
                      <a:r>
                        <a:rPr lang="es-ES_tradnl" sz="1600" dirty="0">
                          <a:effectLst/>
                        </a:rPr>
                        <a:t>Políticas</a:t>
                      </a:r>
                      <a:endParaRPr lang="es-C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3764"/>
                    </a:solidFill>
                  </a:tcPr>
                </a:tc>
                <a:tc>
                  <a:txBody>
                    <a:bodyPr/>
                    <a:lstStyle/>
                    <a:p>
                      <a:pPr algn="ctr"/>
                      <a:r>
                        <a:rPr lang="es-ES_tradnl" sz="1600" dirty="0">
                          <a:effectLst/>
                        </a:rPr>
                        <a:t>Acciones realizadas</a:t>
                      </a:r>
                      <a:endParaRPr lang="es-C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3764"/>
                    </a:solidFill>
                  </a:tcPr>
                </a:tc>
                <a:extLst>
                  <a:ext uri="{0D108BD9-81ED-4DB2-BD59-A6C34878D82A}">
                    <a16:rowId xmlns:a16="http://schemas.microsoft.com/office/drawing/2014/main" val="1127487090"/>
                  </a:ext>
                </a:extLst>
              </a:tr>
              <a:tr h="448894">
                <a:tc>
                  <a:txBody>
                    <a:bodyPr/>
                    <a:lstStyle/>
                    <a:p>
                      <a:r>
                        <a:rPr lang="es-ES_tradnl" sz="1200">
                          <a:effectLst/>
                        </a:rPr>
                        <a:t>Bienestar y Salud</a:t>
                      </a:r>
                      <a:endParaRPr lang="es-C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r>
                        <a:rPr lang="es-ES_tradnl" sz="1200">
                          <a:effectLst/>
                        </a:rPr>
                        <a:t>Participación en espacios de trabajo para la construcción de la política, particularmente en lo que refiere a la formación y desarrollo del personal en los temas que esta comprende.</a:t>
                      </a:r>
                      <a:endParaRPr lang="es-C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1632495"/>
                  </a:ext>
                </a:extLst>
              </a:tr>
              <a:tr h="224447">
                <a:tc>
                  <a:txBody>
                    <a:bodyPr/>
                    <a:lstStyle/>
                    <a:p>
                      <a:r>
                        <a:rPr lang="es-ES_tradnl" sz="1200">
                          <a:effectLst/>
                        </a:rPr>
                        <a:t>Teletrabajo</a:t>
                      </a:r>
                      <a:endParaRPr lang="es-C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r>
                        <a:rPr lang="es-ES_tradnl" sz="1200">
                          <a:effectLst/>
                        </a:rPr>
                        <a:t>Se participa en las mesas de trabajo para la definición de enunciados y lineamientos de este proyecto.</a:t>
                      </a:r>
                      <a:endParaRPr lang="es-C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47985653"/>
                  </a:ext>
                </a:extLst>
              </a:tr>
              <a:tr h="2244470">
                <a:tc>
                  <a:txBody>
                    <a:bodyPr/>
                    <a:lstStyle/>
                    <a:p>
                      <a:r>
                        <a:rPr lang="es-ES_tradnl" sz="1200">
                          <a:effectLst/>
                        </a:rPr>
                        <a:t>Política para la inclusión y protección laboral de las personas con discapacidad en el Poder Judicial</a:t>
                      </a:r>
                      <a:endParaRPr lang="es-C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r>
                        <a:rPr lang="es-ES_tradnl" sz="1200" dirty="0">
                          <a:effectLst/>
                        </a:rPr>
                        <a:t>Se brinda apoyo en la actualización de la política para la inclusión y protección laboral de las personas con discapacidad en el Poder Judicial por medio de las siguientes acciones:</a:t>
                      </a:r>
                      <a:endParaRPr lang="es-CR" sz="1200" dirty="0">
                        <a:effectLst/>
                      </a:endParaRPr>
                    </a:p>
                    <a:p>
                      <a:r>
                        <a:rPr lang="es-ES_tradnl" sz="1200" dirty="0">
                          <a:effectLst/>
                        </a:rPr>
                        <a:t> </a:t>
                      </a:r>
                      <a:endParaRPr lang="es-CR" sz="1200" dirty="0">
                        <a:effectLst/>
                      </a:endParaRPr>
                    </a:p>
                    <a:p>
                      <a:pPr marL="342900" lvl="0" indent="-342900">
                        <a:buFont typeface="Symbol" pitchFamily="2" charset="2"/>
                        <a:buChar char=""/>
                      </a:pPr>
                      <a:r>
                        <a:rPr lang="es-ES" sz="1200" dirty="0">
                          <a:effectLst/>
                        </a:rPr>
                        <a:t>Propuesta de la metodología para la realización del diagnóstico situacional requerido como parte del plan de trabajo.</a:t>
                      </a:r>
                      <a:endParaRPr lang="es-CR" sz="1000" dirty="0">
                        <a:effectLst/>
                      </a:endParaRPr>
                    </a:p>
                    <a:p>
                      <a:pPr marL="342900" lvl="0" indent="-342900">
                        <a:buFont typeface="Symbol" pitchFamily="2" charset="2"/>
                        <a:buChar char=""/>
                      </a:pPr>
                      <a:r>
                        <a:rPr lang="es-ES" sz="1200" dirty="0">
                          <a:effectLst/>
                        </a:rPr>
                        <a:t>Investigación del entorno con base en la metodología propuesta para el caso del entorno ambiental y tecnológico. </a:t>
                      </a:r>
                      <a:endParaRPr lang="es-CR" sz="1000" dirty="0">
                        <a:effectLst/>
                      </a:endParaRPr>
                    </a:p>
                    <a:p>
                      <a:pPr marL="342900" lvl="0" indent="-342900">
                        <a:buFont typeface="Symbol" pitchFamily="2" charset="2"/>
                        <a:buChar char=""/>
                      </a:pPr>
                      <a:r>
                        <a:rPr lang="es-ES" sz="1200" dirty="0">
                          <a:effectLst/>
                        </a:rPr>
                        <a:t>Participación en la Subcomisión de Empleabilidad de la Dirección de Gestión Humana</a:t>
                      </a:r>
                      <a:endParaRPr lang="es-CR" sz="1000" dirty="0">
                        <a:effectLst/>
                      </a:endParaRPr>
                    </a:p>
                    <a:p>
                      <a:pPr marL="342900" lvl="0" indent="-342900">
                        <a:buFont typeface="Symbol" pitchFamily="2" charset="2"/>
                        <a:buChar char=""/>
                      </a:pPr>
                      <a:r>
                        <a:rPr lang="es-ES" sz="1200" dirty="0">
                          <a:effectLst/>
                        </a:rPr>
                        <a:t>Elaboración del informe de investigación</a:t>
                      </a:r>
                      <a:endParaRPr lang="es-CR" sz="1000" dirty="0">
                        <a:effectLst/>
                      </a:endParaRPr>
                    </a:p>
                    <a:p>
                      <a:pPr marL="200660"/>
                      <a:r>
                        <a:rPr lang="es-ES" sz="1200" dirty="0">
                          <a:effectLst/>
                        </a:rPr>
                        <a:t> </a:t>
                      </a:r>
                      <a:endParaRPr lang="es-C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51256780"/>
                  </a:ext>
                </a:extLst>
              </a:tr>
            </a:tbl>
          </a:graphicData>
        </a:graphic>
      </p:graphicFrame>
    </p:spTree>
    <p:extLst>
      <p:ext uri="{BB962C8B-B14F-4D97-AF65-F5344CB8AC3E}">
        <p14:creationId xmlns:p14="http://schemas.microsoft.com/office/powerpoint/2010/main" val="1991242907"/>
      </p:ext>
    </p:extLst>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F1754FA-BE7E-21BC-D71F-4C5D24C98EE2}"/>
              </a:ext>
            </a:extLst>
          </p:cNvPr>
          <p:cNvPicPr>
            <a:picLocks noChangeAspect="1"/>
          </p:cNvPicPr>
          <p:nvPr/>
        </p:nvPicPr>
        <p:blipFill rotWithShape="1">
          <a:blip r:embed="rId2"/>
          <a:srcRect t="50338"/>
          <a:stretch/>
        </p:blipFill>
        <p:spPr>
          <a:xfrm>
            <a:off x="426184" y="0"/>
            <a:ext cx="3447174" cy="6858000"/>
          </a:xfrm>
          <a:prstGeom prst="rect">
            <a:avLst/>
          </a:prstGeom>
        </p:spPr>
      </p:pic>
      <p:sp>
        <p:nvSpPr>
          <p:cNvPr id="6" name="Rectángulo 5">
            <a:extLst>
              <a:ext uri="{FF2B5EF4-FFF2-40B4-BE49-F238E27FC236}">
                <a16:creationId xmlns:a16="http://schemas.microsoft.com/office/drawing/2014/main" id="{91BAA902-6C66-E709-68C3-46393FC54173}"/>
              </a:ext>
            </a:extLst>
          </p:cNvPr>
          <p:cNvSpPr/>
          <p:nvPr/>
        </p:nvSpPr>
        <p:spPr>
          <a:xfrm>
            <a:off x="4933476" y="3195320"/>
            <a:ext cx="7360124" cy="1815882"/>
          </a:xfrm>
          <a:prstGeom prst="rect">
            <a:avLst/>
          </a:prstGeom>
        </p:spPr>
        <p:txBody>
          <a:bodyPr wrap="square">
            <a:spAutoFit/>
          </a:bodyPr>
          <a:lstStyle/>
          <a:p>
            <a:r>
              <a:rPr lang="es-ES_tradnl" sz="4400" b="1" dirty="0">
                <a:solidFill>
                  <a:srgbClr val="01ABE5"/>
                </a:solidFill>
                <a:latin typeface="Arial Black" panose="020B0604020202020204" pitchFamily="34" charset="0"/>
                <a:cs typeface="Arial Black" panose="020B0604020202020204" pitchFamily="34" charset="0"/>
              </a:rPr>
              <a:t>Muchas gracias</a:t>
            </a:r>
            <a:br>
              <a:rPr lang="es-ES_tradnl" sz="1200" dirty="0">
                <a:solidFill>
                  <a:srgbClr val="002060"/>
                </a:solidFill>
                <a:ea typeface="Calibri" panose="020F0502020204030204" pitchFamily="34" charset="0"/>
                <a:cs typeface="Arial" panose="020B0604020202020204" pitchFamily="34" charset="0"/>
              </a:rPr>
            </a:br>
            <a:br>
              <a:rPr lang="es-ES_tradnl" sz="1200" dirty="0">
                <a:solidFill>
                  <a:srgbClr val="002060"/>
                </a:solidFill>
                <a:ea typeface="Calibri" panose="020F0502020204030204" pitchFamily="34" charset="0"/>
                <a:cs typeface="Arial" panose="020B0604020202020204" pitchFamily="34" charset="0"/>
              </a:rPr>
            </a:br>
            <a:r>
              <a:rPr lang="es-ES" sz="2800" b="1" dirty="0">
                <a:solidFill>
                  <a:srgbClr val="0064BD"/>
                </a:solidFill>
              </a:rPr>
              <a:t>Informe anual de labores </a:t>
            </a:r>
            <a:br>
              <a:rPr lang="es-ES" sz="2800" b="1" dirty="0">
                <a:solidFill>
                  <a:srgbClr val="0064BD"/>
                </a:solidFill>
              </a:rPr>
            </a:br>
            <a:r>
              <a:rPr lang="es-ES" sz="2800" b="1" dirty="0">
                <a:solidFill>
                  <a:srgbClr val="0064BD"/>
                </a:solidFill>
              </a:rPr>
              <a:t>2022</a:t>
            </a:r>
            <a:endParaRPr lang="es-CR" sz="2000" b="1" dirty="0">
              <a:solidFill>
                <a:srgbClr val="0064BD"/>
              </a:solidFill>
            </a:endParaRPr>
          </a:p>
        </p:txBody>
      </p:sp>
    </p:spTree>
    <p:extLst>
      <p:ext uri="{BB962C8B-B14F-4D97-AF65-F5344CB8AC3E}">
        <p14:creationId xmlns:p14="http://schemas.microsoft.com/office/powerpoint/2010/main" val="23597406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86611E81-D08C-EA4E-EFC4-7E78288DDC07}"/>
              </a:ext>
            </a:extLst>
          </p:cNvPr>
          <p:cNvPicPr>
            <a:picLocks noChangeAspect="1"/>
          </p:cNvPicPr>
          <p:nvPr/>
        </p:nvPicPr>
        <p:blipFill>
          <a:blip r:embed="rId2"/>
          <a:stretch>
            <a:fillRect/>
          </a:stretch>
        </p:blipFill>
        <p:spPr>
          <a:xfrm rot="5400000">
            <a:off x="1751712" y="-1056919"/>
            <a:ext cx="945163" cy="4448589"/>
          </a:xfrm>
          <a:prstGeom prst="rect">
            <a:avLst/>
          </a:prstGeom>
        </p:spPr>
      </p:pic>
      <p:sp>
        <p:nvSpPr>
          <p:cNvPr id="4" name="CuadroTexto 3">
            <a:extLst>
              <a:ext uri="{FF2B5EF4-FFF2-40B4-BE49-F238E27FC236}">
                <a16:creationId xmlns:a16="http://schemas.microsoft.com/office/drawing/2014/main" id="{492A1A53-2A00-6F61-B2EE-55AF7E2A143C}"/>
              </a:ext>
            </a:extLst>
          </p:cNvPr>
          <p:cNvSpPr txBox="1"/>
          <p:nvPr/>
        </p:nvSpPr>
        <p:spPr>
          <a:xfrm>
            <a:off x="1196522" y="2307985"/>
            <a:ext cx="2878521" cy="3046988"/>
          </a:xfrm>
          <a:prstGeom prst="rect">
            <a:avLst/>
          </a:prstGeom>
          <a:noFill/>
        </p:spPr>
        <p:txBody>
          <a:bodyPr wrap="square">
            <a:spAutoFit/>
          </a:bodyPr>
          <a:lstStyle/>
          <a:p>
            <a:r>
              <a:rPr lang="es-ES_tradnl" sz="2400" dirty="0">
                <a:solidFill>
                  <a:srgbClr val="0064BD"/>
                </a:solidFill>
                <a:effectLst/>
                <a:latin typeface="Arial" panose="020B0604020202020204" pitchFamily="34" charset="0"/>
                <a:ea typeface="Calibri" panose="020F0502020204030204" pitchFamily="34" charset="0"/>
                <a:cs typeface="Times New Roman" panose="02020603050405020304" pitchFamily="18" charset="0"/>
              </a:rPr>
              <a:t>A continuación,</a:t>
            </a:r>
          </a:p>
          <a:p>
            <a:r>
              <a:rPr lang="es-ES_tradnl" sz="2400" dirty="0">
                <a:solidFill>
                  <a:srgbClr val="0064BD"/>
                </a:solidFill>
                <a:effectLst/>
                <a:latin typeface="Arial" panose="020B0604020202020204" pitchFamily="34" charset="0"/>
                <a:ea typeface="Calibri" panose="020F0502020204030204" pitchFamily="34" charset="0"/>
                <a:cs typeface="Times New Roman" panose="02020603050405020304" pitchFamily="18" charset="0"/>
              </a:rPr>
              <a:t>se presenta una estadística general de los principales esfuerzos de este Subproceso durante el año 2022:</a:t>
            </a:r>
            <a:endParaRPr lang="es-CR" sz="2400" dirty="0">
              <a:solidFill>
                <a:srgbClr val="0064BD"/>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Diagrama 5">
            <a:extLst>
              <a:ext uri="{FF2B5EF4-FFF2-40B4-BE49-F238E27FC236}">
                <a16:creationId xmlns:a16="http://schemas.microsoft.com/office/drawing/2014/main" id="{5C64C402-7BCC-47CC-8013-5EB4ABAC0485}"/>
              </a:ext>
            </a:extLst>
          </p:cNvPr>
          <p:cNvGraphicFramePr/>
          <p:nvPr>
            <p:extLst>
              <p:ext uri="{D42A27DB-BD31-4B8C-83A1-F6EECF244321}">
                <p14:modId xmlns:p14="http://schemas.microsoft.com/office/powerpoint/2010/main" val="2821805385"/>
              </p:ext>
            </p:extLst>
          </p:nvPr>
        </p:nvGraphicFramePr>
        <p:xfrm>
          <a:off x="4212740" y="1502372"/>
          <a:ext cx="8058178" cy="45206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5917966"/>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1ABE5"/>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3A43CF9-E318-984D-A54A-330DB8A0DC20}"/>
              </a:ext>
            </a:extLst>
          </p:cNvPr>
          <p:cNvPicPr>
            <a:picLocks noChangeAspect="1"/>
          </p:cNvPicPr>
          <p:nvPr/>
        </p:nvPicPr>
        <p:blipFill rotWithShape="1">
          <a:blip r:embed="rId2"/>
          <a:srcRect t="50338"/>
          <a:stretch/>
        </p:blipFill>
        <p:spPr>
          <a:xfrm>
            <a:off x="556812" y="0"/>
            <a:ext cx="3447174" cy="6858000"/>
          </a:xfrm>
          <a:prstGeom prst="rect">
            <a:avLst/>
          </a:prstGeom>
        </p:spPr>
      </p:pic>
      <p:sp>
        <p:nvSpPr>
          <p:cNvPr id="6" name="CuadroTexto 5">
            <a:extLst>
              <a:ext uri="{FF2B5EF4-FFF2-40B4-BE49-F238E27FC236}">
                <a16:creationId xmlns:a16="http://schemas.microsoft.com/office/drawing/2014/main" id="{990513CB-C5D6-8F5A-2735-4120FD0948AC}"/>
              </a:ext>
            </a:extLst>
          </p:cNvPr>
          <p:cNvSpPr txBox="1"/>
          <p:nvPr/>
        </p:nvSpPr>
        <p:spPr>
          <a:xfrm>
            <a:off x="4652158" y="546434"/>
            <a:ext cx="7128163" cy="954107"/>
          </a:xfrm>
          <a:prstGeom prst="rect">
            <a:avLst/>
          </a:prstGeom>
          <a:noFill/>
        </p:spPr>
        <p:txBody>
          <a:bodyPr wrap="square">
            <a:spAutoFit/>
          </a:bodyPr>
          <a:lstStyle/>
          <a:p>
            <a:r>
              <a:rPr lang="es-ES_tradnl" sz="2800" b="1" dirty="0">
                <a:solidFill>
                  <a:schemeClr val="bg1"/>
                </a:solidFill>
                <a:effectLst/>
                <a:latin typeface="Arial" panose="020B0604020202020204" pitchFamily="34" charset="0"/>
                <a:ea typeface="Calibri" panose="020F0502020204030204" pitchFamily="34" charset="0"/>
              </a:rPr>
              <a:t>ACTIVIDADES FORMATIVAS EJECUTADAS</a:t>
            </a:r>
            <a:r>
              <a:rPr lang="es-CR" sz="2800" dirty="0">
                <a:solidFill>
                  <a:schemeClr val="bg1"/>
                </a:solidFill>
                <a:effectLst/>
              </a:rPr>
              <a:t> </a:t>
            </a:r>
            <a:endParaRPr lang="es-CR" sz="2800" dirty="0">
              <a:solidFill>
                <a:schemeClr val="bg1"/>
              </a:solidFill>
            </a:endParaRPr>
          </a:p>
        </p:txBody>
      </p:sp>
      <p:sp>
        <p:nvSpPr>
          <p:cNvPr id="8" name="CuadroTexto 7">
            <a:extLst>
              <a:ext uri="{FF2B5EF4-FFF2-40B4-BE49-F238E27FC236}">
                <a16:creationId xmlns:a16="http://schemas.microsoft.com/office/drawing/2014/main" id="{6578A14F-A4FE-B170-C8F0-1BB910211812}"/>
              </a:ext>
            </a:extLst>
          </p:cNvPr>
          <p:cNvSpPr txBox="1"/>
          <p:nvPr/>
        </p:nvSpPr>
        <p:spPr>
          <a:xfrm>
            <a:off x="4189020" y="1500541"/>
            <a:ext cx="5501244" cy="369332"/>
          </a:xfrm>
          <a:prstGeom prst="rect">
            <a:avLst/>
          </a:prstGeom>
          <a:noFill/>
        </p:spPr>
        <p:txBody>
          <a:bodyPr wrap="square">
            <a:spAutoFit/>
          </a:bodyPr>
          <a:lstStyle/>
          <a:p>
            <a:pPr lvl="1">
              <a:tabLst>
                <a:tab pos="2700020" algn="ctr"/>
                <a:tab pos="5400040" algn="r"/>
                <a:tab pos="449580" algn="l"/>
              </a:tabLst>
            </a:pPr>
            <a:r>
              <a:rPr lang="es-ES_tradnl" sz="1800" b="1" dirty="0">
                <a:solidFill>
                  <a:srgbClr val="0064BD"/>
                </a:solidFill>
                <a:effectLst/>
                <a:latin typeface="Arial" panose="020B0604020202020204" pitchFamily="34" charset="0"/>
                <a:ea typeface="Calibri" panose="020F0502020204030204" pitchFamily="34" charset="0"/>
                <a:cs typeface="Times New Roman" panose="02020603050405020304" pitchFamily="18" charset="0"/>
              </a:rPr>
              <a:t>ACTIVIDADES FORMATIVAS REALIZADAS</a:t>
            </a:r>
            <a:endParaRPr lang="es-CR" sz="1800" dirty="0">
              <a:solidFill>
                <a:srgbClr val="0064BD"/>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id="{A3CE94AE-B709-F87D-2AF3-D738853F46E9}"/>
              </a:ext>
            </a:extLst>
          </p:cNvPr>
          <p:cNvSpPr txBox="1"/>
          <p:nvPr/>
        </p:nvSpPr>
        <p:spPr>
          <a:xfrm>
            <a:off x="4652158" y="2262755"/>
            <a:ext cx="7128162" cy="4154984"/>
          </a:xfrm>
          <a:prstGeom prst="rect">
            <a:avLst/>
          </a:prstGeom>
          <a:noFill/>
        </p:spPr>
        <p:txBody>
          <a:bodyPr wrap="square">
            <a:spAutoFit/>
          </a:bodyPr>
          <a:lstStyle/>
          <a:p>
            <a:pPr algn="just">
              <a:tabLst>
                <a:tab pos="2700020" algn="ctr"/>
                <a:tab pos="5400040" algn="r"/>
                <a:tab pos="449580" algn="l"/>
              </a:tabLst>
            </a:pPr>
            <a:r>
              <a:rPr lang="es-ES_tradnl"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 continuación, se detalla la cantidad total de personas capacitadas por medio de contrataciones a empresas o personas externas, recursos internos y colaboraciones institucionales o donación de empresa privada. </a:t>
            </a:r>
            <a:endParaRPr lang="es-CR"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tabLst>
                <a:tab pos="2700020" algn="ctr"/>
                <a:tab pos="5400040" algn="r"/>
                <a:tab pos="449580" algn="l"/>
              </a:tabLst>
            </a:pPr>
            <a:r>
              <a:rPr lang="es-ES_tradnl"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s-CR"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tabLst>
                <a:tab pos="2700020" algn="ctr"/>
                <a:tab pos="5400040" algn="r"/>
                <a:tab pos="449580" algn="l"/>
              </a:tabLst>
            </a:pPr>
            <a:r>
              <a:rPr lang="es-ES_tradnl"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Para este año se contó con poco presupuesto en el Subproceso debido al recorte que se ha realizado desde el año 2020, lo que no permitió abordar gran cantidad de las necesidades identificadas en el Diagnóstico de Necesidades de Capacitación del ámbito administrativo. </a:t>
            </a:r>
            <a:endParaRPr lang="es-CR"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tabLst>
                <a:tab pos="2700020" algn="ctr"/>
                <a:tab pos="5400040" algn="r"/>
                <a:tab pos="449580" algn="l"/>
              </a:tabLst>
            </a:pPr>
            <a:r>
              <a:rPr lang="es-ES_tradnl"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s-CR"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tabLst>
                <a:tab pos="2700020" algn="ctr"/>
                <a:tab pos="5400040" algn="r"/>
                <a:tab pos="449580" algn="l"/>
              </a:tabLst>
            </a:pPr>
            <a:r>
              <a:rPr lang="es-ES_tradnl"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Muchas de estas necesidades son de carácter técnico y por lo tanto se dificulta al Subproceso suplirlas sin la contratación de empresas o personas expertas. No obstante, los esfuerzos se canalizaron de modo que fuese posible cubrir la mayor cantidad de necesidades de esta índole por medio de una administración rigurosa del presupuesto y otros recursos internos y externos. </a:t>
            </a:r>
            <a:endParaRPr lang="es-CR"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tabLst>
                <a:tab pos="2700020" algn="ctr"/>
                <a:tab pos="5400040" algn="r"/>
                <a:tab pos="449580" algn="l"/>
              </a:tabLst>
            </a:pPr>
            <a:r>
              <a:rPr lang="es-ES_tradnl"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s-CR"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s-ES_tradnl" sz="1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En el siguiente cuadro se presenta la cantidad de acciones formativas gestionadas en atención a las necesidades de capacitación identificadas y/o referidas al Subproceso, asimismo, la participación por sexo y la procedencia del recurso empleado. </a:t>
            </a:r>
            <a:endParaRPr lang="es-CR"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s-ES_tradnl"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s-CR"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164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64BD"/>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86611E81-D08C-EA4E-EFC4-7E78288DDC07}"/>
              </a:ext>
            </a:extLst>
          </p:cNvPr>
          <p:cNvPicPr>
            <a:picLocks noChangeAspect="1"/>
          </p:cNvPicPr>
          <p:nvPr/>
        </p:nvPicPr>
        <p:blipFill>
          <a:blip r:embed="rId2"/>
          <a:stretch>
            <a:fillRect/>
          </a:stretch>
        </p:blipFill>
        <p:spPr>
          <a:xfrm rot="5400000">
            <a:off x="1465344" y="4088309"/>
            <a:ext cx="889889" cy="4188431"/>
          </a:xfrm>
          <a:prstGeom prst="rect">
            <a:avLst/>
          </a:prstGeom>
        </p:spPr>
      </p:pic>
      <p:pic>
        <p:nvPicPr>
          <p:cNvPr id="8" name="Imagen 7">
            <a:extLst>
              <a:ext uri="{FF2B5EF4-FFF2-40B4-BE49-F238E27FC236}">
                <a16:creationId xmlns:a16="http://schemas.microsoft.com/office/drawing/2014/main" id="{575ABA77-CE90-414B-E5F6-57DE6B665EF5}"/>
              </a:ext>
            </a:extLst>
          </p:cNvPr>
          <p:cNvPicPr>
            <a:picLocks noChangeAspect="1"/>
          </p:cNvPicPr>
          <p:nvPr/>
        </p:nvPicPr>
        <p:blipFill>
          <a:blip r:embed="rId2"/>
          <a:stretch>
            <a:fillRect/>
          </a:stretch>
        </p:blipFill>
        <p:spPr>
          <a:xfrm rot="5400000">
            <a:off x="5651055" y="4088309"/>
            <a:ext cx="889889" cy="4188431"/>
          </a:xfrm>
          <a:prstGeom prst="rect">
            <a:avLst/>
          </a:prstGeom>
        </p:spPr>
      </p:pic>
      <p:pic>
        <p:nvPicPr>
          <p:cNvPr id="9" name="Imagen 8">
            <a:extLst>
              <a:ext uri="{FF2B5EF4-FFF2-40B4-BE49-F238E27FC236}">
                <a16:creationId xmlns:a16="http://schemas.microsoft.com/office/drawing/2014/main" id="{B622DD11-E299-7310-8627-8496D1E3BC4E}"/>
              </a:ext>
            </a:extLst>
          </p:cNvPr>
          <p:cNvPicPr>
            <a:picLocks noChangeAspect="1"/>
          </p:cNvPicPr>
          <p:nvPr/>
        </p:nvPicPr>
        <p:blipFill>
          <a:blip r:embed="rId2"/>
          <a:stretch>
            <a:fillRect/>
          </a:stretch>
        </p:blipFill>
        <p:spPr>
          <a:xfrm rot="5400000">
            <a:off x="9836766" y="4088308"/>
            <a:ext cx="889889" cy="4188431"/>
          </a:xfrm>
          <a:prstGeom prst="rect">
            <a:avLst/>
          </a:prstGeom>
        </p:spPr>
      </p:pic>
      <p:graphicFrame>
        <p:nvGraphicFramePr>
          <p:cNvPr id="2" name="Tabla 1">
            <a:extLst>
              <a:ext uri="{FF2B5EF4-FFF2-40B4-BE49-F238E27FC236}">
                <a16:creationId xmlns:a16="http://schemas.microsoft.com/office/drawing/2014/main" id="{B6545704-F310-62F8-84C7-A880E7B7FCD8}"/>
              </a:ext>
            </a:extLst>
          </p:cNvPr>
          <p:cNvGraphicFramePr>
            <a:graphicFrameLocks noGrp="1"/>
          </p:cNvGraphicFramePr>
          <p:nvPr>
            <p:extLst>
              <p:ext uri="{D42A27DB-BD31-4B8C-83A1-F6EECF244321}">
                <p14:modId xmlns:p14="http://schemas.microsoft.com/office/powerpoint/2010/main" val="2480818546"/>
              </p:ext>
            </p:extLst>
          </p:nvPr>
        </p:nvGraphicFramePr>
        <p:xfrm>
          <a:off x="3336627" y="950026"/>
          <a:ext cx="8266215" cy="3979531"/>
        </p:xfrm>
        <a:graphic>
          <a:graphicData uri="http://schemas.openxmlformats.org/drawingml/2006/table">
            <a:tbl>
              <a:tblPr firstRow="1" firstCol="1" bandRow="1">
                <a:tableStyleId>{B301B821-A1FF-4177-AEE7-76D212191A09}</a:tableStyleId>
              </a:tblPr>
              <a:tblGrid>
                <a:gridCol w="1653243">
                  <a:extLst>
                    <a:ext uri="{9D8B030D-6E8A-4147-A177-3AD203B41FA5}">
                      <a16:colId xmlns:a16="http://schemas.microsoft.com/office/drawing/2014/main" val="2658264490"/>
                    </a:ext>
                  </a:extLst>
                </a:gridCol>
                <a:gridCol w="1653243">
                  <a:extLst>
                    <a:ext uri="{9D8B030D-6E8A-4147-A177-3AD203B41FA5}">
                      <a16:colId xmlns:a16="http://schemas.microsoft.com/office/drawing/2014/main" val="775022134"/>
                    </a:ext>
                  </a:extLst>
                </a:gridCol>
                <a:gridCol w="1653243">
                  <a:extLst>
                    <a:ext uri="{9D8B030D-6E8A-4147-A177-3AD203B41FA5}">
                      <a16:colId xmlns:a16="http://schemas.microsoft.com/office/drawing/2014/main" val="1544900755"/>
                    </a:ext>
                  </a:extLst>
                </a:gridCol>
                <a:gridCol w="1653243">
                  <a:extLst>
                    <a:ext uri="{9D8B030D-6E8A-4147-A177-3AD203B41FA5}">
                      <a16:colId xmlns:a16="http://schemas.microsoft.com/office/drawing/2014/main" val="901058770"/>
                    </a:ext>
                  </a:extLst>
                </a:gridCol>
                <a:gridCol w="1653243">
                  <a:extLst>
                    <a:ext uri="{9D8B030D-6E8A-4147-A177-3AD203B41FA5}">
                      <a16:colId xmlns:a16="http://schemas.microsoft.com/office/drawing/2014/main" val="69599612"/>
                    </a:ext>
                  </a:extLst>
                </a:gridCol>
              </a:tblGrid>
              <a:tr h="712266">
                <a:tc>
                  <a:txBody>
                    <a:bodyPr/>
                    <a:lstStyle/>
                    <a:p>
                      <a:pPr algn="ctr"/>
                      <a:r>
                        <a:rPr lang="es-CR" sz="1200">
                          <a:effectLst/>
                        </a:rPr>
                        <a:t>Actividades realizadas</a:t>
                      </a:r>
                      <a:endParaRPr lang="es-C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1ABE5"/>
                    </a:solidFill>
                  </a:tcPr>
                </a:tc>
                <a:tc>
                  <a:txBody>
                    <a:bodyPr/>
                    <a:lstStyle/>
                    <a:p>
                      <a:pPr algn="ctr"/>
                      <a:r>
                        <a:rPr lang="es-CR" sz="1200">
                          <a:effectLst/>
                        </a:rPr>
                        <a:t>Cantidad de procesos </a:t>
                      </a:r>
                      <a:r>
                        <a:rPr lang="es-CR" sz="1000">
                          <a:effectLst/>
                        </a:rPr>
                        <a:t>(incluidas réplicas de algunas actividades)</a:t>
                      </a:r>
                      <a:endParaRPr lang="es-C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1ABE5"/>
                    </a:solidFill>
                  </a:tcPr>
                </a:tc>
                <a:tc>
                  <a:txBody>
                    <a:bodyPr/>
                    <a:lstStyle/>
                    <a:p>
                      <a:pPr algn="ctr"/>
                      <a:r>
                        <a:rPr lang="es-CR" sz="1200" dirty="0">
                          <a:effectLst/>
                        </a:rPr>
                        <a:t>Total, de personas participantes</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1ABE5"/>
                    </a:solidFill>
                  </a:tcPr>
                </a:tc>
                <a:tc>
                  <a:txBody>
                    <a:bodyPr/>
                    <a:lstStyle/>
                    <a:p>
                      <a:pPr algn="ctr"/>
                      <a:r>
                        <a:rPr lang="es-CR" sz="1200">
                          <a:effectLst/>
                        </a:rPr>
                        <a:t>Mujeres</a:t>
                      </a:r>
                      <a:endParaRPr lang="es-C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1ABE5"/>
                    </a:solidFill>
                  </a:tcPr>
                </a:tc>
                <a:tc>
                  <a:txBody>
                    <a:bodyPr/>
                    <a:lstStyle/>
                    <a:p>
                      <a:pPr algn="ctr"/>
                      <a:r>
                        <a:rPr lang="es-CR" sz="1200" dirty="0">
                          <a:effectLst/>
                        </a:rPr>
                        <a:t>Hombres</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1ABE5"/>
                    </a:solidFill>
                  </a:tcPr>
                </a:tc>
                <a:extLst>
                  <a:ext uri="{0D108BD9-81ED-4DB2-BD59-A6C34878D82A}">
                    <a16:rowId xmlns:a16="http://schemas.microsoft.com/office/drawing/2014/main" val="1743099324"/>
                  </a:ext>
                </a:extLst>
              </a:tr>
              <a:tr h="494295">
                <a:tc>
                  <a:txBody>
                    <a:bodyPr/>
                    <a:lstStyle/>
                    <a:p>
                      <a:pPr algn="ctr"/>
                      <a:r>
                        <a:rPr lang="es-CR" sz="1200" dirty="0">
                          <a:effectLst/>
                        </a:rPr>
                        <a:t>Actividades contratadas a empresas o personas externas</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CR" sz="1200">
                          <a:effectLst/>
                        </a:rPr>
                        <a:t>51</a:t>
                      </a:r>
                      <a:endParaRPr lang="es-C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CR" sz="1200">
                          <a:effectLst/>
                        </a:rPr>
                        <a:t>2511</a:t>
                      </a:r>
                      <a:endParaRPr lang="es-C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CR" sz="1200">
                          <a:effectLst/>
                        </a:rPr>
                        <a:t>1540</a:t>
                      </a:r>
                      <a:endParaRPr lang="es-C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CR" sz="1200">
                          <a:effectLst/>
                        </a:rPr>
                        <a:t>971</a:t>
                      </a:r>
                      <a:endParaRPr lang="es-C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49615951"/>
                  </a:ext>
                </a:extLst>
              </a:tr>
              <a:tr h="741443">
                <a:tc>
                  <a:txBody>
                    <a:bodyPr/>
                    <a:lstStyle/>
                    <a:p>
                      <a:pPr algn="ctr"/>
                      <a:r>
                        <a:rPr lang="es-CR" sz="1200">
                          <a:effectLst/>
                        </a:rPr>
                        <a:t>Actividades realizadas con personal facilitador interno de otras oficinas judiciales</a:t>
                      </a:r>
                      <a:endParaRPr lang="es-C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CR" sz="1200">
                          <a:effectLst/>
                        </a:rPr>
                        <a:t>44</a:t>
                      </a:r>
                      <a:endParaRPr lang="es-C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CR" sz="1200">
                          <a:effectLst/>
                        </a:rPr>
                        <a:t>2959</a:t>
                      </a:r>
                      <a:endParaRPr lang="es-C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CR" sz="1200">
                          <a:effectLst/>
                        </a:rPr>
                        <a:t>1937</a:t>
                      </a:r>
                      <a:endParaRPr lang="es-C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CR" sz="1200">
                          <a:effectLst/>
                        </a:rPr>
                        <a:t>1022</a:t>
                      </a:r>
                      <a:endParaRPr lang="es-C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46891717"/>
                  </a:ext>
                </a:extLst>
              </a:tr>
              <a:tr h="741443">
                <a:tc>
                  <a:txBody>
                    <a:bodyPr/>
                    <a:lstStyle/>
                    <a:p>
                      <a:pPr algn="ctr"/>
                      <a:r>
                        <a:rPr lang="es-CR" sz="1200">
                          <a:effectLst/>
                        </a:rPr>
                        <a:t>Actividades realizadas con personal facilitador interno del Subproceso</a:t>
                      </a:r>
                      <a:endParaRPr lang="es-C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CR" sz="1200">
                          <a:effectLst/>
                        </a:rPr>
                        <a:t>54</a:t>
                      </a:r>
                      <a:endParaRPr lang="es-C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CR" sz="1200" dirty="0">
                          <a:effectLst/>
                        </a:rPr>
                        <a:t>1247</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CR" sz="1200">
                          <a:effectLst/>
                        </a:rPr>
                        <a:t>723</a:t>
                      </a:r>
                      <a:endParaRPr lang="es-C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CR" sz="1200">
                          <a:effectLst/>
                        </a:rPr>
                        <a:t>524</a:t>
                      </a:r>
                      <a:endParaRPr lang="es-C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20131088"/>
                  </a:ext>
                </a:extLst>
              </a:tr>
              <a:tr h="988591">
                <a:tc>
                  <a:txBody>
                    <a:bodyPr/>
                    <a:lstStyle/>
                    <a:p>
                      <a:pPr algn="ctr"/>
                      <a:r>
                        <a:rPr lang="es-CR" sz="1200">
                          <a:effectLst/>
                        </a:rPr>
                        <a:t>Actividades realizadas con colaboración de otras instituciones o empresas privadas (sin costo)</a:t>
                      </a:r>
                      <a:endParaRPr lang="es-C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CR" sz="1200">
                          <a:effectLst/>
                        </a:rPr>
                        <a:t>40</a:t>
                      </a:r>
                      <a:endParaRPr lang="es-C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CR" sz="1200">
                          <a:effectLst/>
                        </a:rPr>
                        <a:t>1687</a:t>
                      </a:r>
                      <a:endParaRPr lang="es-C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CR" sz="1200" dirty="0">
                          <a:effectLst/>
                        </a:rPr>
                        <a:t>1077</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CR" sz="1200" dirty="0">
                          <a:effectLst/>
                        </a:rPr>
                        <a:t>610</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63490349"/>
                  </a:ext>
                </a:extLst>
              </a:tr>
              <a:tr h="247148">
                <a:tc>
                  <a:txBody>
                    <a:bodyPr/>
                    <a:lstStyle/>
                    <a:p>
                      <a:pPr algn="ctr"/>
                      <a:r>
                        <a:rPr lang="es-CR" sz="1200">
                          <a:effectLst/>
                        </a:rPr>
                        <a:t>TOTAL</a:t>
                      </a:r>
                      <a:endParaRPr lang="es-C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CR" sz="1200">
                          <a:effectLst/>
                        </a:rPr>
                        <a:t>189</a:t>
                      </a:r>
                      <a:endParaRPr lang="es-C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CR" sz="1200">
                          <a:effectLst/>
                        </a:rPr>
                        <a:t>8404</a:t>
                      </a:r>
                      <a:endParaRPr lang="es-C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CR" sz="1200">
                          <a:effectLst/>
                        </a:rPr>
                        <a:t>5277</a:t>
                      </a:r>
                      <a:endParaRPr lang="es-C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s-CR" sz="1200" dirty="0">
                          <a:effectLst/>
                        </a:rPr>
                        <a:t>3127</a:t>
                      </a:r>
                      <a:endParaRPr lang="es-C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19360182"/>
                  </a:ext>
                </a:extLst>
              </a:tr>
            </a:tbl>
          </a:graphicData>
        </a:graphic>
      </p:graphicFrame>
      <p:sp>
        <p:nvSpPr>
          <p:cNvPr id="4" name="CuadroTexto 3">
            <a:extLst>
              <a:ext uri="{FF2B5EF4-FFF2-40B4-BE49-F238E27FC236}">
                <a16:creationId xmlns:a16="http://schemas.microsoft.com/office/drawing/2014/main" id="{5D02E1D7-C1B5-A8D7-2AE1-FE9727C3B1CE}"/>
              </a:ext>
            </a:extLst>
          </p:cNvPr>
          <p:cNvSpPr txBox="1"/>
          <p:nvPr/>
        </p:nvSpPr>
        <p:spPr>
          <a:xfrm>
            <a:off x="470405" y="950026"/>
            <a:ext cx="2642260" cy="2031325"/>
          </a:xfrm>
          <a:prstGeom prst="rect">
            <a:avLst/>
          </a:prstGeom>
          <a:noFill/>
        </p:spPr>
        <p:txBody>
          <a:bodyPr wrap="square">
            <a:spAutoFit/>
          </a:bodyPr>
          <a:lstStyle/>
          <a:p>
            <a:r>
              <a:rPr lang="es-ES" sz="1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Cantidad de actividades formativas realizadas y total de personas capacitadas desagregadas por sexo en 2022</a:t>
            </a:r>
            <a:endParaRPr lang="es-C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18819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3764"/>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86611E81-D08C-EA4E-EFC4-7E78288DDC07}"/>
              </a:ext>
            </a:extLst>
          </p:cNvPr>
          <p:cNvPicPr>
            <a:picLocks noChangeAspect="1"/>
          </p:cNvPicPr>
          <p:nvPr/>
        </p:nvPicPr>
        <p:blipFill>
          <a:blip r:embed="rId2"/>
          <a:stretch>
            <a:fillRect/>
          </a:stretch>
        </p:blipFill>
        <p:spPr>
          <a:xfrm rot="5400000">
            <a:off x="1465344" y="4088309"/>
            <a:ext cx="889889" cy="4188431"/>
          </a:xfrm>
          <a:prstGeom prst="rect">
            <a:avLst/>
          </a:prstGeom>
        </p:spPr>
      </p:pic>
      <p:pic>
        <p:nvPicPr>
          <p:cNvPr id="8" name="Imagen 7">
            <a:extLst>
              <a:ext uri="{FF2B5EF4-FFF2-40B4-BE49-F238E27FC236}">
                <a16:creationId xmlns:a16="http://schemas.microsoft.com/office/drawing/2014/main" id="{575ABA77-CE90-414B-E5F6-57DE6B665EF5}"/>
              </a:ext>
            </a:extLst>
          </p:cNvPr>
          <p:cNvPicPr>
            <a:picLocks noChangeAspect="1"/>
          </p:cNvPicPr>
          <p:nvPr/>
        </p:nvPicPr>
        <p:blipFill>
          <a:blip r:embed="rId2"/>
          <a:stretch>
            <a:fillRect/>
          </a:stretch>
        </p:blipFill>
        <p:spPr>
          <a:xfrm rot="5400000">
            <a:off x="5651055" y="4088309"/>
            <a:ext cx="889889" cy="4188431"/>
          </a:xfrm>
          <a:prstGeom prst="rect">
            <a:avLst/>
          </a:prstGeom>
        </p:spPr>
      </p:pic>
      <p:pic>
        <p:nvPicPr>
          <p:cNvPr id="9" name="Imagen 8">
            <a:extLst>
              <a:ext uri="{FF2B5EF4-FFF2-40B4-BE49-F238E27FC236}">
                <a16:creationId xmlns:a16="http://schemas.microsoft.com/office/drawing/2014/main" id="{B622DD11-E299-7310-8627-8496D1E3BC4E}"/>
              </a:ext>
            </a:extLst>
          </p:cNvPr>
          <p:cNvPicPr>
            <a:picLocks noChangeAspect="1"/>
          </p:cNvPicPr>
          <p:nvPr/>
        </p:nvPicPr>
        <p:blipFill>
          <a:blip r:embed="rId2"/>
          <a:stretch>
            <a:fillRect/>
          </a:stretch>
        </p:blipFill>
        <p:spPr>
          <a:xfrm rot="5400000">
            <a:off x="9836766" y="4088308"/>
            <a:ext cx="889889" cy="4188431"/>
          </a:xfrm>
          <a:prstGeom prst="rect">
            <a:avLst/>
          </a:prstGeom>
        </p:spPr>
      </p:pic>
      <p:sp>
        <p:nvSpPr>
          <p:cNvPr id="4" name="CuadroTexto 3">
            <a:extLst>
              <a:ext uri="{FF2B5EF4-FFF2-40B4-BE49-F238E27FC236}">
                <a16:creationId xmlns:a16="http://schemas.microsoft.com/office/drawing/2014/main" id="{5D02E1D7-C1B5-A8D7-2AE1-FE9727C3B1CE}"/>
              </a:ext>
            </a:extLst>
          </p:cNvPr>
          <p:cNvSpPr txBox="1"/>
          <p:nvPr/>
        </p:nvSpPr>
        <p:spPr>
          <a:xfrm>
            <a:off x="743538" y="783128"/>
            <a:ext cx="2642260" cy="2031325"/>
          </a:xfrm>
          <a:prstGeom prst="rect">
            <a:avLst/>
          </a:prstGeom>
          <a:noFill/>
        </p:spPr>
        <p:txBody>
          <a:bodyPr wrap="square">
            <a:spAutoFit/>
          </a:bodyPr>
          <a:lstStyle/>
          <a:p>
            <a:r>
              <a:rPr lang="es-ES" sz="1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Cantidad de actividades formativas realizadas y total de personas capacitadas desagregadas por sexo en 2022</a:t>
            </a:r>
            <a:endParaRPr lang="es-C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Gráfico 2">
            <a:extLst>
              <a:ext uri="{FF2B5EF4-FFF2-40B4-BE49-F238E27FC236}">
                <a16:creationId xmlns:a16="http://schemas.microsoft.com/office/drawing/2014/main" id="{9B779FCD-5058-2385-1B3D-0AF68964CE9B}"/>
              </a:ext>
            </a:extLst>
          </p:cNvPr>
          <p:cNvGraphicFramePr/>
          <p:nvPr>
            <p:extLst>
              <p:ext uri="{D42A27DB-BD31-4B8C-83A1-F6EECF244321}">
                <p14:modId xmlns:p14="http://schemas.microsoft.com/office/powerpoint/2010/main" val="267944077"/>
              </p:ext>
            </p:extLst>
          </p:nvPr>
        </p:nvGraphicFramePr>
        <p:xfrm>
          <a:off x="3883681" y="617518"/>
          <a:ext cx="7719161" cy="4108862"/>
        </p:xfrm>
        <a:graphic>
          <a:graphicData uri="http://schemas.openxmlformats.org/drawingml/2006/chart">
            <c:chart xmlns:c="http://schemas.openxmlformats.org/drawingml/2006/chart" xmlns:r="http://schemas.openxmlformats.org/officeDocument/2006/relationships" r:id="rId3"/>
          </a:graphicData>
        </a:graphic>
      </p:graphicFrame>
      <p:sp>
        <p:nvSpPr>
          <p:cNvPr id="6" name="CuadroTexto 5">
            <a:extLst>
              <a:ext uri="{FF2B5EF4-FFF2-40B4-BE49-F238E27FC236}">
                <a16:creationId xmlns:a16="http://schemas.microsoft.com/office/drawing/2014/main" id="{77157845-3B8F-0F6D-5EE7-B9E49BE86A1E}"/>
              </a:ext>
            </a:extLst>
          </p:cNvPr>
          <p:cNvSpPr txBox="1"/>
          <p:nvPr/>
        </p:nvSpPr>
        <p:spPr>
          <a:xfrm>
            <a:off x="4602238" y="4818850"/>
            <a:ext cx="6282046" cy="215444"/>
          </a:xfrm>
          <a:prstGeom prst="rect">
            <a:avLst/>
          </a:prstGeom>
          <a:noFill/>
        </p:spPr>
        <p:txBody>
          <a:bodyPr wrap="square">
            <a:spAutoFit/>
          </a:bodyPr>
          <a:lstStyle/>
          <a:p>
            <a:pPr algn="ctr"/>
            <a:r>
              <a:rPr lang="es-ES_tradnl" sz="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Fuente: Subproceso Gestión de la Capacitación, Dirección de Gestión Humana, 2022.</a:t>
            </a:r>
            <a:endParaRPr lang="es-CR"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46649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3764"/>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86611E81-D08C-EA4E-EFC4-7E78288DDC07}"/>
              </a:ext>
            </a:extLst>
          </p:cNvPr>
          <p:cNvPicPr>
            <a:picLocks noChangeAspect="1"/>
          </p:cNvPicPr>
          <p:nvPr/>
        </p:nvPicPr>
        <p:blipFill>
          <a:blip r:embed="rId2"/>
          <a:stretch>
            <a:fillRect/>
          </a:stretch>
        </p:blipFill>
        <p:spPr>
          <a:xfrm rot="5400000">
            <a:off x="1465344" y="4088309"/>
            <a:ext cx="889889" cy="4188431"/>
          </a:xfrm>
          <a:prstGeom prst="rect">
            <a:avLst/>
          </a:prstGeom>
        </p:spPr>
      </p:pic>
      <p:pic>
        <p:nvPicPr>
          <p:cNvPr id="8" name="Imagen 7">
            <a:extLst>
              <a:ext uri="{FF2B5EF4-FFF2-40B4-BE49-F238E27FC236}">
                <a16:creationId xmlns:a16="http://schemas.microsoft.com/office/drawing/2014/main" id="{575ABA77-CE90-414B-E5F6-57DE6B665EF5}"/>
              </a:ext>
            </a:extLst>
          </p:cNvPr>
          <p:cNvPicPr>
            <a:picLocks noChangeAspect="1"/>
          </p:cNvPicPr>
          <p:nvPr/>
        </p:nvPicPr>
        <p:blipFill>
          <a:blip r:embed="rId2"/>
          <a:stretch>
            <a:fillRect/>
          </a:stretch>
        </p:blipFill>
        <p:spPr>
          <a:xfrm rot="5400000">
            <a:off x="5651055" y="4088309"/>
            <a:ext cx="889889" cy="4188431"/>
          </a:xfrm>
          <a:prstGeom prst="rect">
            <a:avLst/>
          </a:prstGeom>
        </p:spPr>
      </p:pic>
      <p:pic>
        <p:nvPicPr>
          <p:cNvPr id="9" name="Imagen 8">
            <a:extLst>
              <a:ext uri="{FF2B5EF4-FFF2-40B4-BE49-F238E27FC236}">
                <a16:creationId xmlns:a16="http://schemas.microsoft.com/office/drawing/2014/main" id="{B622DD11-E299-7310-8627-8496D1E3BC4E}"/>
              </a:ext>
            </a:extLst>
          </p:cNvPr>
          <p:cNvPicPr>
            <a:picLocks noChangeAspect="1"/>
          </p:cNvPicPr>
          <p:nvPr/>
        </p:nvPicPr>
        <p:blipFill>
          <a:blip r:embed="rId2"/>
          <a:stretch>
            <a:fillRect/>
          </a:stretch>
        </p:blipFill>
        <p:spPr>
          <a:xfrm rot="5400000">
            <a:off x="9836766" y="4088308"/>
            <a:ext cx="889889" cy="4188431"/>
          </a:xfrm>
          <a:prstGeom prst="rect">
            <a:avLst/>
          </a:prstGeom>
        </p:spPr>
      </p:pic>
      <p:sp>
        <p:nvSpPr>
          <p:cNvPr id="4" name="CuadroTexto 3">
            <a:extLst>
              <a:ext uri="{FF2B5EF4-FFF2-40B4-BE49-F238E27FC236}">
                <a16:creationId xmlns:a16="http://schemas.microsoft.com/office/drawing/2014/main" id="{5D02E1D7-C1B5-A8D7-2AE1-FE9727C3B1CE}"/>
              </a:ext>
            </a:extLst>
          </p:cNvPr>
          <p:cNvSpPr txBox="1"/>
          <p:nvPr/>
        </p:nvSpPr>
        <p:spPr>
          <a:xfrm>
            <a:off x="589158" y="628749"/>
            <a:ext cx="2642260" cy="2031325"/>
          </a:xfrm>
          <a:prstGeom prst="rect">
            <a:avLst/>
          </a:prstGeom>
          <a:noFill/>
        </p:spPr>
        <p:txBody>
          <a:bodyPr wrap="square">
            <a:spAutoFit/>
          </a:bodyPr>
          <a:lstStyle/>
          <a:p>
            <a:r>
              <a:rPr lang="es-ES" sz="1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Actividades formativas mostradas según</a:t>
            </a:r>
            <a:endParaRPr lang="es-C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es-ES" sz="1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la cantidad de hombres y mujeres que participaron</a:t>
            </a:r>
            <a:endParaRPr lang="es-C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es-ES" sz="1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Año 2022</a:t>
            </a:r>
            <a:endParaRPr lang="es-C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77157845-3B8F-0F6D-5EE7-B9E49BE86A1E}"/>
              </a:ext>
            </a:extLst>
          </p:cNvPr>
          <p:cNvSpPr txBox="1"/>
          <p:nvPr/>
        </p:nvSpPr>
        <p:spPr>
          <a:xfrm>
            <a:off x="4602238" y="4818850"/>
            <a:ext cx="6282046" cy="215444"/>
          </a:xfrm>
          <a:prstGeom prst="rect">
            <a:avLst/>
          </a:prstGeom>
          <a:noFill/>
        </p:spPr>
        <p:txBody>
          <a:bodyPr wrap="square">
            <a:spAutoFit/>
          </a:bodyPr>
          <a:lstStyle/>
          <a:p>
            <a:pPr algn="ctr"/>
            <a:r>
              <a:rPr lang="es-ES_tradnl" sz="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Fuente: Subproceso Gestión de la Capacitación, Dirección de Gestión Humana, 2022.</a:t>
            </a:r>
            <a:endParaRPr lang="es-CR"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Gráfico 1">
            <a:extLst>
              <a:ext uri="{FF2B5EF4-FFF2-40B4-BE49-F238E27FC236}">
                <a16:creationId xmlns:a16="http://schemas.microsoft.com/office/drawing/2014/main" id="{940EE191-5F5D-4CF4-B92D-ABAD0DBF10D5}"/>
              </a:ext>
            </a:extLst>
          </p:cNvPr>
          <p:cNvGraphicFramePr/>
          <p:nvPr>
            <p:extLst>
              <p:ext uri="{D42A27DB-BD31-4B8C-83A1-F6EECF244321}">
                <p14:modId xmlns:p14="http://schemas.microsoft.com/office/powerpoint/2010/main" val="2992575294"/>
              </p:ext>
            </p:extLst>
          </p:nvPr>
        </p:nvGraphicFramePr>
        <p:xfrm>
          <a:off x="3462446" y="431176"/>
          <a:ext cx="8300852" cy="40360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4579906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3764"/>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86611E81-D08C-EA4E-EFC4-7E78288DDC07}"/>
              </a:ext>
            </a:extLst>
          </p:cNvPr>
          <p:cNvPicPr>
            <a:picLocks noChangeAspect="1"/>
          </p:cNvPicPr>
          <p:nvPr/>
        </p:nvPicPr>
        <p:blipFill>
          <a:blip r:embed="rId2"/>
          <a:stretch>
            <a:fillRect/>
          </a:stretch>
        </p:blipFill>
        <p:spPr>
          <a:xfrm rot="5400000">
            <a:off x="1465344" y="4088309"/>
            <a:ext cx="889889" cy="4188431"/>
          </a:xfrm>
          <a:prstGeom prst="rect">
            <a:avLst/>
          </a:prstGeom>
        </p:spPr>
      </p:pic>
      <p:pic>
        <p:nvPicPr>
          <p:cNvPr id="8" name="Imagen 7">
            <a:extLst>
              <a:ext uri="{FF2B5EF4-FFF2-40B4-BE49-F238E27FC236}">
                <a16:creationId xmlns:a16="http://schemas.microsoft.com/office/drawing/2014/main" id="{575ABA77-CE90-414B-E5F6-57DE6B665EF5}"/>
              </a:ext>
            </a:extLst>
          </p:cNvPr>
          <p:cNvPicPr>
            <a:picLocks noChangeAspect="1"/>
          </p:cNvPicPr>
          <p:nvPr/>
        </p:nvPicPr>
        <p:blipFill>
          <a:blip r:embed="rId2"/>
          <a:stretch>
            <a:fillRect/>
          </a:stretch>
        </p:blipFill>
        <p:spPr>
          <a:xfrm rot="5400000">
            <a:off x="5651055" y="4088309"/>
            <a:ext cx="889889" cy="4188431"/>
          </a:xfrm>
          <a:prstGeom prst="rect">
            <a:avLst/>
          </a:prstGeom>
        </p:spPr>
      </p:pic>
      <p:pic>
        <p:nvPicPr>
          <p:cNvPr id="9" name="Imagen 8">
            <a:extLst>
              <a:ext uri="{FF2B5EF4-FFF2-40B4-BE49-F238E27FC236}">
                <a16:creationId xmlns:a16="http://schemas.microsoft.com/office/drawing/2014/main" id="{B622DD11-E299-7310-8627-8496D1E3BC4E}"/>
              </a:ext>
            </a:extLst>
          </p:cNvPr>
          <p:cNvPicPr>
            <a:picLocks noChangeAspect="1"/>
          </p:cNvPicPr>
          <p:nvPr/>
        </p:nvPicPr>
        <p:blipFill>
          <a:blip r:embed="rId2"/>
          <a:stretch>
            <a:fillRect/>
          </a:stretch>
        </p:blipFill>
        <p:spPr>
          <a:xfrm rot="5400000">
            <a:off x="9836766" y="4088308"/>
            <a:ext cx="889889" cy="4188431"/>
          </a:xfrm>
          <a:prstGeom prst="rect">
            <a:avLst/>
          </a:prstGeom>
        </p:spPr>
      </p:pic>
      <p:sp>
        <p:nvSpPr>
          <p:cNvPr id="6" name="CuadroTexto 5">
            <a:extLst>
              <a:ext uri="{FF2B5EF4-FFF2-40B4-BE49-F238E27FC236}">
                <a16:creationId xmlns:a16="http://schemas.microsoft.com/office/drawing/2014/main" id="{77157845-3B8F-0F6D-5EE7-B9E49BE86A1E}"/>
              </a:ext>
            </a:extLst>
          </p:cNvPr>
          <p:cNvSpPr txBox="1"/>
          <p:nvPr/>
        </p:nvSpPr>
        <p:spPr>
          <a:xfrm>
            <a:off x="4833806" y="5110828"/>
            <a:ext cx="6282046" cy="215444"/>
          </a:xfrm>
          <a:prstGeom prst="rect">
            <a:avLst/>
          </a:prstGeom>
          <a:noFill/>
        </p:spPr>
        <p:txBody>
          <a:bodyPr wrap="square">
            <a:spAutoFit/>
          </a:bodyPr>
          <a:lstStyle/>
          <a:p>
            <a:pPr algn="ctr"/>
            <a:r>
              <a:rPr lang="es-ES_tradnl" sz="8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Fuente: Subproceso Gestión de la Capacitación, Dirección de Gestión Humana, 2022.</a:t>
            </a:r>
            <a:endParaRPr lang="es-CR"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76EAA0A8-D03A-0D5C-FC70-051AE0BE1C42}"/>
              </a:ext>
            </a:extLst>
          </p:cNvPr>
          <p:cNvSpPr txBox="1"/>
          <p:nvPr/>
        </p:nvSpPr>
        <p:spPr>
          <a:xfrm>
            <a:off x="1021278" y="551161"/>
            <a:ext cx="10465679" cy="584775"/>
          </a:xfrm>
          <a:prstGeom prst="rect">
            <a:avLst/>
          </a:prstGeom>
          <a:noFill/>
        </p:spPr>
        <p:txBody>
          <a:bodyPr wrap="square">
            <a:spAutoFit/>
          </a:bodyPr>
          <a:lstStyle/>
          <a:p>
            <a:pPr algn="just"/>
            <a:r>
              <a:rPr lang="es-ES_tradnl"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De las 189 actividades generadas: 164 acciones formativas se llevaron a cabo en modalidad virtual, 23 en modalidad presencial y 2 en modalidad bimodal, según se muestra en el siguiente gráfico. </a:t>
            </a:r>
            <a:endParaRPr lang="es-C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CuadroTexto 10">
            <a:extLst>
              <a:ext uri="{FF2B5EF4-FFF2-40B4-BE49-F238E27FC236}">
                <a16:creationId xmlns:a16="http://schemas.microsoft.com/office/drawing/2014/main" id="{E0E41EE0-D141-7B74-10D3-B8744219E269}"/>
              </a:ext>
            </a:extLst>
          </p:cNvPr>
          <p:cNvSpPr txBox="1"/>
          <p:nvPr/>
        </p:nvSpPr>
        <p:spPr>
          <a:xfrm>
            <a:off x="1999972" y="2397437"/>
            <a:ext cx="3623613" cy="1200329"/>
          </a:xfrm>
          <a:prstGeom prst="rect">
            <a:avLst/>
          </a:prstGeom>
          <a:noFill/>
        </p:spPr>
        <p:txBody>
          <a:bodyPr wrap="square">
            <a:spAutoFit/>
          </a:bodyPr>
          <a:lstStyle/>
          <a:p>
            <a:r>
              <a:rPr lang="es-ES"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Cantidad de actividades formativas por modalidad: virtual y presencial </a:t>
            </a:r>
            <a:endParaRPr lang="es-CR"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es-ES"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Año 2022</a:t>
            </a:r>
            <a:endParaRPr lang="es-CR"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2" name="Gráfico 11">
            <a:extLst>
              <a:ext uri="{FF2B5EF4-FFF2-40B4-BE49-F238E27FC236}">
                <a16:creationId xmlns:a16="http://schemas.microsoft.com/office/drawing/2014/main" id="{72536AFB-308A-98D6-AB5A-8DEB3AC85EC6}"/>
              </a:ext>
            </a:extLst>
          </p:cNvPr>
          <p:cNvGraphicFramePr/>
          <p:nvPr>
            <p:extLst>
              <p:ext uri="{D42A27DB-BD31-4B8C-83A1-F6EECF244321}">
                <p14:modId xmlns:p14="http://schemas.microsoft.com/office/powerpoint/2010/main" val="396112604"/>
              </p:ext>
            </p:extLst>
          </p:nvPr>
        </p:nvGraphicFramePr>
        <p:xfrm>
          <a:off x="5323663" y="1531728"/>
          <a:ext cx="5302333" cy="35552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4617169"/>
      </p:ext>
    </p:extLst>
  </p:cSld>
  <p:clrMapOvr>
    <a:masterClrMapping/>
  </p:clrMapOvr>
  <p:transition spd="slow">
    <p:push dir="u"/>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TotalTime>
  <Words>3935</Words>
  <Application>Microsoft Office PowerPoint</Application>
  <PresentationFormat>Panorámica</PresentationFormat>
  <Paragraphs>511</Paragraphs>
  <Slides>33</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33</vt:i4>
      </vt:variant>
    </vt:vector>
  </HeadingPairs>
  <TitlesOfParts>
    <vt:vector size="41" baseType="lpstr">
      <vt:lpstr>Arial</vt:lpstr>
      <vt:lpstr>Arial Black</vt:lpstr>
      <vt:lpstr>Calibri</vt:lpstr>
      <vt:lpstr>Calibri Light</vt:lpstr>
      <vt:lpstr>Symbol</vt:lpstr>
      <vt:lpstr>Times New Roman</vt:lpstr>
      <vt:lpstr>Wingdings</vt:lpstr>
      <vt:lpstr>Tema de Office</vt:lpstr>
      <vt:lpstr>Presentación de PowerPoint</vt:lpstr>
      <vt:lpstr>Presentación de PowerPoint</vt:lpstr>
      <vt:lpstr>Resumen ejecutivo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Henry Padilla Fuentes</dc:creator>
  <cp:lastModifiedBy>Cheryl Bolaños Madrigal</cp:lastModifiedBy>
  <cp:revision>3</cp:revision>
  <dcterms:created xsi:type="dcterms:W3CDTF">2023-01-16T19:53:59Z</dcterms:created>
  <dcterms:modified xsi:type="dcterms:W3CDTF">2023-01-17T19:41:14Z</dcterms:modified>
</cp:coreProperties>
</file>