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sldIdLst>
    <p:sldId id="256" r:id="rId2"/>
    <p:sldId id="289" r:id="rId3"/>
    <p:sldId id="258" r:id="rId4"/>
    <p:sldId id="259" r:id="rId5"/>
    <p:sldId id="301" r:id="rId6"/>
    <p:sldId id="329" r:id="rId7"/>
    <p:sldId id="262" r:id="rId8"/>
    <p:sldId id="303" r:id="rId9"/>
    <p:sldId id="304" r:id="rId10"/>
    <p:sldId id="305" r:id="rId11"/>
    <p:sldId id="306" r:id="rId12"/>
    <p:sldId id="307" r:id="rId13"/>
    <p:sldId id="308" r:id="rId14"/>
    <p:sldId id="309" r:id="rId15"/>
    <p:sldId id="271" r:id="rId16"/>
    <p:sldId id="272" r:id="rId17"/>
    <p:sldId id="310" r:id="rId18"/>
    <p:sldId id="311" r:id="rId19"/>
    <p:sldId id="312" r:id="rId20"/>
    <p:sldId id="313" r:id="rId21"/>
    <p:sldId id="314" r:id="rId22"/>
    <p:sldId id="315" r:id="rId23"/>
    <p:sldId id="283" r:id="rId24"/>
    <p:sldId id="284" r:id="rId25"/>
    <p:sldId id="282" r:id="rId26"/>
    <p:sldId id="273" r:id="rId27"/>
    <p:sldId id="317" r:id="rId28"/>
    <p:sldId id="319" r:id="rId29"/>
    <p:sldId id="287" r:id="rId30"/>
    <p:sldId id="288" r:id="rId31"/>
    <p:sldId id="318" r:id="rId32"/>
    <p:sldId id="290" r:id="rId33"/>
    <p:sldId id="320" r:id="rId34"/>
    <p:sldId id="292" r:id="rId35"/>
    <p:sldId id="293" r:id="rId36"/>
    <p:sldId id="294" r:id="rId37"/>
    <p:sldId id="327" r:id="rId38"/>
    <p:sldId id="296" r:id="rId39"/>
    <p:sldId id="297" r:id="rId40"/>
    <p:sldId id="298" r:id="rId41"/>
    <p:sldId id="299" r:id="rId42"/>
    <p:sldId id="300" r:id="rId43"/>
    <p:sldId id="321" r:id="rId44"/>
    <p:sldId id="322" r:id="rId45"/>
    <p:sldId id="323" r:id="rId46"/>
    <p:sldId id="328" r:id="rId47"/>
    <p:sldId id="325" r:id="rId48"/>
    <p:sldId id="326" r:id="rId49"/>
    <p:sldId id="27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1" autoAdjust="0"/>
    <p:restoredTop sz="96907"/>
  </p:normalViewPr>
  <p:slideViewPr>
    <p:cSldViewPr snapToGrid="0">
      <p:cViewPr varScale="1">
        <p:scale>
          <a:sx n="110" d="100"/>
          <a:sy n="110"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adriz\AppData\Local\Microsoft\Windows\INetCache\Content.Outlook\RPZ9AD1M\Informe%20de%20labores%20Formaci&#243;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madriz\AppData\Local\Microsoft\Windows\INetCache\Content.Outlook\RPZ9AD1M\Informe%20de%20labores%20Formaci&#243;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madriz\AppData\Local\Microsoft\Windows\INetCache\Content.Outlook\RPZ9AD1M\Informe%20de%20labores%20Formaci&#243;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CR"/>
              <a:t>ACTIVIDADES REALIZADAS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R"/>
        </a:p>
      </c:txPr>
    </c:title>
    <c:autoTitleDeleted val="0"/>
    <c:plotArea>
      <c:layout/>
      <c:barChart>
        <c:barDir val="bar"/>
        <c:grouping val="clustered"/>
        <c:varyColors val="0"/>
        <c:ser>
          <c:idx val="0"/>
          <c:order val="0"/>
          <c:tx>
            <c:strRef>
              <c:f>'Sóntesis Formación'!$B$3</c:f>
              <c:strCache>
                <c:ptCount val="1"/>
                <c:pt idx="0">
                  <c:v>Cantidad de procesos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'Sóntesis Formación'!$A$4:$A$7</c:f>
              <c:strCache>
                <c:ptCount val="4"/>
                <c:pt idx="0">
                  <c:v>Actividades contratadas a empresas o personas externas</c:v>
                </c:pt>
                <c:pt idx="1">
                  <c:v>Actividades con personal facilitador interno de otras oficinas judiciales</c:v>
                </c:pt>
                <c:pt idx="2">
                  <c:v>Actividades con personal facilitador interno del Subproceso</c:v>
                </c:pt>
                <c:pt idx="3">
                  <c:v>Actividades con colaboración de otras instituciones o empresas privadas (sin costo)</c:v>
                </c:pt>
              </c:strCache>
            </c:strRef>
          </c:cat>
          <c:val>
            <c:numRef>
              <c:f>'Sóntesis Formación'!$B$4:$B$7</c:f>
              <c:numCache>
                <c:formatCode>General</c:formatCode>
                <c:ptCount val="4"/>
                <c:pt idx="0">
                  <c:v>16</c:v>
                </c:pt>
                <c:pt idx="1">
                  <c:v>55</c:v>
                </c:pt>
                <c:pt idx="2">
                  <c:v>34</c:v>
                </c:pt>
                <c:pt idx="3">
                  <c:v>20</c:v>
                </c:pt>
              </c:numCache>
            </c:numRef>
          </c:val>
          <c:extLst>
            <c:ext xmlns:c16="http://schemas.microsoft.com/office/drawing/2014/chart" uri="{C3380CC4-5D6E-409C-BE32-E72D297353CC}">
              <c16:uniqueId val="{00000000-B13B-424B-853C-392A1C6B9A23}"/>
            </c:ext>
          </c:extLst>
        </c:ser>
        <c:ser>
          <c:idx val="1"/>
          <c:order val="1"/>
          <c:tx>
            <c:strRef>
              <c:f>'Sóntesis Formación'!$C$3</c:f>
              <c:strCache>
                <c:ptCount val="1"/>
                <c:pt idx="0">
                  <c:v>Total de personas participantes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'Sóntesis Formación'!$A$4:$A$7</c:f>
              <c:strCache>
                <c:ptCount val="4"/>
                <c:pt idx="0">
                  <c:v>Actividades contratadas a empresas o personas externas</c:v>
                </c:pt>
                <c:pt idx="1">
                  <c:v>Actividades con personal facilitador interno de otras oficinas judiciales</c:v>
                </c:pt>
                <c:pt idx="2">
                  <c:v>Actividades con personal facilitador interno del Subproceso</c:v>
                </c:pt>
                <c:pt idx="3">
                  <c:v>Actividades con colaboración de otras instituciones o empresas privadas (sin costo)</c:v>
                </c:pt>
              </c:strCache>
            </c:strRef>
          </c:cat>
          <c:val>
            <c:numRef>
              <c:f>'Sóntesis Formación'!$C$4:$C$7</c:f>
              <c:numCache>
                <c:formatCode>General</c:formatCode>
                <c:ptCount val="4"/>
                <c:pt idx="0">
                  <c:v>1977</c:v>
                </c:pt>
                <c:pt idx="1">
                  <c:v>3165</c:v>
                </c:pt>
                <c:pt idx="2">
                  <c:v>526</c:v>
                </c:pt>
                <c:pt idx="3">
                  <c:v>986</c:v>
                </c:pt>
              </c:numCache>
            </c:numRef>
          </c:val>
          <c:extLst>
            <c:ext xmlns:c16="http://schemas.microsoft.com/office/drawing/2014/chart" uri="{C3380CC4-5D6E-409C-BE32-E72D297353CC}">
              <c16:uniqueId val="{00000001-B13B-424B-853C-392A1C6B9A23}"/>
            </c:ext>
          </c:extLst>
        </c:ser>
        <c:ser>
          <c:idx val="2"/>
          <c:order val="2"/>
          <c:tx>
            <c:strRef>
              <c:f>'Sóntesis Formación'!$D$3</c:f>
              <c:strCache>
                <c:ptCount val="1"/>
                <c:pt idx="0">
                  <c:v>Mujeres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'Sóntesis Formación'!$A$4:$A$7</c:f>
              <c:strCache>
                <c:ptCount val="4"/>
                <c:pt idx="0">
                  <c:v>Actividades contratadas a empresas o personas externas</c:v>
                </c:pt>
                <c:pt idx="1">
                  <c:v>Actividades con personal facilitador interno de otras oficinas judiciales</c:v>
                </c:pt>
                <c:pt idx="2">
                  <c:v>Actividades con personal facilitador interno del Subproceso</c:v>
                </c:pt>
                <c:pt idx="3">
                  <c:v>Actividades con colaboración de otras instituciones o empresas privadas (sin costo)</c:v>
                </c:pt>
              </c:strCache>
            </c:strRef>
          </c:cat>
          <c:val>
            <c:numRef>
              <c:f>'Sóntesis Formación'!$D$4:$D$7</c:f>
              <c:numCache>
                <c:formatCode>General</c:formatCode>
                <c:ptCount val="4"/>
                <c:pt idx="0">
                  <c:v>1169</c:v>
                </c:pt>
                <c:pt idx="1">
                  <c:v>1845</c:v>
                </c:pt>
                <c:pt idx="2">
                  <c:v>339</c:v>
                </c:pt>
                <c:pt idx="3">
                  <c:v>579</c:v>
                </c:pt>
              </c:numCache>
            </c:numRef>
          </c:val>
          <c:extLst>
            <c:ext xmlns:c16="http://schemas.microsoft.com/office/drawing/2014/chart" uri="{C3380CC4-5D6E-409C-BE32-E72D297353CC}">
              <c16:uniqueId val="{00000002-B13B-424B-853C-392A1C6B9A23}"/>
            </c:ext>
          </c:extLst>
        </c:ser>
        <c:ser>
          <c:idx val="3"/>
          <c:order val="3"/>
          <c:tx>
            <c:strRef>
              <c:f>'Sóntesis Formación'!$E$3</c:f>
              <c:strCache>
                <c:ptCount val="1"/>
                <c:pt idx="0">
                  <c:v>Hombres</c:v>
                </c:pt>
              </c:strCache>
            </c:strRef>
          </c:tx>
          <c:spPr>
            <a:solidFill>
              <a:schemeClr val="accent4">
                <a:alpha val="85000"/>
              </a:schemeClr>
            </a:solidFill>
            <a:ln w="9525" cap="flat" cmpd="sng" algn="ctr">
              <a:solidFill>
                <a:schemeClr val="lt1">
                  <a:alpha val="50000"/>
                </a:schemeClr>
              </a:solidFill>
              <a:round/>
            </a:ln>
            <a:effectLst/>
          </c:spPr>
          <c:invertIfNegative val="0"/>
          <c:dLbls>
            <c:dLbl>
              <c:idx val="2"/>
              <c:layout>
                <c:manualLayout>
                  <c:x val="-3.2011219704606214E-2"/>
                  <c:y val="5.555555555555555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B5-7F4A-86E4-3F881276791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'Sóntesis Formación'!$A$4:$A$7</c:f>
              <c:strCache>
                <c:ptCount val="4"/>
                <c:pt idx="0">
                  <c:v>Actividades contratadas a empresas o personas externas</c:v>
                </c:pt>
                <c:pt idx="1">
                  <c:v>Actividades con personal facilitador interno de otras oficinas judiciales</c:v>
                </c:pt>
                <c:pt idx="2">
                  <c:v>Actividades con personal facilitador interno del Subproceso</c:v>
                </c:pt>
                <c:pt idx="3">
                  <c:v>Actividades con colaboración de otras instituciones o empresas privadas (sin costo)</c:v>
                </c:pt>
              </c:strCache>
            </c:strRef>
          </c:cat>
          <c:val>
            <c:numRef>
              <c:f>'Sóntesis Formación'!$E$4:$E$7</c:f>
              <c:numCache>
                <c:formatCode>General</c:formatCode>
                <c:ptCount val="4"/>
                <c:pt idx="0">
                  <c:v>808</c:v>
                </c:pt>
                <c:pt idx="1">
                  <c:v>1320</c:v>
                </c:pt>
                <c:pt idx="2">
                  <c:v>187</c:v>
                </c:pt>
                <c:pt idx="3">
                  <c:v>407</c:v>
                </c:pt>
              </c:numCache>
            </c:numRef>
          </c:val>
          <c:extLst>
            <c:ext xmlns:c16="http://schemas.microsoft.com/office/drawing/2014/chart" uri="{C3380CC4-5D6E-409C-BE32-E72D297353CC}">
              <c16:uniqueId val="{00000003-B13B-424B-853C-392A1C6B9A23}"/>
            </c:ext>
          </c:extLst>
        </c:ser>
        <c:dLbls>
          <c:dLblPos val="inEnd"/>
          <c:showLegendKey val="0"/>
          <c:showVal val="1"/>
          <c:showCatName val="0"/>
          <c:showSerName val="0"/>
          <c:showPercent val="0"/>
          <c:showBubbleSize val="0"/>
        </c:dLbls>
        <c:gapWidth val="65"/>
        <c:axId val="1808220688"/>
        <c:axId val="1808221104"/>
      </c:barChart>
      <c:catAx>
        <c:axId val="1808220688"/>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CR"/>
          </a:p>
        </c:txPr>
        <c:crossAx val="1808221104"/>
        <c:crosses val="autoZero"/>
        <c:auto val="1"/>
        <c:lblAlgn val="ctr"/>
        <c:lblOffset val="100"/>
        <c:noMultiLvlLbl val="0"/>
      </c:catAx>
      <c:valAx>
        <c:axId val="180822110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R"/>
          </a:p>
        </c:txPr>
        <c:crossAx val="180822068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CR"/>
              <a:t>MODALIDAD</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CR"/>
        </a:p>
      </c:txPr>
    </c:title>
    <c:autoTitleDeleted val="0"/>
    <c:plotArea>
      <c:layout/>
      <c:pieChart>
        <c:varyColors val="1"/>
        <c:ser>
          <c:idx val="0"/>
          <c:order val="0"/>
          <c:dPt>
            <c:idx val="0"/>
            <c:bubble3D val="0"/>
            <c:spPr>
              <a:gradFill rotWithShape="1">
                <a:gsLst>
                  <a:gs pos="0">
                    <a:schemeClr val="accent4">
                      <a:shade val="65000"/>
                      <a:tint val="96000"/>
                      <a:satMod val="100000"/>
                      <a:lumMod val="104000"/>
                    </a:schemeClr>
                  </a:gs>
                  <a:gs pos="78000">
                    <a:schemeClr val="accent4">
                      <a:shade val="65000"/>
                      <a:shade val="100000"/>
                      <a:satMod val="110000"/>
                      <a:lumMod val="100000"/>
                    </a:schemeClr>
                  </a:gs>
                </a:gsLst>
                <a:lin ang="5400000" scaled="0"/>
              </a:gradFill>
              <a:ln>
                <a:noFill/>
              </a:ln>
              <a:effectLst/>
              <a:scene3d>
                <a:camera prst="orthographicFront">
                  <a:rot lat="0" lon="0" rev="0"/>
                </a:camera>
                <a:lightRig rig="threePt" dir="t"/>
              </a:scene3d>
              <a:sp3d>
                <a:bevelT w="25400" h="12700"/>
              </a:sp3d>
            </c:spPr>
            <c:extLst>
              <c:ext xmlns:c16="http://schemas.microsoft.com/office/drawing/2014/chart" uri="{C3380CC4-5D6E-409C-BE32-E72D297353CC}">
                <c16:uniqueId val="{00000001-3D89-46F6-9E1D-CF250BE53251}"/>
              </c:ext>
            </c:extLst>
          </c:dPt>
          <c:dPt>
            <c:idx val="1"/>
            <c:bubble3D val="0"/>
            <c:spPr>
              <a:gradFill rotWithShape="1">
                <a:gsLst>
                  <a:gs pos="0">
                    <a:schemeClr val="accent4">
                      <a:tint val="96000"/>
                      <a:satMod val="100000"/>
                      <a:lumMod val="104000"/>
                    </a:schemeClr>
                  </a:gs>
                  <a:gs pos="78000">
                    <a:schemeClr val="accent4">
                      <a:shade val="100000"/>
                      <a:satMod val="110000"/>
                      <a:lumMod val="100000"/>
                    </a:schemeClr>
                  </a:gs>
                </a:gsLst>
                <a:lin ang="5400000" scaled="0"/>
              </a:gradFill>
              <a:ln>
                <a:noFill/>
              </a:ln>
              <a:effectLst/>
              <a:scene3d>
                <a:camera prst="orthographicFront">
                  <a:rot lat="0" lon="0" rev="0"/>
                </a:camera>
                <a:lightRig rig="threePt" dir="t"/>
              </a:scene3d>
              <a:sp3d>
                <a:bevelT w="25400" h="12700"/>
              </a:sp3d>
            </c:spPr>
            <c:extLst>
              <c:ext xmlns:c16="http://schemas.microsoft.com/office/drawing/2014/chart" uri="{C3380CC4-5D6E-409C-BE32-E72D297353CC}">
                <c16:uniqueId val="{00000003-3D89-46F6-9E1D-CF250BE53251}"/>
              </c:ext>
            </c:extLst>
          </c:dPt>
          <c:dPt>
            <c:idx val="2"/>
            <c:bubble3D val="0"/>
            <c:spPr>
              <a:gradFill rotWithShape="1">
                <a:gsLst>
                  <a:gs pos="0">
                    <a:schemeClr val="accent4">
                      <a:tint val="65000"/>
                      <a:tint val="96000"/>
                      <a:satMod val="100000"/>
                      <a:lumMod val="104000"/>
                    </a:schemeClr>
                  </a:gs>
                  <a:gs pos="78000">
                    <a:schemeClr val="accent4">
                      <a:tint val="65000"/>
                      <a:shade val="100000"/>
                      <a:satMod val="110000"/>
                      <a:lumMod val="100000"/>
                    </a:schemeClr>
                  </a:gs>
                </a:gsLst>
                <a:lin ang="5400000" scaled="0"/>
              </a:gradFill>
              <a:ln>
                <a:noFill/>
              </a:ln>
              <a:effectLst/>
              <a:scene3d>
                <a:camera prst="orthographicFront">
                  <a:rot lat="0" lon="0" rev="0"/>
                </a:camera>
                <a:lightRig rig="threePt" dir="t"/>
              </a:scene3d>
              <a:sp3d>
                <a:bevelT w="25400" h="12700"/>
              </a:sp3d>
            </c:spPr>
            <c:extLst>
              <c:ext xmlns:c16="http://schemas.microsoft.com/office/drawing/2014/chart" uri="{C3380CC4-5D6E-409C-BE32-E72D297353CC}">
                <c16:uniqueId val="{00000005-3D89-46F6-9E1D-CF250BE53251}"/>
              </c:ext>
            </c:extLst>
          </c:dPt>
          <c:dLbls>
            <c:dLbl>
              <c:idx val="0"/>
              <c:layout>
                <c:manualLayout>
                  <c:x val="-5.3281102377164845E-2"/>
                  <c:y val="-0.29234080164945503"/>
                </c:manualLayout>
              </c:layout>
              <c:tx>
                <c:rich>
                  <a:bodyPr/>
                  <a:lstStyle/>
                  <a:p>
                    <a:fld id="{06C993D5-2112-5648-A231-923EA3B8F4F6}" type="CATEGORYNAME">
                      <a:rPr lang="en-US">
                        <a:solidFill>
                          <a:schemeClr val="bg1"/>
                        </a:solidFill>
                      </a:rPr>
                      <a:pPr/>
                      <a:t>[NOMBRE DE CATEGORÍA]</a:t>
                    </a:fld>
                    <a:r>
                      <a:rPr lang="en-US" baseline="0" dirty="0">
                        <a:solidFill>
                          <a:schemeClr val="bg1"/>
                        </a:solidFill>
                      </a:rPr>
                      <a:t>
</a:t>
                    </a:r>
                    <a:fld id="{6D61729E-CA4D-1D4E-9476-8E21C43A6C18}" type="PERCENTAGE">
                      <a:rPr lang="en-US" baseline="0">
                        <a:solidFill>
                          <a:schemeClr val="bg1"/>
                        </a:solidFill>
                      </a:rPr>
                      <a:pPr/>
                      <a:t>[PORCENTAJE]</a:t>
                    </a:fld>
                    <a:endParaRPr lang="en-US" baseline="0" dirty="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89-46F6-9E1D-CF250BE53251}"/>
                </c:ext>
              </c:extLst>
            </c:dLbl>
            <c:dLbl>
              <c:idx val="1"/>
              <c:layout>
                <c:manualLayout>
                  <c:x val="-0.23146854656655733"/>
                  <c:y val="0.1425911493857032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5955313515278067"/>
                      <c:h val="0.11484380940028356"/>
                    </c:manualLayout>
                  </c15:layout>
                </c:ext>
                <c:ext xmlns:c16="http://schemas.microsoft.com/office/drawing/2014/chart" uri="{C3380CC4-5D6E-409C-BE32-E72D297353CC}">
                  <c16:uniqueId val="{00000003-3D89-46F6-9E1D-CF250BE53251}"/>
                </c:ext>
              </c:extLst>
            </c:dLbl>
            <c:dLbl>
              <c:idx val="2"/>
              <c:layout>
                <c:manualLayout>
                  <c:x val="0.38357281157648015"/>
                  <c:y val="0.1020561163563502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D89-46F6-9E1D-CF250BE5325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CR"/>
              </a:p>
            </c:txPr>
            <c:dLblPos val="ct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'Sóntesis Formación'!$A$13:$C$13</c:f>
              <c:strCache>
                <c:ptCount val="3"/>
                <c:pt idx="0">
                  <c:v>Virtuales </c:v>
                </c:pt>
                <c:pt idx="1">
                  <c:v>Presenciales </c:v>
                </c:pt>
                <c:pt idx="2">
                  <c:v>Bimodales</c:v>
                </c:pt>
              </c:strCache>
            </c:strRef>
          </c:cat>
          <c:val>
            <c:numRef>
              <c:f>'Sóntesis Formación'!$A$14:$C$14</c:f>
              <c:numCache>
                <c:formatCode>General</c:formatCode>
                <c:ptCount val="3"/>
                <c:pt idx="0">
                  <c:v>121</c:v>
                </c:pt>
                <c:pt idx="1">
                  <c:v>4</c:v>
                </c:pt>
                <c:pt idx="2">
                  <c:v>1</c:v>
                </c:pt>
              </c:numCache>
            </c:numRef>
          </c:val>
          <c:extLst>
            <c:ext xmlns:c16="http://schemas.microsoft.com/office/drawing/2014/chart" uri="{C3380CC4-5D6E-409C-BE32-E72D297353CC}">
              <c16:uniqueId val="{00000006-3D89-46F6-9E1D-CF250BE5325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s-CR"/>
              <a:t>EJE CURRICULAR</a:t>
            </a:r>
          </a:p>
        </c:rich>
      </c:tx>
      <c:layout>
        <c:manualLayout>
          <c:xMode val="edge"/>
          <c:yMode val="edge"/>
          <c:x val="0.35968044619422573"/>
          <c:y val="2.3148148148148147E-2"/>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s-CR"/>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s-C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'Sóntesis Formación'!$A$19:$A$22</c:f>
              <c:strCache>
                <c:ptCount val="4"/>
                <c:pt idx="0">
                  <c:v>Alineamiento</c:v>
                </c:pt>
                <c:pt idx="1">
                  <c:v>Entrenamiento (competencias técnicas)</c:v>
                </c:pt>
                <c:pt idx="2">
                  <c:v>Capacitación (competencias específicas) </c:v>
                </c:pt>
                <c:pt idx="3">
                  <c:v>Calidad de Vida</c:v>
                </c:pt>
              </c:strCache>
            </c:strRef>
          </c:cat>
          <c:val>
            <c:numRef>
              <c:f>'Sóntesis Formación'!$B$19:$B$22</c:f>
              <c:numCache>
                <c:formatCode>General</c:formatCode>
                <c:ptCount val="4"/>
                <c:pt idx="0">
                  <c:v>37</c:v>
                </c:pt>
                <c:pt idx="1">
                  <c:v>40</c:v>
                </c:pt>
                <c:pt idx="2">
                  <c:v>20</c:v>
                </c:pt>
                <c:pt idx="3">
                  <c:v>28</c:v>
                </c:pt>
              </c:numCache>
            </c:numRef>
          </c:val>
          <c:extLst>
            <c:ext xmlns:c16="http://schemas.microsoft.com/office/drawing/2014/chart" uri="{C3380CC4-5D6E-409C-BE32-E72D297353CC}">
              <c16:uniqueId val="{00000000-A0A9-4FE3-A120-FDFFC83EAEC5}"/>
            </c:ext>
          </c:extLst>
        </c:ser>
        <c:dLbls>
          <c:dLblPos val="inEnd"/>
          <c:showLegendKey val="0"/>
          <c:showVal val="1"/>
          <c:showCatName val="0"/>
          <c:showSerName val="0"/>
          <c:showPercent val="0"/>
          <c:showBubbleSize val="0"/>
        </c:dLbls>
        <c:gapWidth val="199"/>
        <c:axId val="1723546640"/>
        <c:axId val="1723548720"/>
      </c:barChart>
      <c:catAx>
        <c:axId val="172354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CR"/>
          </a:p>
        </c:txPr>
        <c:crossAx val="1723548720"/>
        <c:crosses val="autoZero"/>
        <c:auto val="1"/>
        <c:lblAlgn val="ctr"/>
        <c:lblOffset val="100"/>
        <c:noMultiLvlLbl val="0"/>
      </c:catAx>
      <c:valAx>
        <c:axId val="1723548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R"/>
          </a:p>
        </c:txPr>
        <c:crossAx val="1723546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6F2FC-124A-481D-8CA9-3C565704DF4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CR"/>
        </a:p>
      </dgm:t>
    </dgm:pt>
    <dgm:pt modelId="{6037C8BE-B3F8-4133-BF20-AC28A83E5105}">
      <dgm:prSet phldrT="[Texto]"/>
      <dgm:spPr/>
      <dgm:t>
        <a:bodyPr/>
        <a:lstStyle/>
        <a:p>
          <a:r>
            <a:rPr lang="es-ES_tradnl" dirty="0"/>
            <a:t>Se capacitaron 6.654 personas </a:t>
          </a:r>
          <a:r>
            <a:rPr lang="es-CR" dirty="0"/>
            <a:t>mediante actividades formativas sincrónicas, asincrónicas y bimodales.</a:t>
          </a:r>
        </a:p>
      </dgm:t>
    </dgm:pt>
    <dgm:pt modelId="{C0F1C69D-E420-49F1-925B-28E5218E2BAC}" type="parTrans" cxnId="{4D33A632-9853-4630-97B9-45686DA350F5}">
      <dgm:prSet/>
      <dgm:spPr/>
      <dgm:t>
        <a:bodyPr/>
        <a:lstStyle/>
        <a:p>
          <a:endParaRPr lang="es-CR"/>
        </a:p>
      </dgm:t>
    </dgm:pt>
    <dgm:pt modelId="{FE5CB60A-44DA-475E-9488-73317AA588F7}" type="sibTrans" cxnId="{4D33A632-9853-4630-97B9-45686DA350F5}">
      <dgm:prSet/>
      <dgm:spPr/>
      <dgm:t>
        <a:bodyPr/>
        <a:lstStyle/>
        <a:p>
          <a:endParaRPr lang="es-CR"/>
        </a:p>
      </dgm:t>
    </dgm:pt>
    <dgm:pt modelId="{55B58D59-AFFC-4193-9AA6-F353DC267645}">
      <dgm:prSet phldrT="[Texto]"/>
      <dgm:spPr/>
      <dgm:t>
        <a:bodyPr/>
        <a:lstStyle/>
        <a:p>
          <a:r>
            <a:rPr lang="es-ES_tradnl" dirty="0"/>
            <a:t>Se matricularon 11.832 personas en cursos virtuales de la plataforma C@pacítate para un total de 34.561 cursos. De ello, 6.154 personas aprobaron al menos un curso, resultando 25.588 cursos exitosamente aprobados.</a:t>
          </a:r>
          <a:endParaRPr lang="es-CR" dirty="0"/>
        </a:p>
      </dgm:t>
    </dgm:pt>
    <dgm:pt modelId="{C4204966-689E-4FE4-8759-65751DF75D35}" type="parTrans" cxnId="{53F73E33-1605-462F-B5D7-339681A9279F}">
      <dgm:prSet/>
      <dgm:spPr/>
      <dgm:t>
        <a:bodyPr/>
        <a:lstStyle/>
        <a:p>
          <a:endParaRPr lang="es-CR"/>
        </a:p>
      </dgm:t>
    </dgm:pt>
    <dgm:pt modelId="{CCAB3605-907B-4EEC-84D5-5B3C2EE20E02}" type="sibTrans" cxnId="{53F73E33-1605-462F-B5D7-339681A9279F}">
      <dgm:prSet/>
      <dgm:spPr/>
      <dgm:t>
        <a:bodyPr/>
        <a:lstStyle/>
        <a:p>
          <a:endParaRPr lang="es-CR"/>
        </a:p>
      </dgm:t>
    </dgm:pt>
    <dgm:pt modelId="{F544AC05-975F-4DE4-B2A9-396290FBF629}">
      <dgm:prSet phldrT="[Texto]"/>
      <dgm:spPr/>
      <dgm:t>
        <a:bodyPr/>
        <a:lstStyle/>
        <a:p>
          <a:r>
            <a:rPr lang="es-ES_tradnl" dirty="0"/>
            <a:t>Se divulgaron 23 procesos para otorgar becas, con un total de 28 personas participantes.</a:t>
          </a:r>
          <a:endParaRPr lang="es-CR" dirty="0"/>
        </a:p>
      </dgm:t>
    </dgm:pt>
    <dgm:pt modelId="{2A4C948D-8553-4441-9848-7AB01E2A8565}" type="parTrans" cxnId="{02D0DFD4-E314-48DF-AA16-32D949407E54}">
      <dgm:prSet/>
      <dgm:spPr/>
      <dgm:t>
        <a:bodyPr/>
        <a:lstStyle/>
        <a:p>
          <a:endParaRPr lang="es-CR"/>
        </a:p>
      </dgm:t>
    </dgm:pt>
    <dgm:pt modelId="{8CABD3F7-17EA-43BC-90D1-76A3EF720EE4}" type="sibTrans" cxnId="{02D0DFD4-E314-48DF-AA16-32D949407E54}">
      <dgm:prSet/>
      <dgm:spPr/>
      <dgm:t>
        <a:bodyPr/>
        <a:lstStyle/>
        <a:p>
          <a:endParaRPr lang="es-CR"/>
        </a:p>
      </dgm:t>
    </dgm:pt>
    <dgm:pt modelId="{F25DB042-1472-4269-9045-52573394FFAD}">
      <dgm:prSet phldrT="[Texto]"/>
      <dgm:spPr/>
      <dgm:t>
        <a:bodyPr/>
        <a:lstStyle/>
        <a:p>
          <a:r>
            <a:rPr lang="es-ES_tradnl" dirty="0"/>
            <a:t>Se finalizó con el desarrollo de 11 cursos virtuales y se actualizaron 9 cursos.</a:t>
          </a:r>
          <a:endParaRPr lang="es-CR" dirty="0"/>
        </a:p>
      </dgm:t>
    </dgm:pt>
    <dgm:pt modelId="{E6FF70D8-856D-4D95-B9A7-1F23CEE032BD}" type="parTrans" cxnId="{26796CB5-4E77-41C7-918E-4081499578A2}">
      <dgm:prSet/>
      <dgm:spPr/>
      <dgm:t>
        <a:bodyPr/>
        <a:lstStyle/>
        <a:p>
          <a:endParaRPr lang="es-CR"/>
        </a:p>
      </dgm:t>
    </dgm:pt>
    <dgm:pt modelId="{81D02377-B3DE-4403-A676-A59333BAE28D}" type="sibTrans" cxnId="{26796CB5-4E77-41C7-918E-4081499578A2}">
      <dgm:prSet/>
      <dgm:spPr/>
      <dgm:t>
        <a:bodyPr/>
        <a:lstStyle/>
        <a:p>
          <a:endParaRPr lang="es-CR"/>
        </a:p>
      </dgm:t>
    </dgm:pt>
    <dgm:pt modelId="{E41AD39A-8BEF-4B67-B284-1FBF1482E79B}" type="pres">
      <dgm:prSet presAssocID="{38D6F2FC-124A-481D-8CA9-3C565704DF41}" presName="Name0" presStyleCnt="0">
        <dgm:presLayoutVars>
          <dgm:dir/>
          <dgm:resizeHandles val="exact"/>
        </dgm:presLayoutVars>
      </dgm:prSet>
      <dgm:spPr/>
    </dgm:pt>
    <dgm:pt modelId="{F09A155C-A314-42F4-8252-3F9152521F61}" type="pres">
      <dgm:prSet presAssocID="{6037C8BE-B3F8-4133-BF20-AC28A83E5105}" presName="composite" presStyleCnt="0"/>
      <dgm:spPr/>
    </dgm:pt>
    <dgm:pt modelId="{DEB96761-1A61-49E5-B8E9-2CFAD7D97177}" type="pres">
      <dgm:prSet presAssocID="{6037C8BE-B3F8-4133-BF20-AC28A83E5105}" presName="rect1" presStyleLbl="trAlignAcc1" presStyleIdx="0" presStyleCnt="4">
        <dgm:presLayoutVars>
          <dgm:bulletEnabled val="1"/>
        </dgm:presLayoutVars>
      </dgm:prSet>
      <dgm:spPr/>
    </dgm:pt>
    <dgm:pt modelId="{BCF9DE6A-958E-4346-98DE-0ADCC2E2BD38}" type="pres">
      <dgm:prSet presAssocID="{6037C8BE-B3F8-4133-BF20-AC28A83E5105}" presName="rect2" presStyleLbl="fgImgPlace1" presStyleIdx="0" presStyleCnt="4"/>
      <dgm:spPr>
        <a:solidFill>
          <a:srgbClr val="7030A0"/>
        </a:solidFill>
      </dgm:spPr>
    </dgm:pt>
    <dgm:pt modelId="{5FB5185B-D431-4C19-817B-3901E6628C7D}" type="pres">
      <dgm:prSet presAssocID="{FE5CB60A-44DA-475E-9488-73317AA588F7}" presName="sibTrans" presStyleCnt="0"/>
      <dgm:spPr/>
    </dgm:pt>
    <dgm:pt modelId="{AECC957D-142F-4E49-B0D6-836BE210166A}" type="pres">
      <dgm:prSet presAssocID="{55B58D59-AFFC-4193-9AA6-F353DC267645}" presName="composite" presStyleCnt="0"/>
      <dgm:spPr/>
    </dgm:pt>
    <dgm:pt modelId="{0DE59934-997C-42D9-8FA8-7597AD330A0A}" type="pres">
      <dgm:prSet presAssocID="{55B58D59-AFFC-4193-9AA6-F353DC267645}" presName="rect1" presStyleLbl="trAlignAcc1" presStyleIdx="1" presStyleCnt="4">
        <dgm:presLayoutVars>
          <dgm:bulletEnabled val="1"/>
        </dgm:presLayoutVars>
      </dgm:prSet>
      <dgm:spPr/>
    </dgm:pt>
    <dgm:pt modelId="{6EFE36DC-0941-4AD9-A779-FA51696C0A03}" type="pres">
      <dgm:prSet presAssocID="{55B58D59-AFFC-4193-9AA6-F353DC267645}" presName="rect2" presStyleLbl="fgImgPlace1" presStyleIdx="1" presStyleCnt="4"/>
      <dgm:spPr>
        <a:solidFill>
          <a:srgbClr val="7030A0"/>
        </a:solidFill>
      </dgm:spPr>
    </dgm:pt>
    <dgm:pt modelId="{8CC917EB-2525-472D-9525-229DEE9A09B0}" type="pres">
      <dgm:prSet presAssocID="{CCAB3605-907B-4EEC-84D5-5B3C2EE20E02}" presName="sibTrans" presStyleCnt="0"/>
      <dgm:spPr/>
    </dgm:pt>
    <dgm:pt modelId="{DCD224DB-6D3D-4CF4-B70D-A5B03F1AC12E}" type="pres">
      <dgm:prSet presAssocID="{F544AC05-975F-4DE4-B2A9-396290FBF629}" presName="composite" presStyleCnt="0"/>
      <dgm:spPr/>
    </dgm:pt>
    <dgm:pt modelId="{90633070-DDD5-4996-96F7-F946A691A8AF}" type="pres">
      <dgm:prSet presAssocID="{F544AC05-975F-4DE4-B2A9-396290FBF629}" presName="rect1" presStyleLbl="trAlignAcc1" presStyleIdx="2" presStyleCnt="4">
        <dgm:presLayoutVars>
          <dgm:bulletEnabled val="1"/>
        </dgm:presLayoutVars>
      </dgm:prSet>
      <dgm:spPr/>
    </dgm:pt>
    <dgm:pt modelId="{010E0D21-47BF-4110-B295-8593D93895CE}" type="pres">
      <dgm:prSet presAssocID="{F544AC05-975F-4DE4-B2A9-396290FBF629}" presName="rect2" presStyleLbl="fgImgPlace1" presStyleIdx="2" presStyleCnt="4"/>
      <dgm:spPr>
        <a:solidFill>
          <a:srgbClr val="7030A0"/>
        </a:solidFill>
      </dgm:spPr>
    </dgm:pt>
    <dgm:pt modelId="{2D51E68B-0FD2-4E33-98DA-62F0DCE2A797}" type="pres">
      <dgm:prSet presAssocID="{8CABD3F7-17EA-43BC-90D1-76A3EF720EE4}" presName="sibTrans" presStyleCnt="0"/>
      <dgm:spPr/>
    </dgm:pt>
    <dgm:pt modelId="{2C0192E8-ED12-4E14-84F1-A0C27F846C7C}" type="pres">
      <dgm:prSet presAssocID="{F25DB042-1472-4269-9045-52573394FFAD}" presName="composite" presStyleCnt="0"/>
      <dgm:spPr/>
    </dgm:pt>
    <dgm:pt modelId="{F5F1666F-3CD3-4B6A-9CC1-70616F07472F}" type="pres">
      <dgm:prSet presAssocID="{F25DB042-1472-4269-9045-52573394FFAD}" presName="rect1" presStyleLbl="trAlignAcc1" presStyleIdx="3" presStyleCnt="4">
        <dgm:presLayoutVars>
          <dgm:bulletEnabled val="1"/>
        </dgm:presLayoutVars>
      </dgm:prSet>
      <dgm:spPr/>
    </dgm:pt>
    <dgm:pt modelId="{89DB5F6E-22F1-404A-BF4D-74F3626BF8C8}" type="pres">
      <dgm:prSet presAssocID="{F25DB042-1472-4269-9045-52573394FFAD}" presName="rect2" presStyleLbl="fgImgPlace1" presStyleIdx="3" presStyleCnt="4"/>
      <dgm:spPr>
        <a:solidFill>
          <a:srgbClr val="7030A0"/>
        </a:solidFill>
      </dgm:spPr>
    </dgm:pt>
  </dgm:ptLst>
  <dgm:cxnLst>
    <dgm:cxn modelId="{645B5D0F-6487-41AD-B43C-D4B1156C4528}" type="presOf" srcId="{F25DB042-1472-4269-9045-52573394FFAD}" destId="{F5F1666F-3CD3-4B6A-9CC1-70616F07472F}" srcOrd="0" destOrd="0" presId="urn:microsoft.com/office/officeart/2008/layout/PictureStrips"/>
    <dgm:cxn modelId="{87A9D925-F33C-4901-A007-A3D866F0A778}" type="presOf" srcId="{38D6F2FC-124A-481D-8CA9-3C565704DF41}" destId="{E41AD39A-8BEF-4B67-B284-1FBF1482E79B}" srcOrd="0" destOrd="0" presId="urn:microsoft.com/office/officeart/2008/layout/PictureStrips"/>
    <dgm:cxn modelId="{4D33A632-9853-4630-97B9-45686DA350F5}" srcId="{38D6F2FC-124A-481D-8CA9-3C565704DF41}" destId="{6037C8BE-B3F8-4133-BF20-AC28A83E5105}" srcOrd="0" destOrd="0" parTransId="{C0F1C69D-E420-49F1-925B-28E5218E2BAC}" sibTransId="{FE5CB60A-44DA-475E-9488-73317AA588F7}"/>
    <dgm:cxn modelId="{53F73E33-1605-462F-B5D7-339681A9279F}" srcId="{38D6F2FC-124A-481D-8CA9-3C565704DF41}" destId="{55B58D59-AFFC-4193-9AA6-F353DC267645}" srcOrd="1" destOrd="0" parTransId="{C4204966-689E-4FE4-8759-65751DF75D35}" sibTransId="{CCAB3605-907B-4EEC-84D5-5B3C2EE20E02}"/>
    <dgm:cxn modelId="{FC623886-B0F5-4E47-AFC8-D521C09D3C20}" type="presOf" srcId="{55B58D59-AFFC-4193-9AA6-F353DC267645}" destId="{0DE59934-997C-42D9-8FA8-7597AD330A0A}" srcOrd="0" destOrd="0" presId="urn:microsoft.com/office/officeart/2008/layout/PictureStrips"/>
    <dgm:cxn modelId="{26796CB5-4E77-41C7-918E-4081499578A2}" srcId="{38D6F2FC-124A-481D-8CA9-3C565704DF41}" destId="{F25DB042-1472-4269-9045-52573394FFAD}" srcOrd="3" destOrd="0" parTransId="{E6FF70D8-856D-4D95-B9A7-1F23CEE032BD}" sibTransId="{81D02377-B3DE-4403-A676-A59333BAE28D}"/>
    <dgm:cxn modelId="{EDE746C8-59A2-43C5-97FB-AFFE6BA787CA}" type="presOf" srcId="{6037C8BE-B3F8-4133-BF20-AC28A83E5105}" destId="{DEB96761-1A61-49E5-B8E9-2CFAD7D97177}" srcOrd="0" destOrd="0" presId="urn:microsoft.com/office/officeart/2008/layout/PictureStrips"/>
    <dgm:cxn modelId="{02D0DFD4-E314-48DF-AA16-32D949407E54}" srcId="{38D6F2FC-124A-481D-8CA9-3C565704DF41}" destId="{F544AC05-975F-4DE4-B2A9-396290FBF629}" srcOrd="2" destOrd="0" parTransId="{2A4C948D-8553-4441-9848-7AB01E2A8565}" sibTransId="{8CABD3F7-17EA-43BC-90D1-76A3EF720EE4}"/>
    <dgm:cxn modelId="{84BD44F7-E71E-4368-9CAD-0467501EE593}" type="presOf" srcId="{F544AC05-975F-4DE4-B2A9-396290FBF629}" destId="{90633070-DDD5-4996-96F7-F946A691A8AF}" srcOrd="0" destOrd="0" presId="urn:microsoft.com/office/officeart/2008/layout/PictureStrips"/>
    <dgm:cxn modelId="{4CA8C521-86C9-40F2-8321-267D9129909E}" type="presParOf" srcId="{E41AD39A-8BEF-4B67-B284-1FBF1482E79B}" destId="{F09A155C-A314-42F4-8252-3F9152521F61}" srcOrd="0" destOrd="0" presId="urn:microsoft.com/office/officeart/2008/layout/PictureStrips"/>
    <dgm:cxn modelId="{676E82D1-84FE-4383-B6F3-B2AB1E826193}" type="presParOf" srcId="{F09A155C-A314-42F4-8252-3F9152521F61}" destId="{DEB96761-1A61-49E5-B8E9-2CFAD7D97177}" srcOrd="0" destOrd="0" presId="urn:microsoft.com/office/officeart/2008/layout/PictureStrips"/>
    <dgm:cxn modelId="{C5439088-BC9C-487B-9A1D-4C9ADDC112B1}" type="presParOf" srcId="{F09A155C-A314-42F4-8252-3F9152521F61}" destId="{BCF9DE6A-958E-4346-98DE-0ADCC2E2BD38}" srcOrd="1" destOrd="0" presId="urn:microsoft.com/office/officeart/2008/layout/PictureStrips"/>
    <dgm:cxn modelId="{E8C0BAA1-A06D-4CCE-8C2A-C928405C128B}" type="presParOf" srcId="{E41AD39A-8BEF-4B67-B284-1FBF1482E79B}" destId="{5FB5185B-D431-4C19-817B-3901E6628C7D}" srcOrd="1" destOrd="0" presId="urn:microsoft.com/office/officeart/2008/layout/PictureStrips"/>
    <dgm:cxn modelId="{7516EA76-852F-466F-9269-EE9327F64CB0}" type="presParOf" srcId="{E41AD39A-8BEF-4B67-B284-1FBF1482E79B}" destId="{AECC957D-142F-4E49-B0D6-836BE210166A}" srcOrd="2" destOrd="0" presId="urn:microsoft.com/office/officeart/2008/layout/PictureStrips"/>
    <dgm:cxn modelId="{2F37A7E5-D5D0-4441-BEF6-3CAD45869585}" type="presParOf" srcId="{AECC957D-142F-4E49-B0D6-836BE210166A}" destId="{0DE59934-997C-42D9-8FA8-7597AD330A0A}" srcOrd="0" destOrd="0" presId="urn:microsoft.com/office/officeart/2008/layout/PictureStrips"/>
    <dgm:cxn modelId="{979AF1EC-A160-46E1-914E-C3A2EF286E93}" type="presParOf" srcId="{AECC957D-142F-4E49-B0D6-836BE210166A}" destId="{6EFE36DC-0941-4AD9-A779-FA51696C0A03}" srcOrd="1" destOrd="0" presId="urn:microsoft.com/office/officeart/2008/layout/PictureStrips"/>
    <dgm:cxn modelId="{8EF62AF0-45EB-42B0-8E7A-3C1F669335FC}" type="presParOf" srcId="{E41AD39A-8BEF-4B67-B284-1FBF1482E79B}" destId="{8CC917EB-2525-472D-9525-229DEE9A09B0}" srcOrd="3" destOrd="0" presId="urn:microsoft.com/office/officeart/2008/layout/PictureStrips"/>
    <dgm:cxn modelId="{EE1D8833-1A5D-4175-BDFB-A3D3FE101970}" type="presParOf" srcId="{E41AD39A-8BEF-4B67-B284-1FBF1482E79B}" destId="{DCD224DB-6D3D-4CF4-B70D-A5B03F1AC12E}" srcOrd="4" destOrd="0" presId="urn:microsoft.com/office/officeart/2008/layout/PictureStrips"/>
    <dgm:cxn modelId="{5F5B6B13-6CA4-44B1-889F-0DAB124562A1}" type="presParOf" srcId="{DCD224DB-6D3D-4CF4-B70D-A5B03F1AC12E}" destId="{90633070-DDD5-4996-96F7-F946A691A8AF}" srcOrd="0" destOrd="0" presId="urn:microsoft.com/office/officeart/2008/layout/PictureStrips"/>
    <dgm:cxn modelId="{02872BE1-7CF2-4668-99D0-E85CBDFD089C}" type="presParOf" srcId="{DCD224DB-6D3D-4CF4-B70D-A5B03F1AC12E}" destId="{010E0D21-47BF-4110-B295-8593D93895CE}" srcOrd="1" destOrd="0" presId="urn:microsoft.com/office/officeart/2008/layout/PictureStrips"/>
    <dgm:cxn modelId="{78780908-B551-4761-BE67-904B318EEB5A}" type="presParOf" srcId="{E41AD39A-8BEF-4B67-B284-1FBF1482E79B}" destId="{2D51E68B-0FD2-4E33-98DA-62F0DCE2A797}" srcOrd="5" destOrd="0" presId="urn:microsoft.com/office/officeart/2008/layout/PictureStrips"/>
    <dgm:cxn modelId="{A8434A71-80A3-45AF-AA42-F2AA93437557}" type="presParOf" srcId="{E41AD39A-8BEF-4B67-B284-1FBF1482E79B}" destId="{2C0192E8-ED12-4E14-84F1-A0C27F846C7C}" srcOrd="6" destOrd="0" presId="urn:microsoft.com/office/officeart/2008/layout/PictureStrips"/>
    <dgm:cxn modelId="{56D1FAD3-15ED-4948-BF26-DA3D455B3B72}" type="presParOf" srcId="{2C0192E8-ED12-4E14-84F1-A0C27F846C7C}" destId="{F5F1666F-3CD3-4B6A-9CC1-70616F07472F}" srcOrd="0" destOrd="0" presId="urn:microsoft.com/office/officeart/2008/layout/PictureStrips"/>
    <dgm:cxn modelId="{03D84E2E-4B92-4186-974C-AB4D1D608F1F}" type="presParOf" srcId="{2C0192E8-ED12-4E14-84F1-A0C27F846C7C}" destId="{89DB5F6E-22F1-404A-BF4D-74F3626BF8C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50C56-94A5-4DE2-84A0-7B5A4800A35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CR"/>
        </a:p>
      </dgm:t>
    </dgm:pt>
    <dgm:pt modelId="{0418D612-BAD4-4CEC-A496-109953946691}">
      <dgm:prSet custT="1"/>
      <dgm:spPr/>
      <dgm:t>
        <a:bodyPr/>
        <a:lstStyle/>
        <a:p>
          <a:r>
            <a:rPr lang="es-ES" sz="2400" b="1" dirty="0"/>
            <a:t>7 becas: </a:t>
          </a:r>
        </a:p>
        <a:p>
          <a:r>
            <a:rPr lang="es-ES" sz="1800" dirty="0"/>
            <a:t>2 nacionales y 5 internacional</a:t>
          </a:r>
          <a:endParaRPr lang="es-CR" sz="1400" dirty="0"/>
        </a:p>
      </dgm:t>
    </dgm:pt>
    <dgm:pt modelId="{3AF1B082-47CF-49F1-9D7D-467A03DA27CF}" type="parTrans" cxnId="{457CF452-9D83-4CD8-9EC2-B80AAED723AF}">
      <dgm:prSet/>
      <dgm:spPr/>
      <dgm:t>
        <a:bodyPr/>
        <a:lstStyle/>
        <a:p>
          <a:endParaRPr lang="es-CR"/>
        </a:p>
      </dgm:t>
    </dgm:pt>
    <dgm:pt modelId="{40BC53E9-B3A4-4A76-9297-3D8E57FC6922}" type="sibTrans" cxnId="{457CF452-9D83-4CD8-9EC2-B80AAED723AF}">
      <dgm:prSet/>
      <dgm:spPr/>
      <dgm:t>
        <a:bodyPr/>
        <a:lstStyle/>
        <a:p>
          <a:endParaRPr lang="es-CR"/>
        </a:p>
      </dgm:t>
    </dgm:pt>
    <dgm:pt modelId="{43D3C0F3-442B-403F-80FE-F82C0B217241}">
      <dgm:prSet custT="1"/>
      <dgm:spPr/>
      <dgm:t>
        <a:bodyPr/>
        <a:lstStyle/>
        <a:p>
          <a:r>
            <a:rPr lang="es-ES" sz="2000" b="1" dirty="0"/>
            <a:t>16 capacitaciones internacionales </a:t>
          </a:r>
        </a:p>
      </dgm:t>
    </dgm:pt>
    <dgm:pt modelId="{AD2D1473-8251-49A4-BEBC-82C29EFDDEC6}" type="parTrans" cxnId="{A3A4AE6C-F38A-4595-8342-B92287EE4076}">
      <dgm:prSet/>
      <dgm:spPr/>
      <dgm:t>
        <a:bodyPr/>
        <a:lstStyle/>
        <a:p>
          <a:endParaRPr lang="es-CR"/>
        </a:p>
      </dgm:t>
    </dgm:pt>
    <dgm:pt modelId="{8D912F28-AB8E-4EA1-BF4B-C8F219C7E121}" type="sibTrans" cxnId="{A3A4AE6C-F38A-4595-8342-B92287EE4076}">
      <dgm:prSet/>
      <dgm:spPr/>
      <dgm:t>
        <a:bodyPr/>
        <a:lstStyle/>
        <a:p>
          <a:endParaRPr lang="es-CR"/>
        </a:p>
      </dgm:t>
    </dgm:pt>
    <dgm:pt modelId="{40DDB302-58BD-4F2A-A6F1-D4BB6D7E4B51}" type="pres">
      <dgm:prSet presAssocID="{ACA50C56-94A5-4DE2-84A0-7B5A4800A359}" presName="diagram" presStyleCnt="0">
        <dgm:presLayoutVars>
          <dgm:chPref val="1"/>
          <dgm:dir/>
          <dgm:animOne val="branch"/>
          <dgm:animLvl val="lvl"/>
          <dgm:resizeHandles/>
        </dgm:presLayoutVars>
      </dgm:prSet>
      <dgm:spPr/>
    </dgm:pt>
    <dgm:pt modelId="{DEB1366B-359A-4A7C-99A3-96A0FFBFDB5F}" type="pres">
      <dgm:prSet presAssocID="{0418D612-BAD4-4CEC-A496-109953946691}" presName="root" presStyleCnt="0"/>
      <dgm:spPr/>
    </dgm:pt>
    <dgm:pt modelId="{ED58E501-7235-48D3-90C5-4C12EDA03BAD}" type="pres">
      <dgm:prSet presAssocID="{0418D612-BAD4-4CEC-A496-109953946691}" presName="rootComposite" presStyleCnt="0"/>
      <dgm:spPr/>
    </dgm:pt>
    <dgm:pt modelId="{AF4379F4-A45D-4782-BB0F-6DBED01ED4C3}" type="pres">
      <dgm:prSet presAssocID="{0418D612-BAD4-4CEC-A496-109953946691}" presName="rootText" presStyleLbl="node1" presStyleIdx="0" presStyleCnt="2"/>
      <dgm:spPr/>
    </dgm:pt>
    <dgm:pt modelId="{18A5C318-5830-4A11-A92C-547DE326D836}" type="pres">
      <dgm:prSet presAssocID="{0418D612-BAD4-4CEC-A496-109953946691}" presName="rootConnector" presStyleLbl="node1" presStyleIdx="0" presStyleCnt="2"/>
      <dgm:spPr/>
    </dgm:pt>
    <dgm:pt modelId="{30474B75-F654-4F43-B566-345C441A6FE1}" type="pres">
      <dgm:prSet presAssocID="{0418D612-BAD4-4CEC-A496-109953946691}" presName="childShape" presStyleCnt="0"/>
      <dgm:spPr/>
    </dgm:pt>
    <dgm:pt modelId="{26B63D58-BEDA-4491-BA2A-554E208E48F8}" type="pres">
      <dgm:prSet presAssocID="{43D3C0F3-442B-403F-80FE-F82C0B217241}" presName="root" presStyleCnt="0"/>
      <dgm:spPr/>
    </dgm:pt>
    <dgm:pt modelId="{1E134DE5-E3EE-4534-A58D-F09D9DECC8D0}" type="pres">
      <dgm:prSet presAssocID="{43D3C0F3-442B-403F-80FE-F82C0B217241}" presName="rootComposite" presStyleCnt="0"/>
      <dgm:spPr/>
    </dgm:pt>
    <dgm:pt modelId="{3336BB3D-0D4D-4867-9B8A-FF52C2746A54}" type="pres">
      <dgm:prSet presAssocID="{43D3C0F3-442B-403F-80FE-F82C0B217241}" presName="rootText" presStyleLbl="node1" presStyleIdx="1" presStyleCnt="2" custScaleX="139916" custLinFactNeighborX="-429" custLinFactNeighborY="-311"/>
      <dgm:spPr/>
    </dgm:pt>
    <dgm:pt modelId="{2225A587-2E85-4851-9FB6-201ABF1BF873}" type="pres">
      <dgm:prSet presAssocID="{43D3C0F3-442B-403F-80FE-F82C0B217241}" presName="rootConnector" presStyleLbl="node1" presStyleIdx="1" presStyleCnt="2"/>
      <dgm:spPr/>
    </dgm:pt>
    <dgm:pt modelId="{E1F8A64F-38EC-4E17-AFA9-DD0BD1365A65}" type="pres">
      <dgm:prSet presAssocID="{43D3C0F3-442B-403F-80FE-F82C0B217241}" presName="childShape" presStyleCnt="0"/>
      <dgm:spPr/>
    </dgm:pt>
  </dgm:ptLst>
  <dgm:cxnLst>
    <dgm:cxn modelId="{5B29D140-9F02-43B6-BD52-AFF6885A2C9D}" type="presOf" srcId="{43D3C0F3-442B-403F-80FE-F82C0B217241}" destId="{2225A587-2E85-4851-9FB6-201ABF1BF873}" srcOrd="1" destOrd="0" presId="urn:microsoft.com/office/officeart/2005/8/layout/hierarchy3"/>
    <dgm:cxn modelId="{889B5745-5F5F-450D-B92D-C18CC623455A}" type="presOf" srcId="{0418D612-BAD4-4CEC-A496-109953946691}" destId="{AF4379F4-A45D-4782-BB0F-6DBED01ED4C3}" srcOrd="0" destOrd="0" presId="urn:microsoft.com/office/officeart/2005/8/layout/hierarchy3"/>
    <dgm:cxn modelId="{0D98D749-283C-4FB0-A865-7AE6631B62D5}" type="presOf" srcId="{0418D612-BAD4-4CEC-A496-109953946691}" destId="{18A5C318-5830-4A11-A92C-547DE326D836}" srcOrd="1" destOrd="0" presId="urn:microsoft.com/office/officeart/2005/8/layout/hierarchy3"/>
    <dgm:cxn modelId="{A3A4AE6C-F38A-4595-8342-B92287EE4076}" srcId="{ACA50C56-94A5-4DE2-84A0-7B5A4800A359}" destId="{43D3C0F3-442B-403F-80FE-F82C0B217241}" srcOrd="1" destOrd="0" parTransId="{AD2D1473-8251-49A4-BEBC-82C29EFDDEC6}" sibTransId="{8D912F28-AB8E-4EA1-BF4B-C8F219C7E121}"/>
    <dgm:cxn modelId="{457CF452-9D83-4CD8-9EC2-B80AAED723AF}" srcId="{ACA50C56-94A5-4DE2-84A0-7B5A4800A359}" destId="{0418D612-BAD4-4CEC-A496-109953946691}" srcOrd="0" destOrd="0" parTransId="{3AF1B082-47CF-49F1-9D7D-467A03DA27CF}" sibTransId="{40BC53E9-B3A4-4A76-9297-3D8E57FC6922}"/>
    <dgm:cxn modelId="{2BFDF5B4-EABC-4807-9D3B-B67453CBCF51}" type="presOf" srcId="{ACA50C56-94A5-4DE2-84A0-7B5A4800A359}" destId="{40DDB302-58BD-4F2A-A6F1-D4BB6D7E4B51}" srcOrd="0" destOrd="0" presId="urn:microsoft.com/office/officeart/2005/8/layout/hierarchy3"/>
    <dgm:cxn modelId="{02C917FE-6C47-4368-8AA6-CAB766A544D3}" type="presOf" srcId="{43D3C0F3-442B-403F-80FE-F82C0B217241}" destId="{3336BB3D-0D4D-4867-9B8A-FF52C2746A54}" srcOrd="0" destOrd="0" presId="urn:microsoft.com/office/officeart/2005/8/layout/hierarchy3"/>
    <dgm:cxn modelId="{E36C5AF9-2362-4F0E-BC68-4AC90E45C8BA}" type="presParOf" srcId="{40DDB302-58BD-4F2A-A6F1-D4BB6D7E4B51}" destId="{DEB1366B-359A-4A7C-99A3-96A0FFBFDB5F}" srcOrd="0" destOrd="0" presId="urn:microsoft.com/office/officeart/2005/8/layout/hierarchy3"/>
    <dgm:cxn modelId="{262E0FE6-FC61-47FF-A41F-F98DB1C4296C}" type="presParOf" srcId="{DEB1366B-359A-4A7C-99A3-96A0FFBFDB5F}" destId="{ED58E501-7235-48D3-90C5-4C12EDA03BAD}" srcOrd="0" destOrd="0" presId="urn:microsoft.com/office/officeart/2005/8/layout/hierarchy3"/>
    <dgm:cxn modelId="{98BE5CE9-F04A-41E6-94A4-A480AAFCD3FF}" type="presParOf" srcId="{ED58E501-7235-48D3-90C5-4C12EDA03BAD}" destId="{AF4379F4-A45D-4782-BB0F-6DBED01ED4C3}" srcOrd="0" destOrd="0" presId="urn:microsoft.com/office/officeart/2005/8/layout/hierarchy3"/>
    <dgm:cxn modelId="{E4C0A314-6C91-46CC-BBEE-B3961A207EA6}" type="presParOf" srcId="{ED58E501-7235-48D3-90C5-4C12EDA03BAD}" destId="{18A5C318-5830-4A11-A92C-547DE326D836}" srcOrd="1" destOrd="0" presId="urn:microsoft.com/office/officeart/2005/8/layout/hierarchy3"/>
    <dgm:cxn modelId="{E3A7E52D-D201-44EC-97A1-F5DC2721F7B0}" type="presParOf" srcId="{DEB1366B-359A-4A7C-99A3-96A0FFBFDB5F}" destId="{30474B75-F654-4F43-B566-345C441A6FE1}" srcOrd="1" destOrd="0" presId="urn:microsoft.com/office/officeart/2005/8/layout/hierarchy3"/>
    <dgm:cxn modelId="{D0153606-6359-4A42-977B-88AA83458D91}" type="presParOf" srcId="{40DDB302-58BD-4F2A-A6F1-D4BB6D7E4B51}" destId="{26B63D58-BEDA-4491-BA2A-554E208E48F8}" srcOrd="1" destOrd="0" presId="urn:microsoft.com/office/officeart/2005/8/layout/hierarchy3"/>
    <dgm:cxn modelId="{961A1762-E671-4415-A9DD-020770115C53}" type="presParOf" srcId="{26B63D58-BEDA-4491-BA2A-554E208E48F8}" destId="{1E134DE5-E3EE-4534-A58D-F09D9DECC8D0}" srcOrd="0" destOrd="0" presId="urn:microsoft.com/office/officeart/2005/8/layout/hierarchy3"/>
    <dgm:cxn modelId="{E367465E-A6AE-4BA5-8F80-097E434E23DA}" type="presParOf" srcId="{1E134DE5-E3EE-4534-A58D-F09D9DECC8D0}" destId="{3336BB3D-0D4D-4867-9B8A-FF52C2746A54}" srcOrd="0" destOrd="0" presId="urn:microsoft.com/office/officeart/2005/8/layout/hierarchy3"/>
    <dgm:cxn modelId="{4FA6F7DC-DD91-4BA9-BEB3-5314C3B69758}" type="presParOf" srcId="{1E134DE5-E3EE-4534-A58D-F09D9DECC8D0}" destId="{2225A587-2E85-4851-9FB6-201ABF1BF873}" srcOrd="1" destOrd="0" presId="urn:microsoft.com/office/officeart/2005/8/layout/hierarchy3"/>
    <dgm:cxn modelId="{E721344D-5C78-42ED-9E69-503A5F2D959D}" type="presParOf" srcId="{26B63D58-BEDA-4491-BA2A-554E208E48F8}" destId="{E1F8A64F-38EC-4E17-AFA9-DD0BD1365A6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96761-1A61-49E5-B8E9-2CFAD7D97177}">
      <dsp:nvSpPr>
        <dsp:cNvPr id="0" name=""/>
        <dsp:cNvSpPr/>
      </dsp:nvSpPr>
      <dsp:spPr>
        <a:xfrm>
          <a:off x="204911" y="602854"/>
          <a:ext cx="4845780" cy="15143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569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dirty="0"/>
            <a:t>Se capacitaron 6.654 personas </a:t>
          </a:r>
          <a:r>
            <a:rPr lang="es-CR" sz="1400" kern="1200" dirty="0"/>
            <a:t>mediante actividades formativas sincrónicas, asincrónicas y bimodales.</a:t>
          </a:r>
        </a:p>
      </dsp:txBody>
      <dsp:txXfrm>
        <a:off x="204911" y="602854"/>
        <a:ext cx="4845780" cy="1514306"/>
      </dsp:txXfrm>
    </dsp:sp>
    <dsp:sp modelId="{BCF9DE6A-958E-4346-98DE-0ADCC2E2BD38}">
      <dsp:nvSpPr>
        <dsp:cNvPr id="0" name=""/>
        <dsp:cNvSpPr/>
      </dsp:nvSpPr>
      <dsp:spPr>
        <a:xfrm>
          <a:off x="3004" y="384121"/>
          <a:ext cx="1060014" cy="1590021"/>
        </a:xfrm>
        <a:prstGeom prst="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E59934-997C-42D9-8FA8-7597AD330A0A}">
      <dsp:nvSpPr>
        <dsp:cNvPr id="0" name=""/>
        <dsp:cNvSpPr/>
      </dsp:nvSpPr>
      <dsp:spPr>
        <a:xfrm>
          <a:off x="5468245" y="602854"/>
          <a:ext cx="4845780" cy="15143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569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dirty="0"/>
            <a:t>Se matricularon 11.832 personas en cursos virtuales de la plataforma C@pacítate para un total de 34.561 cursos. De ello, 6.154 personas aprobaron al menos un curso, resultando 25.588 cursos exitosamente aprobados.</a:t>
          </a:r>
          <a:endParaRPr lang="es-CR" sz="1400" kern="1200" dirty="0"/>
        </a:p>
      </dsp:txBody>
      <dsp:txXfrm>
        <a:off x="5468245" y="602854"/>
        <a:ext cx="4845780" cy="1514306"/>
      </dsp:txXfrm>
    </dsp:sp>
    <dsp:sp modelId="{6EFE36DC-0941-4AD9-A779-FA51696C0A03}">
      <dsp:nvSpPr>
        <dsp:cNvPr id="0" name=""/>
        <dsp:cNvSpPr/>
      </dsp:nvSpPr>
      <dsp:spPr>
        <a:xfrm>
          <a:off x="5266338" y="384121"/>
          <a:ext cx="1060014" cy="1590021"/>
        </a:xfrm>
        <a:prstGeom prst="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633070-DDD5-4996-96F7-F946A691A8AF}">
      <dsp:nvSpPr>
        <dsp:cNvPr id="0" name=""/>
        <dsp:cNvSpPr/>
      </dsp:nvSpPr>
      <dsp:spPr>
        <a:xfrm>
          <a:off x="204911" y="2509198"/>
          <a:ext cx="4845780" cy="15143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569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dirty="0"/>
            <a:t>Se divulgaron 23 procesos para otorgar becas, con un total de 28 personas participantes.</a:t>
          </a:r>
          <a:endParaRPr lang="es-CR" sz="1400" kern="1200" dirty="0"/>
        </a:p>
      </dsp:txBody>
      <dsp:txXfrm>
        <a:off x="204911" y="2509198"/>
        <a:ext cx="4845780" cy="1514306"/>
      </dsp:txXfrm>
    </dsp:sp>
    <dsp:sp modelId="{010E0D21-47BF-4110-B295-8593D93895CE}">
      <dsp:nvSpPr>
        <dsp:cNvPr id="0" name=""/>
        <dsp:cNvSpPr/>
      </dsp:nvSpPr>
      <dsp:spPr>
        <a:xfrm>
          <a:off x="3004" y="2290464"/>
          <a:ext cx="1060014" cy="1590021"/>
        </a:xfrm>
        <a:prstGeom prst="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F1666F-3CD3-4B6A-9CC1-70616F07472F}">
      <dsp:nvSpPr>
        <dsp:cNvPr id="0" name=""/>
        <dsp:cNvSpPr/>
      </dsp:nvSpPr>
      <dsp:spPr>
        <a:xfrm>
          <a:off x="5468245" y="2509198"/>
          <a:ext cx="4845780" cy="15143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5690" tIns="53340" rIns="53340" bIns="53340" numCol="1" spcCol="1270" anchor="ctr" anchorCtr="0">
          <a:noAutofit/>
        </a:bodyPr>
        <a:lstStyle/>
        <a:p>
          <a:pPr marL="0" lvl="0" indent="0" algn="l" defTabSz="622300">
            <a:lnSpc>
              <a:spcPct val="90000"/>
            </a:lnSpc>
            <a:spcBef>
              <a:spcPct val="0"/>
            </a:spcBef>
            <a:spcAft>
              <a:spcPct val="35000"/>
            </a:spcAft>
            <a:buNone/>
          </a:pPr>
          <a:r>
            <a:rPr lang="es-ES_tradnl" sz="1400" kern="1200" dirty="0"/>
            <a:t>Se finalizó con el desarrollo de 11 cursos virtuales y se actualizaron 9 cursos.</a:t>
          </a:r>
          <a:endParaRPr lang="es-CR" sz="1400" kern="1200" dirty="0"/>
        </a:p>
      </dsp:txBody>
      <dsp:txXfrm>
        <a:off x="5468245" y="2509198"/>
        <a:ext cx="4845780" cy="1514306"/>
      </dsp:txXfrm>
    </dsp:sp>
    <dsp:sp modelId="{89DB5F6E-22F1-404A-BF4D-74F3626BF8C8}">
      <dsp:nvSpPr>
        <dsp:cNvPr id="0" name=""/>
        <dsp:cNvSpPr/>
      </dsp:nvSpPr>
      <dsp:spPr>
        <a:xfrm>
          <a:off x="5266338" y="2290464"/>
          <a:ext cx="1060014" cy="1590021"/>
        </a:xfrm>
        <a:prstGeom prst="rect">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379F4-A45D-4782-BB0F-6DBED01ED4C3}">
      <dsp:nvSpPr>
        <dsp:cNvPr id="0" name=""/>
        <dsp:cNvSpPr/>
      </dsp:nvSpPr>
      <dsp:spPr>
        <a:xfrm>
          <a:off x="382" y="318343"/>
          <a:ext cx="2965343" cy="14826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t>7 becas: </a:t>
          </a:r>
        </a:p>
        <a:p>
          <a:pPr marL="0" lvl="0" indent="0" algn="ctr" defTabSz="1066800">
            <a:lnSpc>
              <a:spcPct val="90000"/>
            </a:lnSpc>
            <a:spcBef>
              <a:spcPct val="0"/>
            </a:spcBef>
            <a:spcAft>
              <a:spcPct val="35000"/>
            </a:spcAft>
            <a:buNone/>
          </a:pPr>
          <a:r>
            <a:rPr lang="es-ES" sz="1800" kern="1200" dirty="0"/>
            <a:t>2 nacionales y 5 internacional</a:t>
          </a:r>
          <a:endParaRPr lang="es-CR" sz="1400" kern="1200" dirty="0"/>
        </a:p>
      </dsp:txBody>
      <dsp:txXfrm>
        <a:off x="43808" y="361769"/>
        <a:ext cx="2878491" cy="1395819"/>
      </dsp:txXfrm>
    </dsp:sp>
    <dsp:sp modelId="{3336BB3D-0D4D-4867-9B8A-FF52C2746A54}">
      <dsp:nvSpPr>
        <dsp:cNvPr id="0" name=""/>
        <dsp:cNvSpPr/>
      </dsp:nvSpPr>
      <dsp:spPr>
        <a:xfrm>
          <a:off x="3694339" y="313732"/>
          <a:ext cx="4148989" cy="14826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16 capacitaciones internacionales </a:t>
          </a:r>
        </a:p>
      </dsp:txBody>
      <dsp:txXfrm>
        <a:off x="3737765" y="357158"/>
        <a:ext cx="4062137" cy="139581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1/21/2022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4219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23608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1/21/2022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99334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1/21/2022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21383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1/21/2022</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8899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9055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033820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04182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1/21/2022</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89362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5387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1/21/2022</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0040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15873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05173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6222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8079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7622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7035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 y="-29624"/>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1/21/2022</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049829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fif"/><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10.png"/><Relationship Id="rId5" Type="http://schemas.openxmlformats.org/officeDocument/2006/relationships/diagramColors" Target="../diagrams/colors1.xml"/><Relationship Id="rId10" Type="http://schemas.openxmlformats.org/officeDocument/2006/relationships/image" Target="../media/image9.svg"/><Relationship Id="rId4" Type="http://schemas.openxmlformats.org/officeDocument/2006/relationships/diagramQuickStyle" Target="../diagrams/quickStyle1.xml"/><Relationship Id="rId9" Type="http://schemas.openxmlformats.org/officeDocument/2006/relationships/image" Target="../media/image8.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310" y="1699681"/>
            <a:ext cx="1527732" cy="2218267"/>
          </a:xfrm>
          <a:prstGeom prst="rect">
            <a:avLst/>
          </a:prstGeom>
        </p:spPr>
      </p:pic>
      <p:sp>
        <p:nvSpPr>
          <p:cNvPr id="4" name="Rectángulo 3">
            <a:extLst>
              <a:ext uri="{FF2B5EF4-FFF2-40B4-BE49-F238E27FC236}">
                <a16:creationId xmlns:a16="http://schemas.microsoft.com/office/drawing/2014/main" id="{0C421F5B-46A4-DD41-99DF-AEE79213646D}"/>
              </a:ext>
            </a:extLst>
          </p:cNvPr>
          <p:cNvSpPr/>
          <p:nvPr/>
        </p:nvSpPr>
        <p:spPr>
          <a:xfrm>
            <a:off x="3279044" y="2031043"/>
            <a:ext cx="9604513" cy="1754326"/>
          </a:xfrm>
          <a:prstGeom prst="rect">
            <a:avLst/>
          </a:prstGeom>
        </p:spPr>
        <p:txBody>
          <a:bodyPr wrap="square">
            <a:spAutoFit/>
          </a:bodyPr>
          <a:lstStyle/>
          <a:p>
            <a:r>
              <a:rPr lang="es-ES_tradnl" sz="3200" b="1" dirty="0">
                <a:solidFill>
                  <a:schemeClr val="accent5">
                    <a:lumMod val="50000"/>
                  </a:schemeClr>
                </a:solidFill>
              </a:rPr>
              <a:t>Subproceso Gestión de la Capacitación </a:t>
            </a:r>
            <a:br>
              <a:rPr lang="es-ES_tradnl" sz="1600" dirty="0">
                <a:solidFill>
                  <a:srgbClr val="002060"/>
                </a:solidFill>
                <a:latin typeface="Arial" panose="020B0604020202020204" pitchFamily="34" charset="0"/>
                <a:cs typeface="Arial" panose="020B0604020202020204" pitchFamily="34" charset="0"/>
              </a:rPr>
            </a:br>
            <a:r>
              <a:rPr lang="es-ES_tradnl" sz="2400" cap="all" dirty="0">
                <a:latin typeface="+mj-lt"/>
                <a:ea typeface="+mj-ea"/>
                <a:cs typeface="+mj-cs"/>
              </a:rPr>
              <a:t>Dirección de Gestión Humana</a:t>
            </a:r>
            <a:br>
              <a:rPr lang="es-ES_tradnl" sz="1200" dirty="0">
                <a:solidFill>
                  <a:srgbClr val="002060"/>
                </a:solidFill>
                <a:latin typeface="Arial" panose="020B0604020202020204" pitchFamily="34" charset="0"/>
                <a:ea typeface="Calibri" panose="020F0502020204030204" pitchFamily="34" charset="0"/>
                <a:cs typeface="Arial" panose="020B0604020202020204" pitchFamily="34" charset="0"/>
              </a:rPr>
            </a:br>
            <a:br>
              <a:rPr lang="es-ES_tradnl" sz="1200" dirty="0">
                <a:solidFill>
                  <a:srgbClr val="002060"/>
                </a:solidFill>
                <a:latin typeface="Arial" panose="020B0604020202020204" pitchFamily="34" charset="0"/>
                <a:ea typeface="Calibri" panose="020F0502020204030204" pitchFamily="34" charset="0"/>
                <a:cs typeface="Arial" panose="020B0604020202020204" pitchFamily="34" charset="0"/>
              </a:rPr>
            </a:br>
            <a:r>
              <a:rPr lang="es-ES" sz="2000" b="1" dirty="0"/>
              <a:t>Informe anual de labores </a:t>
            </a:r>
            <a:br>
              <a:rPr lang="es-ES" sz="2000" b="1" dirty="0"/>
            </a:br>
            <a:r>
              <a:rPr lang="es-ES" sz="2000" b="1" dirty="0"/>
              <a:t>2021</a:t>
            </a:r>
            <a:endParaRPr lang="es-CR" sz="2000" b="1" dirty="0"/>
          </a:p>
        </p:txBody>
      </p:sp>
    </p:spTree>
    <p:extLst>
      <p:ext uri="{BB962C8B-B14F-4D97-AF65-F5344CB8AC3E}">
        <p14:creationId xmlns:p14="http://schemas.microsoft.com/office/powerpoint/2010/main" val="3265356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D346D7-6B47-42C6-9C4F-318E169ED6C0}"/>
              </a:ext>
            </a:extLst>
          </p:cNvPr>
          <p:cNvSpPr>
            <a:spLocks noGrp="1"/>
          </p:cNvSpPr>
          <p:nvPr>
            <p:ph type="title"/>
          </p:nvPr>
        </p:nvSpPr>
        <p:spPr>
          <a:xfrm>
            <a:off x="1" y="1079383"/>
            <a:ext cx="12192000" cy="1325563"/>
          </a:xfrm>
        </p:spPr>
        <p:txBody>
          <a:bodyPr>
            <a:normAutofit/>
          </a:bodyPr>
          <a:lstStyle/>
          <a:p>
            <a:pPr algn="ctr"/>
            <a:r>
              <a:rPr lang="es-ES" sz="2800" dirty="0">
                <a:solidFill>
                  <a:srgbClr val="7030A0"/>
                </a:solidFill>
              </a:rPr>
              <a:t>Actividades formativas atendidas por eje curricular</a:t>
            </a:r>
            <a:endParaRPr lang="es-CR" sz="2800" dirty="0">
              <a:solidFill>
                <a:srgbClr val="7030A0"/>
              </a:solidFill>
            </a:endParaRPr>
          </a:p>
        </p:txBody>
      </p:sp>
      <p:graphicFrame>
        <p:nvGraphicFramePr>
          <p:cNvPr id="3" name="Gráfico 2">
            <a:extLst>
              <a:ext uri="{FF2B5EF4-FFF2-40B4-BE49-F238E27FC236}">
                <a16:creationId xmlns:a16="http://schemas.microsoft.com/office/drawing/2014/main" id="{217C7F58-2661-4CC7-B458-20437280525D}"/>
              </a:ext>
            </a:extLst>
          </p:cNvPr>
          <p:cNvGraphicFramePr/>
          <p:nvPr>
            <p:extLst>
              <p:ext uri="{D42A27DB-BD31-4B8C-83A1-F6EECF244321}">
                <p14:modId xmlns:p14="http://schemas.microsoft.com/office/powerpoint/2010/main" val="3427648852"/>
              </p:ext>
            </p:extLst>
          </p:nvPr>
        </p:nvGraphicFramePr>
        <p:xfrm>
          <a:off x="2073135" y="2253647"/>
          <a:ext cx="8045730" cy="3848987"/>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a:extLst>
              <a:ext uri="{FF2B5EF4-FFF2-40B4-BE49-F238E27FC236}">
                <a16:creationId xmlns:a16="http://schemas.microsoft.com/office/drawing/2014/main" id="{F39806F2-E587-4A8C-A4FD-A18931DC8261}"/>
              </a:ext>
            </a:extLst>
          </p:cNvPr>
          <p:cNvSpPr txBox="1"/>
          <p:nvPr/>
        </p:nvSpPr>
        <p:spPr>
          <a:xfrm>
            <a:off x="548833" y="6131643"/>
            <a:ext cx="9451888"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86204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E29DA-FCD5-4C7F-B01E-248A8D3094A1}"/>
              </a:ext>
            </a:extLst>
          </p:cNvPr>
          <p:cNvSpPr>
            <a:spLocks noGrp="1"/>
          </p:cNvSpPr>
          <p:nvPr>
            <p:ph type="title"/>
          </p:nvPr>
        </p:nvSpPr>
        <p:spPr>
          <a:xfrm>
            <a:off x="844951" y="751756"/>
            <a:ext cx="7146045" cy="1293028"/>
          </a:xfrm>
        </p:spPr>
        <p:txBody>
          <a:bodyPr>
            <a:noAutofit/>
          </a:bodyPr>
          <a:lstStyle/>
          <a:p>
            <a:pPr algn="l"/>
            <a:r>
              <a:rPr lang="es-ES" sz="2400" dirty="0">
                <a:solidFill>
                  <a:srgbClr val="7030A0"/>
                </a:solidFill>
              </a:rPr>
              <a:t>Actividades de formación ejecutadas</a:t>
            </a:r>
            <a:br>
              <a:rPr lang="es-ES" sz="2400" dirty="0">
                <a:solidFill>
                  <a:srgbClr val="7030A0"/>
                </a:solidFill>
              </a:rPr>
            </a:br>
            <a:r>
              <a:rPr lang="es-ES" sz="2400" dirty="0">
                <a:solidFill>
                  <a:srgbClr val="7030A0"/>
                </a:solidFill>
              </a:rPr>
              <a:t>en atención al Plan de Capacitación y</a:t>
            </a:r>
            <a:br>
              <a:rPr lang="es-ES" sz="2400" dirty="0">
                <a:solidFill>
                  <a:srgbClr val="7030A0"/>
                </a:solidFill>
              </a:rPr>
            </a:br>
            <a:r>
              <a:rPr lang="es-ES" sz="2400" dirty="0">
                <a:solidFill>
                  <a:srgbClr val="7030A0"/>
                </a:solidFill>
              </a:rPr>
              <a:t>el PAO, desagregadas por sexo en el 2020</a:t>
            </a:r>
            <a:endParaRPr lang="es-CR" sz="2800" dirty="0">
              <a:solidFill>
                <a:srgbClr val="7030A0"/>
              </a:solidFill>
            </a:endParaRPr>
          </a:p>
        </p:txBody>
      </p:sp>
      <p:sp>
        <p:nvSpPr>
          <p:cNvPr id="5" name="CuadroTexto 4">
            <a:extLst>
              <a:ext uri="{FF2B5EF4-FFF2-40B4-BE49-F238E27FC236}">
                <a16:creationId xmlns:a16="http://schemas.microsoft.com/office/drawing/2014/main" id="{431B2936-5E24-4657-9FA9-98C24B23C066}"/>
              </a:ext>
            </a:extLst>
          </p:cNvPr>
          <p:cNvSpPr txBox="1"/>
          <p:nvPr/>
        </p:nvSpPr>
        <p:spPr>
          <a:xfrm>
            <a:off x="759466" y="2313423"/>
            <a:ext cx="9220200" cy="369332"/>
          </a:xfrm>
          <a:prstGeom prst="rect">
            <a:avLst/>
          </a:prstGeom>
          <a:noFill/>
        </p:spPr>
        <p:txBody>
          <a:bodyPr wrap="square">
            <a:spAutoFit/>
          </a:bodyPr>
          <a:lstStyle/>
          <a:p>
            <a:r>
              <a:rPr lang="es-CR" sz="1800" b="1" dirty="0">
                <a:effectLst/>
              </a:rPr>
              <a:t>Objetivo: </a:t>
            </a:r>
            <a:r>
              <a:rPr lang="es-CR" sz="1800" dirty="0">
                <a:effectLst/>
              </a:rPr>
              <a:t>Herramientas informáticas para el personal del ámbito administrativo</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0E54ACD5-EAD5-4CD7-B743-37CC5C5A67B4}"/>
              </a:ext>
            </a:extLst>
          </p:cNvPr>
          <p:cNvGraphicFramePr>
            <a:graphicFrameLocks noGrp="1"/>
          </p:cNvGraphicFramePr>
          <p:nvPr>
            <p:extLst>
              <p:ext uri="{D42A27DB-BD31-4B8C-83A1-F6EECF244321}">
                <p14:modId xmlns:p14="http://schemas.microsoft.com/office/powerpoint/2010/main" val="887612405"/>
              </p:ext>
            </p:extLst>
          </p:nvPr>
        </p:nvGraphicFramePr>
        <p:xfrm>
          <a:off x="844951" y="2743200"/>
          <a:ext cx="10220445" cy="3565497"/>
        </p:xfrm>
        <a:graphic>
          <a:graphicData uri="http://schemas.openxmlformats.org/drawingml/2006/table">
            <a:tbl>
              <a:tblPr firstRow="1" firstCol="1" bandRow="1">
                <a:tableStyleId>{6E25E649-3F16-4E02-A733-19D2CDBF48F0}</a:tableStyleId>
              </a:tblPr>
              <a:tblGrid>
                <a:gridCol w="5385021">
                  <a:extLst>
                    <a:ext uri="{9D8B030D-6E8A-4147-A177-3AD203B41FA5}">
                      <a16:colId xmlns:a16="http://schemas.microsoft.com/office/drawing/2014/main" val="1644528006"/>
                    </a:ext>
                  </a:extLst>
                </a:gridCol>
                <a:gridCol w="1611808">
                  <a:extLst>
                    <a:ext uri="{9D8B030D-6E8A-4147-A177-3AD203B41FA5}">
                      <a16:colId xmlns:a16="http://schemas.microsoft.com/office/drawing/2014/main" val="1351092847"/>
                    </a:ext>
                  </a:extLst>
                </a:gridCol>
                <a:gridCol w="1611808">
                  <a:extLst>
                    <a:ext uri="{9D8B030D-6E8A-4147-A177-3AD203B41FA5}">
                      <a16:colId xmlns:a16="http://schemas.microsoft.com/office/drawing/2014/main" val="714179154"/>
                    </a:ext>
                  </a:extLst>
                </a:gridCol>
                <a:gridCol w="1611808">
                  <a:extLst>
                    <a:ext uri="{9D8B030D-6E8A-4147-A177-3AD203B41FA5}">
                      <a16:colId xmlns:a16="http://schemas.microsoft.com/office/drawing/2014/main" val="932922378"/>
                    </a:ext>
                  </a:extLst>
                </a:gridCol>
              </a:tblGrid>
              <a:tr h="405300">
                <a:tc>
                  <a:txBody>
                    <a:bodyPr/>
                    <a:lstStyle/>
                    <a:p>
                      <a:pPr algn="ctr">
                        <a:lnSpc>
                          <a:spcPct val="100000"/>
                        </a:lnSpc>
                      </a:pPr>
                      <a:r>
                        <a:rPr lang="es-CR" sz="1400" dirty="0">
                          <a:effectLst/>
                        </a:rPr>
                        <a:t>Actividad</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s-CR" sz="1400" dirty="0">
                          <a:effectLst/>
                        </a:rPr>
                        <a:t>Mujeres </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s-CR" sz="1400" dirty="0">
                          <a:effectLst/>
                        </a:rPr>
                        <a:t>Hombres </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lnSpc>
                          <a:spcPct val="100000"/>
                        </a:lnSpc>
                      </a:pPr>
                      <a:r>
                        <a:rPr lang="es-CR" sz="1400" dirty="0">
                          <a:effectLst/>
                        </a:rPr>
                        <a:t>Total </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568080453"/>
                  </a:ext>
                </a:extLst>
              </a:tr>
              <a:tr h="248976">
                <a:tc>
                  <a:txBody>
                    <a:bodyPr/>
                    <a:lstStyle/>
                    <a:p>
                      <a:pPr algn="l">
                        <a:lnSpc>
                          <a:spcPct val="150000"/>
                        </a:lnSpc>
                      </a:pPr>
                      <a:r>
                        <a:rPr lang="es-CR" sz="1400" dirty="0">
                          <a:effectLst/>
                        </a:rPr>
                        <a:t>Análisis y modelado de datos con Power BI Nivel I</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2</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57410772"/>
                  </a:ext>
                </a:extLst>
              </a:tr>
              <a:tr h="206382">
                <a:tc>
                  <a:txBody>
                    <a:bodyPr/>
                    <a:lstStyle/>
                    <a:p>
                      <a:pPr algn="l">
                        <a:lnSpc>
                          <a:spcPct val="150000"/>
                        </a:lnSpc>
                      </a:pPr>
                      <a:r>
                        <a:rPr lang="es-CR" sz="1400" dirty="0">
                          <a:effectLst/>
                        </a:rPr>
                        <a:t>Análisis y modelado de datos con Power BI Nivel II</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2</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49364303"/>
                  </a:ext>
                </a:extLst>
              </a:tr>
              <a:tr h="394418">
                <a:tc>
                  <a:txBody>
                    <a:bodyPr/>
                    <a:lstStyle/>
                    <a:p>
                      <a:pPr algn="l">
                        <a:lnSpc>
                          <a:spcPct val="150000"/>
                        </a:lnSpc>
                      </a:pPr>
                      <a:r>
                        <a:rPr lang="es-CR" sz="1400" dirty="0">
                          <a:effectLst/>
                        </a:rPr>
                        <a:t>Curso básico Análisis y visualización de datos en Power BI</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16</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15</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31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37679587"/>
                  </a:ext>
                </a:extLst>
              </a:tr>
              <a:tr h="378365">
                <a:tc>
                  <a:txBody>
                    <a:bodyPr/>
                    <a:lstStyle/>
                    <a:p>
                      <a:pPr algn="r">
                        <a:lnSpc>
                          <a:spcPct val="150000"/>
                        </a:lnSpc>
                      </a:pPr>
                      <a:r>
                        <a:rPr lang="es-CR" sz="1400" b="1" dirty="0">
                          <a:effectLst/>
                        </a:rPr>
                        <a:t>Total</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b="1" dirty="0">
                          <a:effectLst/>
                        </a:rPr>
                        <a:t>17</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b="1" dirty="0">
                          <a:effectLst/>
                        </a:rPr>
                        <a:t>16</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b="1" dirty="0">
                          <a:effectLst/>
                        </a:rPr>
                        <a:t>33</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5877796"/>
                  </a:ext>
                </a:extLst>
              </a:tr>
              <a:tr h="276981">
                <a:tc>
                  <a:txBody>
                    <a:bodyPr/>
                    <a:lstStyle/>
                    <a:p>
                      <a:pPr algn="l">
                        <a:lnSpc>
                          <a:spcPct val="150000"/>
                        </a:lnSpc>
                      </a:pPr>
                      <a:r>
                        <a:rPr lang="es-CR" sz="1400" dirty="0">
                          <a:effectLst/>
                        </a:rPr>
                        <a:t>Uso básico de la herramienta Microsoft Teams</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78</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36</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114</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7152725"/>
                  </a:ext>
                </a:extLst>
              </a:tr>
              <a:tr h="216041">
                <a:tc>
                  <a:txBody>
                    <a:bodyPr/>
                    <a:lstStyle/>
                    <a:p>
                      <a:pPr algn="l">
                        <a:lnSpc>
                          <a:spcPct val="150000"/>
                        </a:lnSpc>
                      </a:pPr>
                      <a:r>
                        <a:rPr lang="es-CR" sz="1400" dirty="0">
                          <a:effectLst/>
                        </a:rPr>
                        <a:t>Gestión de reuniones y salas en Microsoft Teams</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81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42</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123</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17137269"/>
                  </a:ext>
                </a:extLst>
              </a:tr>
              <a:tr h="252245">
                <a:tc>
                  <a:txBody>
                    <a:bodyPr/>
                    <a:lstStyle/>
                    <a:p>
                      <a:pPr algn="l">
                        <a:lnSpc>
                          <a:spcPct val="150000"/>
                        </a:lnSpc>
                      </a:pPr>
                      <a:r>
                        <a:rPr lang="es-CR" sz="1400" dirty="0">
                          <a:effectLst/>
                        </a:rPr>
                        <a:t>Aplicaciones enlazadas a Microsoft Teams</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80</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37</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117</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88989571"/>
                  </a:ext>
                </a:extLst>
              </a:tr>
              <a:tr h="389831">
                <a:tc>
                  <a:txBody>
                    <a:bodyPr/>
                    <a:lstStyle/>
                    <a:p>
                      <a:pPr algn="r">
                        <a:lnSpc>
                          <a:spcPct val="150000"/>
                        </a:lnSpc>
                      </a:pPr>
                      <a:r>
                        <a:rPr lang="es-CR" sz="1400" b="1" dirty="0">
                          <a:effectLst/>
                        </a:rPr>
                        <a:t>Total</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b="1" dirty="0">
                          <a:effectLst/>
                        </a:rPr>
                        <a:t>239</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b="1" dirty="0">
                          <a:effectLst/>
                        </a:rPr>
                        <a:t>115</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b="1" dirty="0">
                          <a:effectLst/>
                        </a:rPr>
                        <a:t>354</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74881027"/>
                  </a:ext>
                </a:extLst>
              </a:tr>
              <a:tr h="224611">
                <a:tc>
                  <a:txBody>
                    <a:bodyPr/>
                    <a:lstStyle/>
                    <a:p>
                      <a:pPr algn="l">
                        <a:lnSpc>
                          <a:spcPct val="150000"/>
                        </a:lnSpc>
                      </a:pPr>
                      <a:r>
                        <a:rPr lang="es-CR" sz="1400" dirty="0">
                          <a:effectLst/>
                        </a:rPr>
                        <a:t>Elaboración de hojas de cálculo</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20</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10</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30</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15365894"/>
                  </a:ext>
                </a:extLst>
              </a:tr>
              <a:tr h="224611">
                <a:tc>
                  <a:txBody>
                    <a:bodyPr/>
                    <a:lstStyle/>
                    <a:p>
                      <a:pPr algn="l">
                        <a:lnSpc>
                          <a:spcPct val="150000"/>
                        </a:lnSpc>
                      </a:pPr>
                      <a:r>
                        <a:rPr lang="es-CR" sz="1400" dirty="0">
                          <a:effectLst/>
                        </a:rPr>
                        <a:t>Fundamentos del diseño gráfico </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s-CR" sz="1400" dirty="0">
                          <a:effectLst/>
                        </a:rPr>
                        <a:t>16</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chemeClr val="bg1"/>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8</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5400" cmpd="sng">
                      <a:noFill/>
                    </a:lnB>
                    <a:lnTlToBr w="12700" cmpd="sng">
                      <a:noFill/>
                      <a:prstDash val="solid"/>
                    </a:lnTlToBr>
                    <a:lnBlToTr w="12700" cmpd="sng">
                      <a:noFill/>
                      <a:prstDash val="solid"/>
                    </a:lnBlToTr>
                  </a:tcPr>
                </a:tc>
                <a:tc>
                  <a:txBody>
                    <a:bodyPr/>
                    <a:lstStyle/>
                    <a:p>
                      <a:pPr algn="ctr">
                        <a:lnSpc>
                          <a:spcPct val="150000"/>
                        </a:lnSpc>
                      </a:pPr>
                      <a:r>
                        <a:rPr lang="es-CR" sz="1400" dirty="0">
                          <a:effectLst/>
                        </a:rPr>
                        <a:t>24</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641892940"/>
                  </a:ext>
                </a:extLst>
              </a:tr>
            </a:tbl>
          </a:graphicData>
        </a:graphic>
      </p:graphicFrame>
      <p:sp>
        <p:nvSpPr>
          <p:cNvPr id="7" name="CuadroTexto 6">
            <a:extLst>
              <a:ext uri="{FF2B5EF4-FFF2-40B4-BE49-F238E27FC236}">
                <a16:creationId xmlns:a16="http://schemas.microsoft.com/office/drawing/2014/main" id="{251BF199-8A14-4B3A-BA84-9284688773B0}"/>
              </a:ext>
            </a:extLst>
          </p:cNvPr>
          <p:cNvSpPr txBox="1"/>
          <p:nvPr/>
        </p:nvSpPr>
        <p:spPr>
          <a:xfrm>
            <a:off x="1613508" y="6325782"/>
            <a:ext cx="9451888"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94811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E29DA-FCD5-4C7F-B01E-248A8D3094A1}"/>
              </a:ext>
            </a:extLst>
          </p:cNvPr>
          <p:cNvSpPr>
            <a:spLocks noGrp="1"/>
          </p:cNvSpPr>
          <p:nvPr>
            <p:ph type="title"/>
          </p:nvPr>
        </p:nvSpPr>
        <p:spPr>
          <a:xfrm>
            <a:off x="1055225" y="1204211"/>
            <a:ext cx="8459165" cy="1293028"/>
          </a:xfrm>
        </p:spPr>
        <p:txBody>
          <a:bodyPr>
            <a:normAutofit/>
          </a:bodyPr>
          <a:lstStyle/>
          <a:p>
            <a:pPr algn="l"/>
            <a:r>
              <a:rPr lang="es-ES" sz="2800" dirty="0">
                <a:solidFill>
                  <a:srgbClr val="7030A0"/>
                </a:solidFill>
              </a:rPr>
              <a:t>Actividades de formación ejecutadas</a:t>
            </a:r>
            <a:br>
              <a:rPr lang="es-ES" sz="2800" dirty="0">
                <a:solidFill>
                  <a:srgbClr val="7030A0"/>
                </a:solidFill>
              </a:rPr>
            </a:br>
            <a:r>
              <a:rPr lang="es-ES" sz="2800" dirty="0">
                <a:solidFill>
                  <a:srgbClr val="7030A0"/>
                </a:solidFill>
              </a:rPr>
              <a:t>en atención al Plan de Capacitación y</a:t>
            </a:r>
            <a:br>
              <a:rPr lang="es-ES" sz="2800" dirty="0">
                <a:solidFill>
                  <a:srgbClr val="7030A0"/>
                </a:solidFill>
              </a:rPr>
            </a:br>
            <a:r>
              <a:rPr lang="es-ES" sz="2800" dirty="0">
                <a:solidFill>
                  <a:srgbClr val="7030A0"/>
                </a:solidFill>
              </a:rPr>
              <a:t>el PAO, desagregadas por sexo en el 2020</a:t>
            </a:r>
            <a:endParaRPr lang="es-CR" sz="2800" dirty="0">
              <a:solidFill>
                <a:srgbClr val="7030A0"/>
              </a:solidFill>
            </a:endParaRPr>
          </a:p>
        </p:txBody>
      </p:sp>
      <p:sp>
        <p:nvSpPr>
          <p:cNvPr id="5" name="CuadroTexto 4">
            <a:extLst>
              <a:ext uri="{FF2B5EF4-FFF2-40B4-BE49-F238E27FC236}">
                <a16:creationId xmlns:a16="http://schemas.microsoft.com/office/drawing/2014/main" id="{431B2936-5E24-4657-9FA9-98C24B23C066}"/>
              </a:ext>
            </a:extLst>
          </p:cNvPr>
          <p:cNvSpPr txBox="1"/>
          <p:nvPr/>
        </p:nvSpPr>
        <p:spPr>
          <a:xfrm>
            <a:off x="2327776" y="3244334"/>
            <a:ext cx="9220200"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sz="1800" dirty="0">
                <a:solidFill>
                  <a:srgbClr val="000000"/>
                </a:solidFill>
                <a:effectLst/>
                <a:ea typeface="Calibri" panose="020F0502020204030204" pitchFamily="34" charset="0"/>
                <a:cs typeface="Arial" panose="020B0604020202020204" pitchFamily="34" charset="0"/>
              </a:rPr>
              <a:t>Uso de armas de fuego </a:t>
            </a:r>
            <a:endParaRPr lang="es-CR" sz="1800" dirty="0">
              <a:effectLst/>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C40B57B9-9F62-41A5-9EF8-0CA88EEC08D5}"/>
              </a:ext>
            </a:extLst>
          </p:cNvPr>
          <p:cNvGraphicFramePr>
            <a:graphicFrameLocks noGrp="1"/>
          </p:cNvGraphicFramePr>
          <p:nvPr>
            <p:extLst>
              <p:ext uri="{D42A27DB-BD31-4B8C-83A1-F6EECF244321}">
                <p14:modId xmlns:p14="http://schemas.microsoft.com/office/powerpoint/2010/main" val="3980704279"/>
              </p:ext>
            </p:extLst>
          </p:nvPr>
        </p:nvGraphicFramePr>
        <p:xfrm>
          <a:off x="2327776" y="3845353"/>
          <a:ext cx="7814476" cy="1115019"/>
        </p:xfrm>
        <a:graphic>
          <a:graphicData uri="http://schemas.openxmlformats.org/drawingml/2006/table">
            <a:tbl>
              <a:tblPr firstRow="1" firstCol="1" bandRow="1">
                <a:tableStyleId>{5C22544A-7EE6-4342-B048-85BDC9FD1C3A}</a:tableStyleId>
              </a:tblPr>
              <a:tblGrid>
                <a:gridCol w="4573017">
                  <a:extLst>
                    <a:ext uri="{9D8B030D-6E8A-4147-A177-3AD203B41FA5}">
                      <a16:colId xmlns:a16="http://schemas.microsoft.com/office/drawing/2014/main" val="2313973417"/>
                    </a:ext>
                  </a:extLst>
                </a:gridCol>
                <a:gridCol w="1197055">
                  <a:extLst>
                    <a:ext uri="{9D8B030D-6E8A-4147-A177-3AD203B41FA5}">
                      <a16:colId xmlns:a16="http://schemas.microsoft.com/office/drawing/2014/main" val="2031641664"/>
                    </a:ext>
                  </a:extLst>
                </a:gridCol>
                <a:gridCol w="1035654">
                  <a:extLst>
                    <a:ext uri="{9D8B030D-6E8A-4147-A177-3AD203B41FA5}">
                      <a16:colId xmlns:a16="http://schemas.microsoft.com/office/drawing/2014/main" val="2362010744"/>
                    </a:ext>
                  </a:extLst>
                </a:gridCol>
                <a:gridCol w="1008750">
                  <a:extLst>
                    <a:ext uri="{9D8B030D-6E8A-4147-A177-3AD203B41FA5}">
                      <a16:colId xmlns:a16="http://schemas.microsoft.com/office/drawing/2014/main" val="2749650152"/>
                    </a:ext>
                  </a:extLst>
                </a:gridCol>
              </a:tblGrid>
              <a:tr h="446007">
                <a:tc>
                  <a:txBody>
                    <a:bodyPr/>
                    <a:lstStyle/>
                    <a:p>
                      <a:pPr algn="l"/>
                      <a:r>
                        <a:rPr lang="es-ES" sz="1600" b="1" kern="1200" dirty="0">
                          <a:solidFill>
                            <a:schemeClr val="lt1"/>
                          </a:solidFill>
                          <a:effectLst/>
                        </a:rPr>
                        <a:t>Actividad</a:t>
                      </a:r>
                      <a:endParaRPr lang="es-CR" sz="1600" b="1" kern="1200" dirty="0">
                        <a:solidFill>
                          <a:schemeClr val="lt1"/>
                        </a:solidFill>
                        <a:effectLst/>
                        <a:latin typeface="+mn-lt"/>
                        <a:ea typeface="+mn-ea"/>
                        <a:cs typeface="+mn-cs"/>
                      </a:endParaRPr>
                    </a:p>
                  </a:txBody>
                  <a:tcPr marL="68580" marR="68580" marT="0" marB="0" anchor="ctr"/>
                </a:tc>
                <a:tc>
                  <a:txBody>
                    <a:bodyPr/>
                    <a:lstStyle/>
                    <a:p>
                      <a:pPr algn="ctr"/>
                      <a:r>
                        <a:rPr lang="es-CR" sz="1200" dirty="0">
                          <a:effectLst/>
                        </a:rPr>
                        <a:t>Mujeres</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Hombres</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Total</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098065"/>
                  </a:ext>
                </a:extLst>
              </a:tr>
              <a:tr h="669012">
                <a:tc>
                  <a:txBody>
                    <a:bodyPr/>
                    <a:lstStyle/>
                    <a:p>
                      <a:pPr algn="l"/>
                      <a:r>
                        <a:rPr lang="es-CR" sz="1600" dirty="0">
                          <a:effectLst/>
                        </a:rPr>
                        <a:t>Refrescamiento práctico en manejo de armas cortas para Oficiales de Seguridad</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20</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101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121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7820792"/>
                  </a:ext>
                </a:extLst>
              </a:tr>
            </a:tbl>
          </a:graphicData>
        </a:graphic>
      </p:graphicFrame>
      <p:sp>
        <p:nvSpPr>
          <p:cNvPr id="7" name="CuadroTexto 6">
            <a:extLst>
              <a:ext uri="{FF2B5EF4-FFF2-40B4-BE49-F238E27FC236}">
                <a16:creationId xmlns:a16="http://schemas.microsoft.com/office/drawing/2014/main" id="{7B02E991-5C6A-41C1-8F0D-6CDE6C395CC5}"/>
              </a:ext>
            </a:extLst>
          </p:cNvPr>
          <p:cNvSpPr txBox="1"/>
          <p:nvPr/>
        </p:nvSpPr>
        <p:spPr>
          <a:xfrm>
            <a:off x="4221919" y="5053559"/>
            <a:ext cx="6005167"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38363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E29DA-FCD5-4C7F-B01E-248A8D3094A1}"/>
              </a:ext>
            </a:extLst>
          </p:cNvPr>
          <p:cNvSpPr>
            <a:spLocks noGrp="1"/>
          </p:cNvSpPr>
          <p:nvPr>
            <p:ph type="title"/>
          </p:nvPr>
        </p:nvSpPr>
        <p:spPr>
          <a:xfrm>
            <a:off x="912628" y="725463"/>
            <a:ext cx="6334478"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
        <p:nvSpPr>
          <p:cNvPr id="5" name="CuadroTexto 4">
            <a:extLst>
              <a:ext uri="{FF2B5EF4-FFF2-40B4-BE49-F238E27FC236}">
                <a16:creationId xmlns:a16="http://schemas.microsoft.com/office/drawing/2014/main" id="{431B2936-5E24-4657-9FA9-98C24B23C066}"/>
              </a:ext>
            </a:extLst>
          </p:cNvPr>
          <p:cNvSpPr txBox="1"/>
          <p:nvPr/>
        </p:nvSpPr>
        <p:spPr>
          <a:xfrm>
            <a:off x="1292006" y="2368446"/>
            <a:ext cx="9220200" cy="584775"/>
          </a:xfrm>
          <a:prstGeom prst="rect">
            <a:avLst/>
          </a:prstGeom>
          <a:noFill/>
        </p:spPr>
        <p:txBody>
          <a:bodyPr wrap="square">
            <a:spAutoFit/>
          </a:bodyPr>
          <a:lstStyle/>
          <a:p>
            <a:r>
              <a:rPr lang="es-CR" sz="1600" b="1" dirty="0">
                <a:effectLst/>
                <a:cs typeface="Arial" panose="020B0604020202020204" pitchFamily="34" charset="0"/>
              </a:rPr>
              <a:t>Objetivo: </a:t>
            </a:r>
            <a:r>
              <a:rPr lang="es-ES_tradnl" sz="1600" dirty="0">
                <a:solidFill>
                  <a:srgbClr val="000000"/>
                </a:solidFill>
                <a:effectLst/>
                <a:ea typeface="Calibri" panose="020F0502020204030204" pitchFamily="34" charset="0"/>
              </a:rPr>
              <a:t>Habilidades directivas y herramientas para la gestión de personas dirigido a jefaturas y coordinaciones </a:t>
            </a:r>
            <a:endParaRPr lang="es-CR" sz="1600" dirty="0">
              <a:effectLst/>
              <a:ea typeface="Calibri" panose="020F050202020403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6888CEB4-A944-4451-B758-93B361ABB4A3}"/>
              </a:ext>
            </a:extLst>
          </p:cNvPr>
          <p:cNvGraphicFramePr>
            <a:graphicFrameLocks noGrp="1"/>
          </p:cNvGraphicFramePr>
          <p:nvPr>
            <p:extLst>
              <p:ext uri="{D42A27DB-BD31-4B8C-83A1-F6EECF244321}">
                <p14:modId xmlns:p14="http://schemas.microsoft.com/office/powerpoint/2010/main" val="725837434"/>
              </p:ext>
            </p:extLst>
          </p:nvPr>
        </p:nvGraphicFramePr>
        <p:xfrm>
          <a:off x="1292006" y="3129208"/>
          <a:ext cx="9563872" cy="2920639"/>
        </p:xfrm>
        <a:graphic>
          <a:graphicData uri="http://schemas.openxmlformats.org/drawingml/2006/table">
            <a:tbl>
              <a:tblPr firstRow="1" firstCol="1" bandRow="1">
                <a:tableStyleId>{5C22544A-7EE6-4342-B048-85BDC9FD1C3A}</a:tableStyleId>
              </a:tblPr>
              <a:tblGrid>
                <a:gridCol w="5039083">
                  <a:extLst>
                    <a:ext uri="{9D8B030D-6E8A-4147-A177-3AD203B41FA5}">
                      <a16:colId xmlns:a16="http://schemas.microsoft.com/office/drawing/2014/main" val="2988756688"/>
                    </a:ext>
                  </a:extLst>
                </a:gridCol>
                <a:gridCol w="1508263">
                  <a:extLst>
                    <a:ext uri="{9D8B030D-6E8A-4147-A177-3AD203B41FA5}">
                      <a16:colId xmlns:a16="http://schemas.microsoft.com/office/drawing/2014/main" val="1940489255"/>
                    </a:ext>
                  </a:extLst>
                </a:gridCol>
                <a:gridCol w="1508263">
                  <a:extLst>
                    <a:ext uri="{9D8B030D-6E8A-4147-A177-3AD203B41FA5}">
                      <a16:colId xmlns:a16="http://schemas.microsoft.com/office/drawing/2014/main" val="2618107684"/>
                    </a:ext>
                  </a:extLst>
                </a:gridCol>
                <a:gridCol w="1508263">
                  <a:extLst>
                    <a:ext uri="{9D8B030D-6E8A-4147-A177-3AD203B41FA5}">
                      <a16:colId xmlns:a16="http://schemas.microsoft.com/office/drawing/2014/main" val="4059997644"/>
                    </a:ext>
                  </a:extLst>
                </a:gridCol>
              </a:tblGrid>
              <a:tr h="376532">
                <a:tc>
                  <a:txBody>
                    <a:bodyPr/>
                    <a:lstStyle/>
                    <a:p>
                      <a:pPr algn="l"/>
                      <a:r>
                        <a:rPr lang="es-ES" sz="1400" b="1" kern="1200" dirty="0">
                          <a:solidFill>
                            <a:schemeClr val="lt1"/>
                          </a:solidFill>
                          <a:effectLst/>
                        </a:rPr>
                        <a:t>Actividad</a:t>
                      </a:r>
                      <a:endParaRPr lang="es-CR" sz="1400" b="1" kern="1200" dirty="0">
                        <a:solidFill>
                          <a:schemeClr val="lt1"/>
                        </a:solidFill>
                        <a:effectLst/>
                        <a:latin typeface="+mn-lt"/>
                        <a:ea typeface="+mn-ea"/>
                        <a:cs typeface="+mn-cs"/>
                      </a:endParaRPr>
                    </a:p>
                  </a:txBody>
                  <a:tcPr marL="68580" marR="68580" marT="0" marB="0" anchor="ctr"/>
                </a:tc>
                <a:tc>
                  <a:txBody>
                    <a:bodyPr/>
                    <a:lstStyle/>
                    <a:p>
                      <a:pPr algn="ctr"/>
                      <a:r>
                        <a:rPr lang="es-CR" sz="1400" dirty="0">
                          <a:effectLst/>
                        </a:rPr>
                        <a:t>Mujeres</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Hombres</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Total</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8395139"/>
                  </a:ext>
                </a:extLst>
              </a:tr>
              <a:tr h="376532">
                <a:tc>
                  <a:txBody>
                    <a:bodyPr/>
                    <a:lstStyle/>
                    <a:p>
                      <a:pPr algn="l"/>
                      <a:r>
                        <a:rPr lang="es-CR" sz="1400" dirty="0">
                          <a:effectLst/>
                        </a:rPr>
                        <a:t>Charla Liderando a distancia</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79</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36</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115</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8594972"/>
                  </a:ext>
                </a:extLst>
              </a:tr>
              <a:tr h="258192">
                <a:tc>
                  <a:txBody>
                    <a:bodyPr/>
                    <a:lstStyle/>
                    <a:p>
                      <a:pPr algn="l"/>
                      <a:r>
                        <a:rPr lang="es-CR" sz="1400" dirty="0">
                          <a:effectLst/>
                        </a:rPr>
                        <a:t>Charla Gestión del tiempo en el teletrabajo</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84</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35</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119</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196851"/>
                  </a:ext>
                </a:extLst>
              </a:tr>
              <a:tr h="337037">
                <a:tc>
                  <a:txBody>
                    <a:bodyPr/>
                    <a:lstStyle/>
                    <a:p>
                      <a:pPr algn="l"/>
                      <a:r>
                        <a:rPr lang="es-CR" sz="1400" dirty="0">
                          <a:effectLst/>
                        </a:rPr>
                        <a:t>Charla Cómo propiciar la colaboración a distancia</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89</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32</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121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9752601"/>
                  </a:ext>
                </a:extLst>
              </a:tr>
              <a:tr h="387289">
                <a:tc>
                  <a:txBody>
                    <a:bodyPr/>
                    <a:lstStyle/>
                    <a:p>
                      <a:pPr algn="l"/>
                      <a:r>
                        <a:rPr lang="es-CR" sz="1400" dirty="0">
                          <a:effectLst/>
                        </a:rPr>
                        <a:t>Charla Supervisión, evaluación y realimentación del personal que teletrabaja</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87</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41</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128</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7052702"/>
                  </a:ext>
                </a:extLst>
              </a:tr>
              <a:tr h="674074">
                <a:tc>
                  <a:txBody>
                    <a:bodyPr/>
                    <a:lstStyle/>
                    <a:p>
                      <a:pPr algn="l"/>
                      <a:r>
                        <a:rPr lang="es-CR" sz="1400" dirty="0">
                          <a:effectLst/>
                        </a:rPr>
                        <a:t>Charla Propiciando el aprendizaje permanente como herramienta para la mejora continua y la evolución de los equipos de trabajo</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149</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74</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224</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4019778"/>
                  </a:ext>
                </a:extLst>
              </a:tr>
              <a:tr h="176435">
                <a:tc>
                  <a:txBody>
                    <a:bodyPr/>
                    <a:lstStyle/>
                    <a:p>
                      <a:pPr algn="r"/>
                      <a:r>
                        <a:rPr lang="es-CR" sz="1400" b="1" dirty="0">
                          <a:effectLst/>
                        </a:rPr>
                        <a:t>Total</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b="1" dirty="0">
                          <a:effectLst/>
                        </a:rPr>
                        <a:t>488</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b="1" dirty="0">
                          <a:effectLst/>
                        </a:rPr>
                        <a:t>218</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b="1" dirty="0">
                          <a:effectLst/>
                        </a:rPr>
                        <a:t>707</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7438054"/>
                  </a:ext>
                </a:extLst>
              </a:tr>
              <a:tr h="258192">
                <a:tc>
                  <a:txBody>
                    <a:bodyPr/>
                    <a:lstStyle/>
                    <a:p>
                      <a:pPr algn="l"/>
                      <a:r>
                        <a:rPr lang="es-CR" sz="1400" dirty="0">
                          <a:effectLst/>
                        </a:rPr>
                        <a:t>Habilidades directivas * Curso virtual</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80</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47</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rPr>
                        <a:t>127</a:t>
                      </a:r>
                      <a:endParaRPr lang="es-C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9616919"/>
                  </a:ext>
                </a:extLst>
              </a:tr>
            </a:tbl>
          </a:graphicData>
        </a:graphic>
      </p:graphicFrame>
      <p:sp>
        <p:nvSpPr>
          <p:cNvPr id="6" name="CuadroTexto 5">
            <a:extLst>
              <a:ext uri="{FF2B5EF4-FFF2-40B4-BE49-F238E27FC236}">
                <a16:creationId xmlns:a16="http://schemas.microsoft.com/office/drawing/2014/main" id="{C63EC883-5597-47C0-A6F4-3654B648E73A}"/>
              </a:ext>
            </a:extLst>
          </p:cNvPr>
          <p:cNvSpPr txBox="1"/>
          <p:nvPr/>
        </p:nvSpPr>
        <p:spPr>
          <a:xfrm>
            <a:off x="4850711" y="6088890"/>
            <a:ext cx="6005167"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865865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E29DA-FCD5-4C7F-B01E-248A8D3094A1}"/>
              </a:ext>
            </a:extLst>
          </p:cNvPr>
          <p:cNvSpPr>
            <a:spLocks noGrp="1"/>
          </p:cNvSpPr>
          <p:nvPr>
            <p:ph type="title"/>
          </p:nvPr>
        </p:nvSpPr>
        <p:spPr>
          <a:xfrm>
            <a:off x="1027890" y="815401"/>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
        <p:nvSpPr>
          <p:cNvPr id="5" name="CuadroTexto 4">
            <a:extLst>
              <a:ext uri="{FF2B5EF4-FFF2-40B4-BE49-F238E27FC236}">
                <a16:creationId xmlns:a16="http://schemas.microsoft.com/office/drawing/2014/main" id="{431B2936-5E24-4657-9FA9-98C24B23C066}"/>
              </a:ext>
            </a:extLst>
          </p:cNvPr>
          <p:cNvSpPr txBox="1"/>
          <p:nvPr/>
        </p:nvSpPr>
        <p:spPr>
          <a:xfrm>
            <a:off x="2198097" y="2621365"/>
            <a:ext cx="7389982" cy="338554"/>
          </a:xfrm>
          <a:prstGeom prst="rect">
            <a:avLst/>
          </a:prstGeom>
          <a:noFill/>
        </p:spPr>
        <p:txBody>
          <a:bodyPr wrap="square">
            <a:spAutoFit/>
          </a:bodyPr>
          <a:lstStyle/>
          <a:p>
            <a:r>
              <a:rPr lang="es-CR" sz="1600" b="1" dirty="0">
                <a:effectLst/>
                <a:cs typeface="Arial" panose="020B0604020202020204" pitchFamily="34" charset="0"/>
              </a:rPr>
              <a:t>Objetivo: </a:t>
            </a:r>
            <a:r>
              <a:rPr lang="es-ES_tradnl" sz="1600" dirty="0">
                <a:solidFill>
                  <a:srgbClr val="000000"/>
                </a:solidFill>
                <a:effectLst/>
                <a:ea typeface="Calibri" panose="020F0502020204030204" pitchFamily="34" charset="0"/>
              </a:rPr>
              <a:t>Educación emocional</a:t>
            </a:r>
            <a:endParaRPr lang="es-CR" sz="1600" dirty="0">
              <a:effectLst/>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BC81E978-6C08-4F84-A98D-3E3CC4D8C676}"/>
              </a:ext>
            </a:extLst>
          </p:cNvPr>
          <p:cNvGraphicFramePr>
            <a:graphicFrameLocks noGrp="1"/>
          </p:cNvGraphicFramePr>
          <p:nvPr>
            <p:extLst>
              <p:ext uri="{D42A27DB-BD31-4B8C-83A1-F6EECF244321}">
                <p14:modId xmlns:p14="http://schemas.microsoft.com/office/powerpoint/2010/main" val="4205305640"/>
              </p:ext>
            </p:extLst>
          </p:nvPr>
        </p:nvGraphicFramePr>
        <p:xfrm>
          <a:off x="2295373" y="3070587"/>
          <a:ext cx="7389981" cy="2145655"/>
        </p:xfrm>
        <a:graphic>
          <a:graphicData uri="http://schemas.openxmlformats.org/drawingml/2006/table">
            <a:tbl>
              <a:tblPr firstRow="1" firstCol="1" bandRow="1">
                <a:tableStyleId>{5C22544A-7EE6-4342-B048-85BDC9FD1C3A}</a:tableStyleId>
              </a:tblPr>
              <a:tblGrid>
                <a:gridCol w="4083994">
                  <a:extLst>
                    <a:ext uri="{9D8B030D-6E8A-4147-A177-3AD203B41FA5}">
                      <a16:colId xmlns:a16="http://schemas.microsoft.com/office/drawing/2014/main" val="3810763718"/>
                    </a:ext>
                  </a:extLst>
                </a:gridCol>
                <a:gridCol w="1047441">
                  <a:extLst>
                    <a:ext uri="{9D8B030D-6E8A-4147-A177-3AD203B41FA5}">
                      <a16:colId xmlns:a16="http://schemas.microsoft.com/office/drawing/2014/main" val="524267556"/>
                    </a:ext>
                  </a:extLst>
                </a:gridCol>
                <a:gridCol w="1211105">
                  <a:extLst>
                    <a:ext uri="{9D8B030D-6E8A-4147-A177-3AD203B41FA5}">
                      <a16:colId xmlns:a16="http://schemas.microsoft.com/office/drawing/2014/main" val="986222114"/>
                    </a:ext>
                  </a:extLst>
                </a:gridCol>
                <a:gridCol w="1047441">
                  <a:extLst>
                    <a:ext uri="{9D8B030D-6E8A-4147-A177-3AD203B41FA5}">
                      <a16:colId xmlns:a16="http://schemas.microsoft.com/office/drawing/2014/main" val="2755275474"/>
                    </a:ext>
                  </a:extLst>
                </a:gridCol>
              </a:tblGrid>
              <a:tr h="429131">
                <a:tc>
                  <a:txBody>
                    <a:bodyPr/>
                    <a:lstStyle/>
                    <a:p>
                      <a:pPr algn="l"/>
                      <a:r>
                        <a:rPr lang="es-ES" sz="1600" b="1" kern="1200" dirty="0">
                          <a:solidFill>
                            <a:schemeClr val="lt1"/>
                          </a:solidFill>
                          <a:effectLst/>
                        </a:rPr>
                        <a:t>Actividad</a:t>
                      </a:r>
                      <a:endParaRPr lang="es-CR" sz="1600" b="1" kern="1200" dirty="0">
                        <a:solidFill>
                          <a:schemeClr val="lt1"/>
                        </a:solidFill>
                        <a:effectLst/>
                        <a:latin typeface="+mn-lt"/>
                        <a:ea typeface="+mn-ea"/>
                        <a:cs typeface="+mn-cs"/>
                      </a:endParaRPr>
                    </a:p>
                  </a:txBody>
                  <a:tcPr marL="68580" marR="68580" marT="0" marB="0" anchor="ctr"/>
                </a:tc>
                <a:tc>
                  <a:txBody>
                    <a:bodyPr/>
                    <a:lstStyle/>
                    <a:p>
                      <a:pPr algn="ctr"/>
                      <a:r>
                        <a:rPr lang="es-CR" sz="1600" dirty="0">
                          <a:effectLst/>
                        </a:rPr>
                        <a:t>Mujeres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Hombres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Total</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8964220"/>
                  </a:ext>
                </a:extLst>
              </a:tr>
              <a:tr h="429131">
                <a:tc>
                  <a:txBody>
                    <a:bodyPr/>
                    <a:lstStyle/>
                    <a:p>
                      <a:pPr algn="l"/>
                      <a:r>
                        <a:rPr lang="es-CR" sz="1600" dirty="0">
                          <a:effectLst/>
                        </a:rPr>
                        <a:t>Habilidades de inteligencia emocional</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43</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9</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53</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5646918"/>
                  </a:ext>
                </a:extLst>
              </a:tr>
              <a:tr h="429131">
                <a:tc>
                  <a:txBody>
                    <a:bodyPr/>
                    <a:lstStyle/>
                    <a:p>
                      <a:pPr algn="l"/>
                      <a:r>
                        <a:rPr lang="es-CR" sz="1600" dirty="0">
                          <a:effectLst/>
                        </a:rPr>
                        <a:t>Asertividad en las organizaciones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12</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14</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26</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2282043"/>
                  </a:ext>
                </a:extLst>
              </a:tr>
              <a:tr h="429131">
                <a:tc>
                  <a:txBody>
                    <a:bodyPr/>
                    <a:lstStyle/>
                    <a:p>
                      <a:pPr algn="l"/>
                      <a:r>
                        <a:rPr lang="es-CR" sz="1600" dirty="0">
                          <a:effectLst/>
                        </a:rPr>
                        <a:t>Taller: Comunicación efectiva</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97</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73</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27</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5772793"/>
                  </a:ext>
                </a:extLst>
              </a:tr>
              <a:tr h="429131">
                <a:tc>
                  <a:txBody>
                    <a:bodyPr/>
                    <a:lstStyle/>
                    <a:p>
                      <a:pPr algn="r"/>
                      <a:r>
                        <a:rPr lang="es-ES" sz="1600" b="1" dirty="0">
                          <a:effectLst/>
                        </a:rPr>
                        <a:t>Total</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b="1" dirty="0">
                          <a:effectLst/>
                        </a:rPr>
                        <a:t>152</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b="1" dirty="0">
                          <a:effectLst/>
                        </a:rPr>
                        <a:t>96</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b="1" dirty="0">
                          <a:effectLst/>
                        </a:rPr>
                        <a:t>106</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2195930"/>
                  </a:ext>
                </a:extLst>
              </a:tr>
            </a:tbl>
          </a:graphicData>
        </a:graphic>
      </p:graphicFrame>
      <p:sp>
        <p:nvSpPr>
          <p:cNvPr id="6" name="CuadroTexto 5">
            <a:extLst>
              <a:ext uri="{FF2B5EF4-FFF2-40B4-BE49-F238E27FC236}">
                <a16:creationId xmlns:a16="http://schemas.microsoft.com/office/drawing/2014/main" id="{230DE6B5-2E0C-4441-8BE2-9E60733BF477}"/>
              </a:ext>
            </a:extLst>
          </p:cNvPr>
          <p:cNvSpPr txBox="1"/>
          <p:nvPr/>
        </p:nvSpPr>
        <p:spPr>
          <a:xfrm>
            <a:off x="2850205" y="5326910"/>
            <a:ext cx="6940572" cy="276999"/>
          </a:xfrm>
          <a:prstGeom prst="rect">
            <a:avLst/>
          </a:prstGeom>
          <a:noFill/>
        </p:spPr>
        <p:txBody>
          <a:bodyPr wrap="square">
            <a:spAutoFit/>
          </a:bodyPr>
          <a:lstStyle/>
          <a:p>
            <a:pPr algn="r"/>
            <a:r>
              <a:rPr lang="es-ES_tradnl" sz="12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05632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1027890" y="2757414"/>
            <a:ext cx="9220200"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sz="1800" dirty="0">
                <a:solidFill>
                  <a:srgbClr val="000000"/>
                </a:solidFill>
                <a:effectLst/>
                <a:ea typeface="Calibri" panose="020F0502020204030204" pitchFamily="34" charset="0"/>
              </a:rPr>
              <a:t>Estilos de vida saludable</a:t>
            </a:r>
            <a:endParaRPr lang="es-CR" sz="1800" dirty="0">
              <a:effectLst/>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BC81E978-6C08-4F84-A98D-3E3CC4D8C676}"/>
              </a:ext>
            </a:extLst>
          </p:cNvPr>
          <p:cNvGraphicFramePr>
            <a:graphicFrameLocks noGrp="1"/>
          </p:cNvGraphicFramePr>
          <p:nvPr>
            <p:extLst>
              <p:ext uri="{D42A27DB-BD31-4B8C-83A1-F6EECF244321}">
                <p14:modId xmlns:p14="http://schemas.microsoft.com/office/powerpoint/2010/main" val="4260129890"/>
              </p:ext>
            </p:extLst>
          </p:nvPr>
        </p:nvGraphicFramePr>
        <p:xfrm>
          <a:off x="1101155" y="3217691"/>
          <a:ext cx="7889486" cy="2204204"/>
        </p:xfrm>
        <a:graphic>
          <a:graphicData uri="http://schemas.openxmlformats.org/drawingml/2006/table">
            <a:tbl>
              <a:tblPr firstRow="1" firstCol="1" bandRow="1">
                <a:tableStyleId>{5C22544A-7EE6-4342-B048-85BDC9FD1C3A}</a:tableStyleId>
              </a:tblPr>
              <a:tblGrid>
                <a:gridCol w="4360040">
                  <a:extLst>
                    <a:ext uri="{9D8B030D-6E8A-4147-A177-3AD203B41FA5}">
                      <a16:colId xmlns:a16="http://schemas.microsoft.com/office/drawing/2014/main" val="3810763718"/>
                    </a:ext>
                  </a:extLst>
                </a:gridCol>
                <a:gridCol w="1118240">
                  <a:extLst>
                    <a:ext uri="{9D8B030D-6E8A-4147-A177-3AD203B41FA5}">
                      <a16:colId xmlns:a16="http://schemas.microsoft.com/office/drawing/2014/main" val="524267556"/>
                    </a:ext>
                  </a:extLst>
                </a:gridCol>
                <a:gridCol w="1292966">
                  <a:extLst>
                    <a:ext uri="{9D8B030D-6E8A-4147-A177-3AD203B41FA5}">
                      <a16:colId xmlns:a16="http://schemas.microsoft.com/office/drawing/2014/main" val="986222114"/>
                    </a:ext>
                  </a:extLst>
                </a:gridCol>
                <a:gridCol w="1118240">
                  <a:extLst>
                    <a:ext uri="{9D8B030D-6E8A-4147-A177-3AD203B41FA5}">
                      <a16:colId xmlns:a16="http://schemas.microsoft.com/office/drawing/2014/main" val="2755275474"/>
                    </a:ext>
                  </a:extLst>
                </a:gridCol>
              </a:tblGrid>
              <a:tr h="429131">
                <a:tc>
                  <a:txBody>
                    <a:bodyPr/>
                    <a:lstStyle/>
                    <a:p>
                      <a:pPr algn="l"/>
                      <a:r>
                        <a:rPr lang="es-ES" sz="1600" b="1" kern="1200" dirty="0">
                          <a:solidFill>
                            <a:schemeClr val="lt1"/>
                          </a:solidFill>
                          <a:effectLst/>
                        </a:rPr>
                        <a:t>Actividad</a:t>
                      </a:r>
                      <a:endParaRPr lang="es-CR" sz="1600" b="1" kern="1200" dirty="0">
                        <a:solidFill>
                          <a:schemeClr val="lt1"/>
                        </a:solidFill>
                        <a:effectLst/>
                        <a:latin typeface="+mn-lt"/>
                        <a:ea typeface="+mn-ea"/>
                        <a:cs typeface="+mn-cs"/>
                      </a:endParaRPr>
                    </a:p>
                  </a:txBody>
                  <a:tcPr marL="68580" marR="68580" marT="0" marB="0" anchor="ctr"/>
                </a:tc>
                <a:tc>
                  <a:txBody>
                    <a:bodyPr/>
                    <a:lstStyle/>
                    <a:p>
                      <a:pPr algn="ctr"/>
                      <a:r>
                        <a:rPr lang="es-CR" sz="1600" dirty="0">
                          <a:effectLst/>
                        </a:rPr>
                        <a:t>Mujeres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Hombres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Total</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8964220"/>
                  </a:ext>
                </a:extLst>
              </a:tr>
              <a:tr h="429131">
                <a:tc>
                  <a:txBody>
                    <a:bodyPr/>
                    <a:lstStyle/>
                    <a:p>
                      <a:pPr algn="l"/>
                      <a:r>
                        <a:rPr lang="es-CR" sz="1600" dirty="0">
                          <a:effectLst/>
                        </a:rPr>
                        <a:t>Burnout y estrés, síndrome de fatiga laboral </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21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9</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30</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6935221"/>
                  </a:ext>
                </a:extLst>
              </a:tr>
              <a:tr h="429131">
                <a:tc>
                  <a:txBody>
                    <a:bodyPr/>
                    <a:lstStyle/>
                    <a:p>
                      <a:pPr algn="l"/>
                      <a:r>
                        <a:rPr lang="es-CR" sz="1600" dirty="0">
                          <a:effectLst/>
                        </a:rPr>
                        <a:t>Estrategias para reducir el estrés laboral</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26</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4</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30</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6273911"/>
                  </a:ext>
                </a:extLst>
              </a:tr>
              <a:tr h="429131">
                <a:tc>
                  <a:txBody>
                    <a:bodyPr/>
                    <a:lstStyle/>
                    <a:p>
                      <a:pPr algn="l"/>
                      <a:r>
                        <a:rPr lang="es-CR" sz="1600" dirty="0">
                          <a:effectLst/>
                        </a:rPr>
                        <a:t>Estilos de vida Saludable</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12</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9</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21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3358791"/>
                  </a:ext>
                </a:extLst>
              </a:tr>
              <a:tr h="429131">
                <a:tc>
                  <a:txBody>
                    <a:bodyPr/>
                    <a:lstStyle/>
                    <a:p>
                      <a:pPr algn="r"/>
                      <a:r>
                        <a:rPr lang="es-ES" sz="1600" dirty="0">
                          <a:effectLst/>
                        </a:rPr>
                        <a:t>Total</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b="1" dirty="0">
                          <a:effectLst/>
                        </a:rPr>
                        <a:t>59</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b="1" dirty="0">
                          <a:effectLst/>
                        </a:rPr>
                        <a:t>22</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b="1" dirty="0">
                          <a:effectLst/>
                        </a:rPr>
                        <a:t>81</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7783422"/>
                  </a:ext>
                </a:extLst>
              </a:tr>
            </a:tbl>
          </a:graphicData>
        </a:graphic>
      </p:graphicFrame>
      <p:sp>
        <p:nvSpPr>
          <p:cNvPr id="6" name="CuadroTexto 5">
            <a:extLst>
              <a:ext uri="{FF2B5EF4-FFF2-40B4-BE49-F238E27FC236}">
                <a16:creationId xmlns:a16="http://schemas.microsoft.com/office/drawing/2014/main" id="{61D853AF-A93B-4182-B004-9AFD5BC9CCBD}"/>
              </a:ext>
            </a:extLst>
          </p:cNvPr>
          <p:cNvSpPr txBox="1"/>
          <p:nvPr/>
        </p:nvSpPr>
        <p:spPr>
          <a:xfrm>
            <a:off x="2043314" y="5765600"/>
            <a:ext cx="6947327" cy="276999"/>
          </a:xfrm>
          <a:prstGeom prst="rect">
            <a:avLst/>
          </a:prstGeom>
          <a:noFill/>
        </p:spPr>
        <p:txBody>
          <a:bodyPr wrap="square">
            <a:spAutoFit/>
          </a:bodyPr>
          <a:lstStyle/>
          <a:p>
            <a:pPr algn="r"/>
            <a:r>
              <a:rPr lang="es-ES_tradnl" sz="12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ea typeface="Calibri" panose="020F0502020204030204" pitchFamily="34" charset="0"/>
              <a:cs typeface="Times New Roman" panose="02020603050405020304" pitchFamily="18" charset="0"/>
            </a:endParaRPr>
          </a:p>
        </p:txBody>
      </p:sp>
      <p:sp>
        <p:nvSpPr>
          <p:cNvPr id="7" name="Título 1">
            <a:extLst>
              <a:ext uri="{FF2B5EF4-FFF2-40B4-BE49-F238E27FC236}">
                <a16:creationId xmlns:a16="http://schemas.microsoft.com/office/drawing/2014/main" id="{768BB018-0DBF-C848-B778-D10DE37D90AB}"/>
              </a:ext>
            </a:extLst>
          </p:cNvPr>
          <p:cNvSpPr txBox="1">
            <a:spLocks/>
          </p:cNvSpPr>
          <p:nvPr/>
        </p:nvSpPr>
        <p:spPr>
          <a:xfrm>
            <a:off x="1027890" y="815401"/>
            <a:ext cx="6841787" cy="129302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s-ES" sz="280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206615163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838200" y="2370167"/>
            <a:ext cx="9220200" cy="369332"/>
          </a:xfrm>
          <a:prstGeom prst="rect">
            <a:avLst/>
          </a:prstGeom>
          <a:noFill/>
        </p:spPr>
        <p:txBody>
          <a:bodyPr wrap="square">
            <a:spAutoFit/>
          </a:bodyPr>
          <a:lstStyle/>
          <a:p>
            <a:r>
              <a:rPr lang="es-CR" sz="1800" b="1" dirty="0">
                <a:effectLst/>
                <a:latin typeface="Arial" panose="020B0604020202020204" pitchFamily="34" charset="0"/>
                <a:cs typeface="Arial" panose="020B0604020202020204" pitchFamily="34" charset="0"/>
              </a:rPr>
              <a:t>Objetivo: </a:t>
            </a:r>
            <a:r>
              <a:rPr lang="es-ES_tradnl" sz="1800" dirty="0">
                <a:solidFill>
                  <a:srgbClr val="000000"/>
                </a:solidFill>
                <a:effectLst/>
                <a:latin typeface="Arial" panose="020B0604020202020204" pitchFamily="34" charset="0"/>
                <a:ea typeface="Calibri" panose="020F0502020204030204" pitchFamily="34" charset="0"/>
              </a:rPr>
              <a:t>Salud Financiera</a:t>
            </a:r>
            <a:endParaRPr lang="es-CR" sz="18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E4BE57E2-64F4-42C5-8EA5-CE8AC8B99FF8}"/>
              </a:ext>
            </a:extLst>
          </p:cNvPr>
          <p:cNvGraphicFramePr>
            <a:graphicFrameLocks noGrp="1"/>
          </p:cNvGraphicFramePr>
          <p:nvPr>
            <p:extLst>
              <p:ext uri="{D42A27DB-BD31-4B8C-83A1-F6EECF244321}">
                <p14:modId xmlns:p14="http://schemas.microsoft.com/office/powerpoint/2010/main" val="2339321851"/>
              </p:ext>
            </p:extLst>
          </p:nvPr>
        </p:nvGraphicFramePr>
        <p:xfrm>
          <a:off x="838200" y="2828259"/>
          <a:ext cx="8130702" cy="3565285"/>
        </p:xfrm>
        <a:graphic>
          <a:graphicData uri="http://schemas.openxmlformats.org/drawingml/2006/table">
            <a:tbl>
              <a:tblPr firstRow="1" firstCol="1" bandRow="1">
                <a:tableStyleId>{5C22544A-7EE6-4342-B048-85BDC9FD1C3A}</a:tableStyleId>
              </a:tblPr>
              <a:tblGrid>
                <a:gridCol w="4653938">
                  <a:extLst>
                    <a:ext uri="{9D8B030D-6E8A-4147-A177-3AD203B41FA5}">
                      <a16:colId xmlns:a16="http://schemas.microsoft.com/office/drawing/2014/main" val="325726109"/>
                    </a:ext>
                  </a:extLst>
                </a:gridCol>
                <a:gridCol w="1204548">
                  <a:extLst>
                    <a:ext uri="{9D8B030D-6E8A-4147-A177-3AD203B41FA5}">
                      <a16:colId xmlns:a16="http://schemas.microsoft.com/office/drawing/2014/main" val="1886445576"/>
                    </a:ext>
                  </a:extLst>
                </a:gridCol>
                <a:gridCol w="1177171">
                  <a:extLst>
                    <a:ext uri="{9D8B030D-6E8A-4147-A177-3AD203B41FA5}">
                      <a16:colId xmlns:a16="http://schemas.microsoft.com/office/drawing/2014/main" val="2764430371"/>
                    </a:ext>
                  </a:extLst>
                </a:gridCol>
                <a:gridCol w="1095045">
                  <a:extLst>
                    <a:ext uri="{9D8B030D-6E8A-4147-A177-3AD203B41FA5}">
                      <a16:colId xmlns:a16="http://schemas.microsoft.com/office/drawing/2014/main" val="2998894199"/>
                    </a:ext>
                  </a:extLst>
                </a:gridCol>
              </a:tblGrid>
              <a:tr h="322459">
                <a:tc>
                  <a:txBody>
                    <a:bodyPr/>
                    <a:lstStyle/>
                    <a:p>
                      <a:pPr algn="l"/>
                      <a:r>
                        <a:rPr lang="es-ES" sz="1400" b="1" kern="1200" dirty="0">
                          <a:solidFill>
                            <a:schemeClr val="lt1"/>
                          </a:solidFill>
                          <a:effectLst/>
                          <a:latin typeface="+mn-lt"/>
                        </a:rPr>
                        <a:t>Actividad</a:t>
                      </a:r>
                      <a:endParaRPr lang="es-CR" sz="1400" b="1" kern="1200" dirty="0">
                        <a:solidFill>
                          <a:schemeClr val="lt1"/>
                        </a:solidFill>
                        <a:effectLst/>
                        <a:latin typeface="+mn-lt"/>
                        <a:ea typeface="+mn-ea"/>
                        <a:cs typeface="+mn-cs"/>
                      </a:endParaRPr>
                    </a:p>
                  </a:txBody>
                  <a:tcPr marL="68580" marR="68580" marT="0" marB="0" anchor="ctr"/>
                </a:tc>
                <a:tc>
                  <a:txBody>
                    <a:bodyPr/>
                    <a:lstStyle/>
                    <a:p>
                      <a:pPr algn="ctr"/>
                      <a:r>
                        <a:rPr lang="es-CR" sz="1400" dirty="0">
                          <a:effectLst/>
                          <a:latin typeface="+mn-lt"/>
                        </a:rPr>
                        <a:t>Mujeres</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Hombres</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Total</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2709411"/>
                  </a:ext>
                </a:extLst>
              </a:tr>
              <a:tr h="331672">
                <a:tc>
                  <a:txBody>
                    <a:bodyPr/>
                    <a:lstStyle/>
                    <a:p>
                      <a:pPr algn="l"/>
                      <a:r>
                        <a:rPr lang="es-CR" sz="1400" dirty="0">
                          <a:effectLst/>
                          <a:latin typeface="+mn-lt"/>
                        </a:rPr>
                        <a:t>Charla Estafas informáticas, manténgase a salvo</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55</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48</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103</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7373199"/>
                  </a:ext>
                </a:extLst>
              </a:tr>
              <a:tr h="331672">
                <a:tc>
                  <a:txBody>
                    <a:bodyPr/>
                    <a:lstStyle/>
                    <a:p>
                      <a:pPr algn="l"/>
                      <a:r>
                        <a:rPr lang="es-CR" sz="1400" dirty="0">
                          <a:effectLst/>
                          <a:latin typeface="+mn-lt"/>
                        </a:rPr>
                        <a:t>Charla Abrace el éxito - creencias potenciadoras</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69</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36</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105</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015007"/>
                  </a:ext>
                </a:extLst>
              </a:tr>
              <a:tr h="172080">
                <a:tc>
                  <a:txBody>
                    <a:bodyPr/>
                    <a:lstStyle/>
                    <a:p>
                      <a:pPr algn="l"/>
                      <a:r>
                        <a:rPr lang="es-CR" sz="1400" dirty="0">
                          <a:effectLst/>
                          <a:latin typeface="+mn-lt"/>
                        </a:rPr>
                        <a:t>Charla Ahorro</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49</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15</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64</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0511697"/>
                  </a:ext>
                </a:extLst>
              </a:tr>
              <a:tr h="172080">
                <a:tc>
                  <a:txBody>
                    <a:bodyPr/>
                    <a:lstStyle/>
                    <a:p>
                      <a:pPr algn="r"/>
                      <a:r>
                        <a:rPr lang="es-CR" sz="1400" b="1" dirty="0">
                          <a:effectLst/>
                          <a:latin typeface="+mn-lt"/>
                        </a:rPr>
                        <a:t>Total</a:t>
                      </a:r>
                      <a:endParaRPr lang="es-CR" sz="14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b="1" dirty="0">
                          <a:effectLst/>
                          <a:latin typeface="+mn-lt"/>
                        </a:rPr>
                        <a:t>173</a:t>
                      </a:r>
                      <a:endParaRPr lang="es-CR" sz="14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b="1" dirty="0">
                          <a:effectLst/>
                          <a:latin typeface="+mn-lt"/>
                        </a:rPr>
                        <a:t>99</a:t>
                      </a:r>
                      <a:endParaRPr lang="es-CR" sz="14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b="1" dirty="0">
                          <a:effectLst/>
                          <a:latin typeface="+mn-lt"/>
                        </a:rPr>
                        <a:t>272</a:t>
                      </a:r>
                      <a:endParaRPr lang="es-CR" sz="1400" b="1"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4395899"/>
                  </a:ext>
                </a:extLst>
              </a:tr>
              <a:tr h="232522">
                <a:tc>
                  <a:txBody>
                    <a:bodyPr/>
                    <a:lstStyle/>
                    <a:p>
                      <a:pPr algn="l"/>
                      <a:r>
                        <a:rPr lang="es-CR" sz="1400" dirty="0">
                          <a:effectLst/>
                          <a:latin typeface="+mn-lt"/>
                        </a:rPr>
                        <a:t>Transformación financiera</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31</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21</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52</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6934204"/>
                  </a:ext>
                </a:extLst>
              </a:tr>
              <a:tr h="172080">
                <a:tc>
                  <a:txBody>
                    <a:bodyPr/>
                    <a:lstStyle/>
                    <a:p>
                      <a:pPr algn="l"/>
                      <a:r>
                        <a:rPr lang="es-CR" sz="1400" dirty="0">
                          <a:effectLst/>
                          <a:latin typeface="+mn-lt"/>
                        </a:rPr>
                        <a:t>LiFe, Libertad Financiera con Éxito</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331</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190</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521</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8970131"/>
                  </a:ext>
                </a:extLst>
              </a:tr>
              <a:tr h="344161">
                <a:tc>
                  <a:txBody>
                    <a:bodyPr/>
                    <a:lstStyle/>
                    <a:p>
                      <a:pPr algn="l"/>
                      <a:r>
                        <a:rPr lang="es-CR" sz="1400" dirty="0">
                          <a:effectLst/>
                          <a:latin typeface="+mn-lt"/>
                        </a:rPr>
                        <a:t>Conversatorio Implicaciones legales del endeudamiento a nivel laboral</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16</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10</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26</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0420165"/>
                  </a:ext>
                </a:extLst>
              </a:tr>
              <a:tr h="1160851">
                <a:tc>
                  <a:txBody>
                    <a:bodyPr/>
                    <a:lstStyle/>
                    <a:p>
                      <a:pPr algn="l"/>
                      <a:r>
                        <a:rPr lang="es-CR" sz="1400" dirty="0">
                          <a:effectLst/>
                          <a:latin typeface="+mn-lt"/>
                        </a:rPr>
                        <a:t>Cursos virtuales de autoaprendizaje: </a:t>
                      </a:r>
                      <a:br>
                        <a:rPr lang="es-CR" sz="1400" dirty="0">
                          <a:effectLst/>
                          <a:latin typeface="+mn-lt"/>
                        </a:rPr>
                      </a:br>
                      <a:br>
                        <a:rPr lang="es-CR" sz="1400" dirty="0">
                          <a:effectLst/>
                          <a:latin typeface="+mn-lt"/>
                        </a:rPr>
                      </a:br>
                      <a:r>
                        <a:rPr lang="es-CR" sz="1400" dirty="0">
                          <a:effectLst/>
                          <a:latin typeface="+mn-lt"/>
                        </a:rPr>
                        <a:t>1. ¡Deudas! ¿Cómo manejarlas?</a:t>
                      </a:r>
                      <a:br>
                        <a:rPr lang="es-CR" sz="1400" dirty="0">
                          <a:effectLst/>
                          <a:latin typeface="+mn-lt"/>
                        </a:rPr>
                      </a:br>
                      <a:r>
                        <a:rPr lang="es-CR" sz="1400" dirty="0">
                          <a:effectLst/>
                          <a:latin typeface="+mn-lt"/>
                        </a:rPr>
                        <a:t>2. Presupuesto, buscando el equilibrio de mis finanzas</a:t>
                      </a:r>
                      <a:br>
                        <a:rPr lang="es-CR" sz="1400" dirty="0">
                          <a:effectLst/>
                          <a:latin typeface="+mn-lt"/>
                        </a:rPr>
                      </a:br>
                      <a:r>
                        <a:rPr lang="es-CR" sz="1400" dirty="0">
                          <a:effectLst/>
                          <a:latin typeface="+mn-lt"/>
                        </a:rPr>
                        <a:t>3. Tomando el control de nuestras finanzas</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802</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671</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effectLst/>
                          <a:latin typeface="+mn-lt"/>
                        </a:rPr>
                        <a:t>1473</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4988087"/>
                  </a:ext>
                </a:extLst>
              </a:tr>
            </a:tbl>
          </a:graphicData>
        </a:graphic>
      </p:graphicFrame>
      <p:sp>
        <p:nvSpPr>
          <p:cNvPr id="7" name="CuadroTexto 6">
            <a:extLst>
              <a:ext uri="{FF2B5EF4-FFF2-40B4-BE49-F238E27FC236}">
                <a16:creationId xmlns:a16="http://schemas.microsoft.com/office/drawing/2014/main" id="{F7EE2758-BA1F-4D62-8CC0-AA7441FF9A03}"/>
              </a:ext>
            </a:extLst>
          </p:cNvPr>
          <p:cNvSpPr txBox="1"/>
          <p:nvPr/>
        </p:nvSpPr>
        <p:spPr>
          <a:xfrm>
            <a:off x="9270458" y="4815819"/>
            <a:ext cx="2728496" cy="1477328"/>
          </a:xfrm>
          <a:prstGeom prst="rect">
            <a:avLst/>
          </a:prstGeom>
          <a:noFill/>
        </p:spPr>
        <p:txBody>
          <a:bodyPr wrap="square">
            <a:spAutoFit/>
          </a:bodyPr>
          <a:lstStyle/>
          <a:p>
            <a:r>
              <a:rPr lang="es-ES_tradnl" dirty="0">
                <a:solidFill>
                  <a:srgbClr val="000000"/>
                </a:solidFill>
                <a:latin typeface="Arial" panose="020B0604020202020204" pitchFamily="34" charset="0"/>
                <a:ea typeface="Calibri" panose="020F0502020204030204" pitchFamily="34" charset="0"/>
              </a:rPr>
              <a:t>La página web FITnanzas se puso a disposición de toda la población judicial en marzo 2021.</a:t>
            </a:r>
            <a:endParaRPr lang="es-ES_tradnl" sz="1800" dirty="0">
              <a:solidFill>
                <a:srgbClr val="000000"/>
              </a:solidFill>
              <a:effectLst/>
              <a:latin typeface="Arial" panose="020B0604020202020204" pitchFamily="34" charset="0"/>
              <a:ea typeface="Calibri" panose="020F0502020204030204" pitchFamily="34" charset="0"/>
            </a:endParaRPr>
          </a:p>
        </p:txBody>
      </p:sp>
      <p:sp>
        <p:nvSpPr>
          <p:cNvPr id="8" name="CuadroTexto 7">
            <a:extLst>
              <a:ext uri="{FF2B5EF4-FFF2-40B4-BE49-F238E27FC236}">
                <a16:creationId xmlns:a16="http://schemas.microsoft.com/office/drawing/2014/main" id="{DDDF6CE1-F99E-4FC0-8308-8C847C4A5668}"/>
              </a:ext>
            </a:extLst>
          </p:cNvPr>
          <p:cNvSpPr txBox="1"/>
          <p:nvPr/>
        </p:nvSpPr>
        <p:spPr>
          <a:xfrm>
            <a:off x="2963735" y="6442801"/>
            <a:ext cx="6005167"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ítulo 1">
            <a:extLst>
              <a:ext uri="{FF2B5EF4-FFF2-40B4-BE49-F238E27FC236}">
                <a16:creationId xmlns:a16="http://schemas.microsoft.com/office/drawing/2014/main" id="{A0719761-D45B-4D49-891E-742F9E3897AF}"/>
              </a:ext>
            </a:extLst>
          </p:cNvPr>
          <p:cNvSpPr>
            <a:spLocks noGrp="1"/>
          </p:cNvSpPr>
          <p:nvPr>
            <p:ph type="title"/>
          </p:nvPr>
        </p:nvSpPr>
        <p:spPr>
          <a:xfrm>
            <a:off x="1018162" y="702130"/>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21085831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2663605" y="2825572"/>
            <a:ext cx="11249111"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sz="1800" dirty="0">
                <a:solidFill>
                  <a:srgbClr val="000000"/>
                </a:solidFill>
                <a:effectLst/>
                <a:ea typeface="Calibri" panose="020F0502020204030204" pitchFamily="34" charset="0"/>
              </a:rPr>
              <a:t>Proyecto de vida</a:t>
            </a:r>
            <a:endParaRPr lang="es-CR" sz="1800" dirty="0">
              <a:effectLst/>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C40B57B9-9F62-41A5-9EF8-0CA88EEC08D5}"/>
              </a:ext>
            </a:extLst>
          </p:cNvPr>
          <p:cNvGraphicFramePr>
            <a:graphicFrameLocks noGrp="1"/>
          </p:cNvGraphicFramePr>
          <p:nvPr>
            <p:extLst>
              <p:ext uri="{D42A27DB-BD31-4B8C-83A1-F6EECF244321}">
                <p14:modId xmlns:p14="http://schemas.microsoft.com/office/powerpoint/2010/main" val="1954822477"/>
              </p:ext>
            </p:extLst>
          </p:nvPr>
        </p:nvGraphicFramePr>
        <p:xfrm>
          <a:off x="2754984" y="3265695"/>
          <a:ext cx="7536880" cy="1068310"/>
        </p:xfrm>
        <a:graphic>
          <a:graphicData uri="http://schemas.openxmlformats.org/drawingml/2006/table">
            <a:tbl>
              <a:tblPr firstRow="1" firstCol="1" bandRow="1">
                <a:tableStyleId>{5C22544A-7EE6-4342-B048-85BDC9FD1C3A}</a:tableStyleId>
              </a:tblPr>
              <a:tblGrid>
                <a:gridCol w="4410569">
                  <a:extLst>
                    <a:ext uri="{9D8B030D-6E8A-4147-A177-3AD203B41FA5}">
                      <a16:colId xmlns:a16="http://schemas.microsoft.com/office/drawing/2014/main" val="2313973417"/>
                    </a:ext>
                  </a:extLst>
                </a:gridCol>
                <a:gridCol w="1154531">
                  <a:extLst>
                    <a:ext uri="{9D8B030D-6E8A-4147-A177-3AD203B41FA5}">
                      <a16:colId xmlns:a16="http://schemas.microsoft.com/office/drawing/2014/main" val="2031641664"/>
                    </a:ext>
                  </a:extLst>
                </a:gridCol>
                <a:gridCol w="1154656">
                  <a:extLst>
                    <a:ext uri="{9D8B030D-6E8A-4147-A177-3AD203B41FA5}">
                      <a16:colId xmlns:a16="http://schemas.microsoft.com/office/drawing/2014/main" val="2362010744"/>
                    </a:ext>
                  </a:extLst>
                </a:gridCol>
                <a:gridCol w="817124">
                  <a:extLst>
                    <a:ext uri="{9D8B030D-6E8A-4147-A177-3AD203B41FA5}">
                      <a16:colId xmlns:a16="http://schemas.microsoft.com/office/drawing/2014/main" val="2749650152"/>
                    </a:ext>
                  </a:extLst>
                </a:gridCol>
              </a:tblGrid>
              <a:tr h="427323">
                <a:tc>
                  <a:txBody>
                    <a:bodyPr/>
                    <a:lstStyle/>
                    <a:p>
                      <a:pPr algn="l"/>
                      <a:r>
                        <a:rPr lang="es-ES" sz="1600" b="1" kern="1200" dirty="0">
                          <a:solidFill>
                            <a:schemeClr val="lt1"/>
                          </a:solidFill>
                          <a:effectLst/>
                        </a:rPr>
                        <a:t>Actividad</a:t>
                      </a:r>
                      <a:endParaRPr lang="es-CR" sz="1600" b="1" kern="1200" dirty="0">
                        <a:solidFill>
                          <a:schemeClr val="lt1"/>
                        </a:solidFill>
                        <a:effectLst/>
                        <a:latin typeface="+mn-lt"/>
                        <a:ea typeface="+mn-ea"/>
                        <a:cs typeface="Arial" panose="020B0604020202020204" pitchFamily="34" charset="0"/>
                      </a:endParaRPr>
                    </a:p>
                  </a:txBody>
                  <a:tcPr marL="68580" marR="68580" marT="0" marB="0" anchor="ctr"/>
                </a:tc>
                <a:tc>
                  <a:txBody>
                    <a:bodyPr/>
                    <a:lstStyle/>
                    <a:p>
                      <a:pPr algn="ctr"/>
                      <a:r>
                        <a:rPr lang="es-CR" sz="1600" dirty="0">
                          <a:effectLst/>
                        </a:rPr>
                        <a:t>Mujeres</a:t>
                      </a:r>
                      <a:endParaRPr lang="es-CR" sz="16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r>
                        <a:rPr lang="es-CR" sz="1600" dirty="0">
                          <a:effectLst/>
                        </a:rPr>
                        <a:t>Hombres</a:t>
                      </a:r>
                      <a:endParaRPr lang="es-CR" sz="16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r>
                        <a:rPr lang="es-CR" sz="1600" dirty="0">
                          <a:effectLst/>
                        </a:rPr>
                        <a:t>Total</a:t>
                      </a:r>
                      <a:endParaRPr lang="es-CR" sz="1600"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0098065"/>
                  </a:ext>
                </a:extLst>
              </a:tr>
              <a:tr h="640987">
                <a:tc>
                  <a:txBody>
                    <a:bodyPr/>
                    <a:lstStyle/>
                    <a:p>
                      <a:pPr algn="l"/>
                      <a:r>
                        <a:rPr lang="es-ES_tradnl" sz="1600" b="0" kern="1200" dirty="0">
                          <a:solidFill>
                            <a:schemeClr val="lt1"/>
                          </a:solidFill>
                          <a:effectLst/>
                        </a:rPr>
                        <a:t>Cómo crear una vida con propósito</a:t>
                      </a:r>
                      <a:endParaRPr lang="es-CR" sz="1600" b="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r>
                        <a:rPr lang="es-ES" sz="1600" dirty="0">
                          <a:effectLst/>
                        </a:rPr>
                        <a:t>50</a:t>
                      </a:r>
                      <a:endParaRPr lang="es-CR" sz="16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r>
                        <a:rPr lang="es-ES" sz="1600" dirty="0">
                          <a:effectLst/>
                        </a:rPr>
                        <a:t>13</a:t>
                      </a:r>
                      <a:endParaRPr lang="es-CR" sz="16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r>
                        <a:rPr lang="es-ES" sz="1600" dirty="0">
                          <a:effectLst/>
                        </a:rPr>
                        <a:t>63</a:t>
                      </a:r>
                      <a:endParaRPr lang="es-CR" sz="1600"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77820792"/>
                  </a:ext>
                </a:extLst>
              </a:tr>
            </a:tbl>
          </a:graphicData>
        </a:graphic>
      </p:graphicFrame>
      <p:sp>
        <p:nvSpPr>
          <p:cNvPr id="6" name="CuadroTexto 5">
            <a:extLst>
              <a:ext uri="{FF2B5EF4-FFF2-40B4-BE49-F238E27FC236}">
                <a16:creationId xmlns:a16="http://schemas.microsoft.com/office/drawing/2014/main" id="{766FC3E0-D59F-4B22-8461-5C570BAC04A6}"/>
              </a:ext>
            </a:extLst>
          </p:cNvPr>
          <p:cNvSpPr txBox="1"/>
          <p:nvPr/>
        </p:nvSpPr>
        <p:spPr>
          <a:xfrm>
            <a:off x="2965256" y="4507015"/>
            <a:ext cx="7326608"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ítulo 1">
            <a:extLst>
              <a:ext uri="{FF2B5EF4-FFF2-40B4-BE49-F238E27FC236}">
                <a16:creationId xmlns:a16="http://schemas.microsoft.com/office/drawing/2014/main" id="{91D139D2-C240-E440-9FB6-DB5C97BE6C23}"/>
              </a:ext>
            </a:extLst>
          </p:cNvPr>
          <p:cNvSpPr>
            <a:spLocks noGrp="1"/>
          </p:cNvSpPr>
          <p:nvPr>
            <p:ph type="title"/>
          </p:nvPr>
        </p:nvSpPr>
        <p:spPr>
          <a:xfrm>
            <a:off x="1027890" y="815401"/>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363784772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1387002" y="2684877"/>
            <a:ext cx="9220200"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sz="1800" dirty="0">
                <a:solidFill>
                  <a:srgbClr val="000000"/>
                </a:solidFill>
                <a:effectLst/>
                <a:ea typeface="Calibri" panose="020F0502020204030204" pitchFamily="34" charset="0"/>
              </a:rPr>
              <a:t>Inducción</a:t>
            </a:r>
            <a:endParaRPr lang="es-CR" sz="1800" dirty="0">
              <a:effectLst/>
              <a:ea typeface="Calibri" panose="020F050202020403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E4BE57E2-64F4-42C5-8EA5-CE8AC8B99FF8}"/>
              </a:ext>
            </a:extLst>
          </p:cNvPr>
          <p:cNvGraphicFramePr>
            <a:graphicFrameLocks noGrp="1"/>
          </p:cNvGraphicFramePr>
          <p:nvPr>
            <p:extLst>
              <p:ext uri="{D42A27DB-BD31-4B8C-83A1-F6EECF244321}">
                <p14:modId xmlns:p14="http://schemas.microsoft.com/office/powerpoint/2010/main" val="939523494"/>
              </p:ext>
            </p:extLst>
          </p:nvPr>
        </p:nvGraphicFramePr>
        <p:xfrm>
          <a:off x="1459149" y="3108200"/>
          <a:ext cx="9075907" cy="1641372"/>
        </p:xfrm>
        <a:graphic>
          <a:graphicData uri="http://schemas.openxmlformats.org/drawingml/2006/table">
            <a:tbl>
              <a:tblPr firstRow="1" firstCol="1" bandRow="1">
                <a:tableStyleId>{5C22544A-7EE6-4342-B048-85BDC9FD1C3A}</a:tableStyleId>
              </a:tblPr>
              <a:tblGrid>
                <a:gridCol w="5194966">
                  <a:extLst>
                    <a:ext uri="{9D8B030D-6E8A-4147-A177-3AD203B41FA5}">
                      <a16:colId xmlns:a16="http://schemas.microsoft.com/office/drawing/2014/main" val="325726109"/>
                    </a:ext>
                  </a:extLst>
                </a:gridCol>
                <a:gridCol w="1344577">
                  <a:extLst>
                    <a:ext uri="{9D8B030D-6E8A-4147-A177-3AD203B41FA5}">
                      <a16:colId xmlns:a16="http://schemas.microsoft.com/office/drawing/2014/main" val="1886445576"/>
                    </a:ext>
                  </a:extLst>
                </a:gridCol>
                <a:gridCol w="1314019">
                  <a:extLst>
                    <a:ext uri="{9D8B030D-6E8A-4147-A177-3AD203B41FA5}">
                      <a16:colId xmlns:a16="http://schemas.microsoft.com/office/drawing/2014/main" val="2764430371"/>
                    </a:ext>
                  </a:extLst>
                </a:gridCol>
                <a:gridCol w="1222345">
                  <a:extLst>
                    <a:ext uri="{9D8B030D-6E8A-4147-A177-3AD203B41FA5}">
                      <a16:colId xmlns:a16="http://schemas.microsoft.com/office/drawing/2014/main" val="2998894199"/>
                    </a:ext>
                  </a:extLst>
                </a:gridCol>
              </a:tblGrid>
              <a:tr h="322459">
                <a:tc>
                  <a:txBody>
                    <a:bodyPr/>
                    <a:lstStyle/>
                    <a:p>
                      <a:pPr algn="l">
                        <a:lnSpc>
                          <a:spcPct val="150000"/>
                        </a:lnSpc>
                      </a:pPr>
                      <a:r>
                        <a:rPr lang="es-ES" sz="1600" b="1" kern="1200" dirty="0">
                          <a:solidFill>
                            <a:schemeClr val="bg1"/>
                          </a:solidFill>
                          <a:effectLst/>
                        </a:rPr>
                        <a:t>Actividad</a:t>
                      </a:r>
                      <a:endParaRPr lang="es-CR" sz="1600" b="1" kern="1200" dirty="0">
                        <a:solidFill>
                          <a:schemeClr val="bg1"/>
                        </a:solidFill>
                        <a:effectLst/>
                        <a:latin typeface="+mn-lt"/>
                        <a:ea typeface="+mn-ea"/>
                        <a:cs typeface="+mn-cs"/>
                      </a:endParaRPr>
                    </a:p>
                  </a:txBody>
                  <a:tcPr marL="68580" marR="68580" marT="0" marB="0" anchor="ctr"/>
                </a:tc>
                <a:tc>
                  <a:txBody>
                    <a:bodyPr/>
                    <a:lstStyle/>
                    <a:p>
                      <a:pPr algn="ctr">
                        <a:lnSpc>
                          <a:spcPct val="150000"/>
                        </a:lnSpc>
                      </a:pPr>
                      <a:r>
                        <a:rPr lang="es-CR" sz="1600" dirty="0">
                          <a:solidFill>
                            <a:schemeClr val="bg1"/>
                          </a:solidFill>
                          <a:effectLst/>
                        </a:rPr>
                        <a:t>Mujeres</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bg1"/>
                          </a:solidFill>
                          <a:effectLst/>
                        </a:rPr>
                        <a:t>Hombres</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bg1"/>
                          </a:solidFill>
                          <a:effectLst/>
                        </a:rPr>
                        <a:t>Total</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2709411"/>
                  </a:ext>
                </a:extLst>
              </a:tr>
              <a:tr h="331672">
                <a:tc>
                  <a:txBody>
                    <a:bodyPr/>
                    <a:lstStyle/>
                    <a:p>
                      <a:pPr algn="l">
                        <a:lnSpc>
                          <a:spcPct val="150000"/>
                        </a:lnSpc>
                      </a:pPr>
                      <a:r>
                        <a:rPr lang="es-CR" sz="1600" dirty="0">
                          <a:solidFill>
                            <a:schemeClr val="bg1"/>
                          </a:solidFill>
                          <a:effectLst/>
                        </a:rPr>
                        <a:t>Sesión general de Inducción (2019 - 2021) </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78</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58</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136</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7373199"/>
                  </a:ext>
                </a:extLst>
              </a:tr>
              <a:tr h="331672">
                <a:tc>
                  <a:txBody>
                    <a:bodyPr/>
                    <a:lstStyle/>
                    <a:p>
                      <a:pPr algn="l">
                        <a:lnSpc>
                          <a:spcPct val="150000"/>
                        </a:lnSpc>
                      </a:pPr>
                      <a:r>
                        <a:rPr lang="es-CR" sz="1600" dirty="0">
                          <a:solidFill>
                            <a:schemeClr val="bg1"/>
                          </a:solidFill>
                          <a:effectLst/>
                        </a:rPr>
                        <a:t>Reinducción (servicios de la DGH) </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226</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89</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309</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015007"/>
                  </a:ext>
                </a:extLst>
              </a:tr>
              <a:tr h="172080">
                <a:tc>
                  <a:txBody>
                    <a:bodyPr/>
                    <a:lstStyle/>
                    <a:p>
                      <a:pPr algn="l">
                        <a:lnSpc>
                          <a:spcPct val="150000"/>
                        </a:lnSpc>
                      </a:pPr>
                      <a:r>
                        <a:rPr lang="es-CR" sz="1600" dirty="0">
                          <a:solidFill>
                            <a:schemeClr val="bg1"/>
                          </a:solidFill>
                          <a:effectLst/>
                        </a:rPr>
                        <a:t>Microsoft Teams (Inducción técnica)</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239</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115</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chemeClr val="tx1"/>
                          </a:solidFill>
                          <a:effectLst/>
                        </a:rPr>
                        <a:t>354</a:t>
                      </a:r>
                      <a:endParaRPr lang="es-C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0511697"/>
                  </a:ext>
                </a:extLst>
              </a:tr>
              <a:tr h="172080">
                <a:tc>
                  <a:txBody>
                    <a:bodyPr/>
                    <a:lstStyle/>
                    <a:p>
                      <a:pPr algn="r">
                        <a:lnSpc>
                          <a:spcPct val="150000"/>
                        </a:lnSpc>
                      </a:pPr>
                      <a:r>
                        <a:rPr lang="es-ES" sz="1600" b="1" dirty="0">
                          <a:solidFill>
                            <a:schemeClr val="bg1"/>
                          </a:solidFill>
                          <a:effectLst/>
                        </a:rPr>
                        <a:t>Total</a:t>
                      </a:r>
                      <a:endParaRPr lang="es-C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ES" sz="1600" b="1" dirty="0">
                          <a:solidFill>
                            <a:schemeClr val="tx1"/>
                          </a:solidFill>
                          <a:effectLst/>
                        </a:rPr>
                        <a:t>543</a:t>
                      </a:r>
                      <a:endParaRPr lang="es-CR"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ES" sz="1600" b="1" dirty="0">
                          <a:solidFill>
                            <a:schemeClr val="tx1"/>
                          </a:solidFill>
                          <a:effectLst/>
                        </a:rPr>
                        <a:t>262</a:t>
                      </a:r>
                      <a:endParaRPr lang="es-CR"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ES" sz="1600" b="1" dirty="0">
                          <a:solidFill>
                            <a:schemeClr val="tx1"/>
                          </a:solidFill>
                          <a:effectLst/>
                        </a:rPr>
                        <a:t>799</a:t>
                      </a:r>
                      <a:endParaRPr lang="es-CR"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4395899"/>
                  </a:ext>
                </a:extLst>
              </a:tr>
            </a:tbl>
          </a:graphicData>
        </a:graphic>
      </p:graphicFrame>
      <p:sp>
        <p:nvSpPr>
          <p:cNvPr id="6" name="CuadroTexto 5">
            <a:extLst>
              <a:ext uri="{FF2B5EF4-FFF2-40B4-BE49-F238E27FC236}">
                <a16:creationId xmlns:a16="http://schemas.microsoft.com/office/drawing/2014/main" id="{9E16318C-F1E1-4BE0-AED2-2284C1426FCC}"/>
              </a:ext>
            </a:extLst>
          </p:cNvPr>
          <p:cNvSpPr txBox="1"/>
          <p:nvPr/>
        </p:nvSpPr>
        <p:spPr>
          <a:xfrm>
            <a:off x="3863183" y="4988229"/>
            <a:ext cx="6788604" cy="276999"/>
          </a:xfrm>
          <a:prstGeom prst="rect">
            <a:avLst/>
          </a:prstGeom>
          <a:noFill/>
        </p:spPr>
        <p:txBody>
          <a:bodyPr wrap="square">
            <a:spAutoFit/>
          </a:bodyPr>
          <a:lstStyle/>
          <a:p>
            <a:pPr algn="r"/>
            <a:r>
              <a:rPr lang="es-ES_tradnl" sz="12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ea typeface="Calibri" panose="020F0502020204030204" pitchFamily="34" charset="0"/>
              <a:cs typeface="Times New Roman" panose="02020603050405020304" pitchFamily="18" charset="0"/>
            </a:endParaRPr>
          </a:p>
        </p:txBody>
      </p:sp>
      <p:sp>
        <p:nvSpPr>
          <p:cNvPr id="8" name="Título 1">
            <a:extLst>
              <a:ext uri="{FF2B5EF4-FFF2-40B4-BE49-F238E27FC236}">
                <a16:creationId xmlns:a16="http://schemas.microsoft.com/office/drawing/2014/main" id="{029BD02D-5B1C-6B40-AA47-3FFEACA6FBD9}"/>
              </a:ext>
            </a:extLst>
          </p:cNvPr>
          <p:cNvSpPr>
            <a:spLocks noGrp="1"/>
          </p:cNvSpPr>
          <p:nvPr>
            <p:ph type="title"/>
          </p:nvPr>
        </p:nvSpPr>
        <p:spPr>
          <a:xfrm>
            <a:off x="1027890" y="815401"/>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428654300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2012758" y="2666748"/>
            <a:ext cx="7219506"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sz="1800" dirty="0">
                <a:solidFill>
                  <a:srgbClr val="000000"/>
                </a:solidFill>
                <a:effectLst/>
                <a:ea typeface="Calibri" panose="020F0502020204030204" pitchFamily="34" charset="0"/>
              </a:rPr>
              <a:t>Servicio de Calidad</a:t>
            </a:r>
            <a:endParaRPr lang="es-CR" sz="1800" dirty="0">
              <a:effectLst/>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C40B57B9-9F62-41A5-9EF8-0CA88EEC08D5}"/>
              </a:ext>
            </a:extLst>
          </p:cNvPr>
          <p:cNvGraphicFramePr>
            <a:graphicFrameLocks noGrp="1"/>
          </p:cNvGraphicFramePr>
          <p:nvPr>
            <p:extLst>
              <p:ext uri="{D42A27DB-BD31-4B8C-83A1-F6EECF244321}">
                <p14:modId xmlns:p14="http://schemas.microsoft.com/office/powerpoint/2010/main" val="411977304"/>
              </p:ext>
            </p:extLst>
          </p:nvPr>
        </p:nvGraphicFramePr>
        <p:xfrm>
          <a:off x="2012758" y="3058792"/>
          <a:ext cx="8166482" cy="1814765"/>
        </p:xfrm>
        <a:graphic>
          <a:graphicData uri="http://schemas.openxmlformats.org/drawingml/2006/table">
            <a:tbl>
              <a:tblPr firstRow="1" firstCol="1" bandRow="1">
                <a:tableStyleId>{5C22544A-7EE6-4342-B048-85BDC9FD1C3A}</a:tableStyleId>
              </a:tblPr>
              <a:tblGrid>
                <a:gridCol w="4779010">
                  <a:extLst>
                    <a:ext uri="{9D8B030D-6E8A-4147-A177-3AD203B41FA5}">
                      <a16:colId xmlns:a16="http://schemas.microsoft.com/office/drawing/2014/main" val="2313973417"/>
                    </a:ext>
                  </a:extLst>
                </a:gridCol>
                <a:gridCol w="1250977">
                  <a:extLst>
                    <a:ext uri="{9D8B030D-6E8A-4147-A177-3AD203B41FA5}">
                      <a16:colId xmlns:a16="http://schemas.microsoft.com/office/drawing/2014/main" val="2031641664"/>
                    </a:ext>
                  </a:extLst>
                </a:gridCol>
                <a:gridCol w="1082305">
                  <a:extLst>
                    <a:ext uri="{9D8B030D-6E8A-4147-A177-3AD203B41FA5}">
                      <a16:colId xmlns:a16="http://schemas.microsoft.com/office/drawing/2014/main" val="2362010744"/>
                    </a:ext>
                  </a:extLst>
                </a:gridCol>
                <a:gridCol w="1054190">
                  <a:extLst>
                    <a:ext uri="{9D8B030D-6E8A-4147-A177-3AD203B41FA5}">
                      <a16:colId xmlns:a16="http://schemas.microsoft.com/office/drawing/2014/main" val="2749650152"/>
                    </a:ext>
                  </a:extLst>
                </a:gridCol>
              </a:tblGrid>
              <a:tr h="522290">
                <a:tc>
                  <a:txBody>
                    <a:bodyPr/>
                    <a:lstStyle/>
                    <a:p>
                      <a:pPr algn="l">
                        <a:lnSpc>
                          <a:spcPct val="150000"/>
                        </a:lnSpc>
                      </a:pPr>
                      <a:r>
                        <a:rPr lang="es-ES" sz="1600" b="1" kern="1200" dirty="0">
                          <a:solidFill>
                            <a:schemeClr val="lt1"/>
                          </a:solidFill>
                          <a:effectLst/>
                        </a:rPr>
                        <a:t>Actividad</a:t>
                      </a:r>
                      <a:endParaRPr lang="es-CR" sz="1600" b="1" kern="1200" dirty="0">
                        <a:solidFill>
                          <a:schemeClr val="lt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50000"/>
                        </a:lnSpc>
                      </a:pPr>
                      <a:r>
                        <a:rPr lang="es-CR" sz="1600" dirty="0">
                          <a:effectLst/>
                        </a:rPr>
                        <a:t>Mujeres</a:t>
                      </a:r>
                      <a:endParaRPr lang="es-C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pPr>
                      <a:r>
                        <a:rPr lang="es-CR" sz="1600" dirty="0">
                          <a:effectLst/>
                        </a:rPr>
                        <a:t>Hombres</a:t>
                      </a:r>
                      <a:endParaRPr lang="es-C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pPr>
                      <a:r>
                        <a:rPr lang="es-CR" sz="1600" dirty="0">
                          <a:effectLst/>
                        </a:rPr>
                        <a:t>Total</a:t>
                      </a:r>
                      <a:endParaRPr lang="es-CR"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0098065"/>
                  </a:ext>
                </a:extLst>
              </a:tr>
              <a:tr h="1292475">
                <a:tc>
                  <a:txBody>
                    <a:bodyPr/>
                    <a:lstStyle/>
                    <a:p>
                      <a:pPr algn="l">
                        <a:lnSpc>
                          <a:spcPct val="150000"/>
                        </a:lnSpc>
                      </a:pPr>
                      <a:r>
                        <a:rPr lang="es-CR" sz="1600" dirty="0">
                          <a:effectLst/>
                        </a:rPr>
                        <a:t>Charla Inteligencia emocional en la atención a la persona usuaria: Aplicaciones en el teletrabajo y la presencialidad</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b="1" dirty="0">
                          <a:solidFill>
                            <a:srgbClr val="000000"/>
                          </a:solidFill>
                          <a:effectLst/>
                        </a:rPr>
                        <a:t>30</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b="1" dirty="0">
                          <a:solidFill>
                            <a:srgbClr val="000000"/>
                          </a:solidFill>
                          <a:effectLst/>
                        </a:rPr>
                        <a:t>81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b="1" dirty="0">
                          <a:solidFill>
                            <a:srgbClr val="000000"/>
                          </a:solidFill>
                          <a:effectLst/>
                        </a:rPr>
                        <a:t>111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7820792"/>
                  </a:ext>
                </a:extLst>
              </a:tr>
            </a:tbl>
          </a:graphicData>
        </a:graphic>
      </p:graphicFrame>
      <p:sp>
        <p:nvSpPr>
          <p:cNvPr id="6" name="CuadroTexto 5">
            <a:extLst>
              <a:ext uri="{FF2B5EF4-FFF2-40B4-BE49-F238E27FC236}">
                <a16:creationId xmlns:a16="http://schemas.microsoft.com/office/drawing/2014/main" id="{6864FDBC-5ADD-4DED-A6EF-0BE8C160F948}"/>
              </a:ext>
            </a:extLst>
          </p:cNvPr>
          <p:cNvSpPr txBox="1"/>
          <p:nvPr/>
        </p:nvSpPr>
        <p:spPr>
          <a:xfrm>
            <a:off x="4174073" y="5018869"/>
            <a:ext cx="6005167"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ítulo 1">
            <a:extLst>
              <a:ext uri="{FF2B5EF4-FFF2-40B4-BE49-F238E27FC236}">
                <a16:creationId xmlns:a16="http://schemas.microsoft.com/office/drawing/2014/main" id="{2CCF3959-C4E7-CF48-9406-B071CB2AD77D}"/>
              </a:ext>
            </a:extLst>
          </p:cNvPr>
          <p:cNvSpPr>
            <a:spLocks noGrp="1"/>
          </p:cNvSpPr>
          <p:nvPr>
            <p:ph type="title"/>
          </p:nvPr>
        </p:nvSpPr>
        <p:spPr>
          <a:xfrm>
            <a:off x="1027890" y="815401"/>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309431965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CB5D1-03F5-4AE1-B20D-6F34B516CE97}"/>
              </a:ext>
            </a:extLst>
          </p:cNvPr>
          <p:cNvSpPr>
            <a:spLocks noGrp="1"/>
          </p:cNvSpPr>
          <p:nvPr>
            <p:ph type="title"/>
          </p:nvPr>
        </p:nvSpPr>
        <p:spPr>
          <a:xfrm>
            <a:off x="2148620" y="1093699"/>
            <a:ext cx="8684843" cy="2511835"/>
          </a:xfrm>
        </p:spPr>
        <p:txBody>
          <a:bodyPr/>
          <a:lstStyle/>
          <a:p>
            <a:r>
              <a:rPr lang="es-ES_tradnl" sz="1400" b="1" dirty="0">
                <a:ea typeface="Calibri" panose="020F0502020204030204" pitchFamily="34" charset="0"/>
                <a:cs typeface="Times New Roman" panose="02020603050405020304" pitchFamily="18" charset="0"/>
              </a:rPr>
              <a:t>MBA Roxana Arrieta Meléndez</a:t>
            </a:r>
            <a:br>
              <a:rPr lang="es-CR" sz="1400" b="1" dirty="0">
                <a:ea typeface="Calibri" panose="020F0502020204030204" pitchFamily="34" charset="0"/>
                <a:cs typeface="Times New Roman" panose="02020603050405020304" pitchFamily="18" charset="0"/>
              </a:rPr>
            </a:br>
            <a:r>
              <a:rPr lang="es-ES_tradnl" sz="1400" b="1" dirty="0">
                <a:ea typeface="Calibri" panose="020F0502020204030204" pitchFamily="34" charset="0"/>
                <a:cs typeface="Times New Roman" panose="02020603050405020304" pitchFamily="18" charset="0"/>
              </a:rPr>
              <a:t>Directora de Gestión Humana</a:t>
            </a:r>
            <a:br>
              <a:rPr lang="es-CR" sz="1400" b="1" dirty="0">
                <a:ea typeface="Calibri" panose="020F0502020204030204" pitchFamily="34" charset="0"/>
                <a:cs typeface="Times New Roman" panose="02020603050405020304" pitchFamily="18" charset="0"/>
              </a:rPr>
            </a:br>
            <a:r>
              <a:rPr lang="es-ES_tradnl" sz="1400" b="1" dirty="0">
                <a:ea typeface="Calibri" panose="020F0502020204030204" pitchFamily="34" charset="0"/>
                <a:cs typeface="Times New Roman" panose="02020603050405020304" pitchFamily="18" charset="0"/>
              </a:rPr>
              <a:t> </a:t>
            </a:r>
            <a:br>
              <a:rPr lang="es-CR" sz="1400" b="1" dirty="0">
                <a:ea typeface="Calibri" panose="020F0502020204030204" pitchFamily="34" charset="0"/>
                <a:cs typeface="Times New Roman" panose="02020603050405020304" pitchFamily="18" charset="0"/>
              </a:rPr>
            </a:br>
            <a:r>
              <a:rPr lang="es-ES_tradnl" sz="1400" b="1" dirty="0">
                <a:ea typeface="Calibri" panose="020F0502020204030204" pitchFamily="34" charset="0"/>
                <a:cs typeface="Times New Roman" panose="02020603050405020304" pitchFamily="18" charset="0"/>
              </a:rPr>
              <a:t>Licda. </a:t>
            </a:r>
            <a:r>
              <a:rPr lang="es-ES_tradnl" sz="1400" b="1" dirty="0" err="1">
                <a:ea typeface="Calibri" panose="020F0502020204030204" pitchFamily="34" charset="0"/>
                <a:cs typeface="Times New Roman" panose="02020603050405020304" pitchFamily="18" charset="0"/>
              </a:rPr>
              <a:t>Waiman</a:t>
            </a:r>
            <a:r>
              <a:rPr lang="es-ES_tradnl" sz="1400" b="1" dirty="0">
                <a:ea typeface="Calibri" panose="020F0502020204030204" pitchFamily="34" charset="0"/>
                <a:cs typeface="Times New Roman" panose="02020603050405020304" pitchFamily="18" charset="0"/>
              </a:rPr>
              <a:t> </a:t>
            </a:r>
            <a:r>
              <a:rPr lang="es-ES_tradnl" sz="1400" b="1" dirty="0" err="1">
                <a:ea typeface="Calibri" panose="020F0502020204030204" pitchFamily="34" charset="0"/>
                <a:cs typeface="Times New Roman" panose="02020603050405020304" pitchFamily="18" charset="0"/>
              </a:rPr>
              <a:t>Hin</a:t>
            </a:r>
            <a:r>
              <a:rPr lang="es-ES_tradnl" sz="1400" b="1" dirty="0">
                <a:ea typeface="Calibri" panose="020F0502020204030204" pitchFamily="34" charset="0"/>
                <a:cs typeface="Times New Roman" panose="02020603050405020304" pitchFamily="18" charset="0"/>
              </a:rPr>
              <a:t> Herrera</a:t>
            </a:r>
            <a:br>
              <a:rPr lang="es-CR" sz="1400" b="1" dirty="0">
                <a:ea typeface="Calibri" panose="020F0502020204030204" pitchFamily="34" charset="0"/>
                <a:cs typeface="Times New Roman" panose="02020603050405020304" pitchFamily="18" charset="0"/>
              </a:rPr>
            </a:br>
            <a:r>
              <a:rPr lang="es-ES_tradnl" sz="1400" b="1" dirty="0">
                <a:ea typeface="Calibri" panose="020F0502020204030204" pitchFamily="34" charset="0"/>
                <a:cs typeface="Times New Roman" panose="02020603050405020304" pitchFamily="18" charset="0"/>
              </a:rPr>
              <a:t>Subdirectora de Gestión Humana</a:t>
            </a:r>
            <a:br>
              <a:rPr lang="es-CR" sz="1400" b="1" dirty="0">
                <a:ea typeface="Calibri" panose="020F0502020204030204" pitchFamily="34" charset="0"/>
                <a:cs typeface="Times New Roman" panose="02020603050405020304" pitchFamily="18" charset="0"/>
              </a:rPr>
            </a:br>
            <a:r>
              <a:rPr lang="es-ES_tradnl" sz="1400" b="1" dirty="0">
                <a:ea typeface="Calibri" panose="020F0502020204030204" pitchFamily="34" charset="0"/>
                <a:cs typeface="Times New Roman" panose="02020603050405020304" pitchFamily="18" charset="0"/>
              </a:rPr>
              <a:t> </a:t>
            </a:r>
            <a:br>
              <a:rPr lang="es-CR" sz="1400" b="1" dirty="0">
                <a:ea typeface="Calibri" panose="020F0502020204030204" pitchFamily="34" charset="0"/>
                <a:cs typeface="Times New Roman" panose="02020603050405020304" pitchFamily="18" charset="0"/>
              </a:rPr>
            </a:br>
            <a:r>
              <a:rPr lang="es-ES_tradnl" sz="1400" b="1" dirty="0">
                <a:ea typeface="Calibri" panose="020F0502020204030204" pitchFamily="34" charset="0"/>
                <a:cs typeface="Times New Roman" panose="02020603050405020304" pitchFamily="18" charset="0"/>
              </a:rPr>
              <a:t>Licda. </a:t>
            </a:r>
            <a:r>
              <a:rPr lang="es-ES_tradnl" sz="1400" b="1" dirty="0" err="1">
                <a:ea typeface="Calibri" panose="020F0502020204030204" pitchFamily="34" charset="0"/>
                <a:cs typeface="Times New Roman" panose="02020603050405020304" pitchFamily="18" charset="0"/>
              </a:rPr>
              <a:t>Cheryl</a:t>
            </a:r>
            <a:r>
              <a:rPr lang="es-ES_tradnl" sz="1400" b="1" dirty="0">
                <a:ea typeface="Calibri" panose="020F0502020204030204" pitchFamily="34" charset="0"/>
                <a:cs typeface="Times New Roman" panose="02020603050405020304" pitchFamily="18" charset="0"/>
              </a:rPr>
              <a:t> Bolaños Madrigal</a:t>
            </a:r>
            <a:br>
              <a:rPr lang="es-CR" sz="1400" b="1" dirty="0">
                <a:ea typeface="Calibri" panose="020F0502020204030204" pitchFamily="34" charset="0"/>
                <a:cs typeface="Times New Roman" panose="02020603050405020304" pitchFamily="18" charset="0"/>
              </a:rPr>
            </a:br>
            <a:r>
              <a:rPr lang="es-ES_tradnl" sz="1400" b="1" dirty="0">
                <a:ea typeface="Calibri" panose="020F0502020204030204" pitchFamily="34" charset="0"/>
                <a:cs typeface="Times New Roman" panose="02020603050405020304" pitchFamily="18" charset="0"/>
              </a:rPr>
              <a:t>Jefa DEL Subproceso Gestión de la Capacitación</a:t>
            </a:r>
            <a:endParaRPr lang="es-CR" b="1" dirty="0"/>
          </a:p>
        </p:txBody>
      </p:sp>
      <p:sp>
        <p:nvSpPr>
          <p:cNvPr id="3" name="Marcador de texto 2">
            <a:extLst>
              <a:ext uri="{FF2B5EF4-FFF2-40B4-BE49-F238E27FC236}">
                <a16:creationId xmlns:a16="http://schemas.microsoft.com/office/drawing/2014/main" id="{7A178DBA-2603-41F3-A78B-46188E02DCB9}"/>
              </a:ext>
            </a:extLst>
          </p:cNvPr>
          <p:cNvSpPr>
            <a:spLocks noGrp="1"/>
          </p:cNvSpPr>
          <p:nvPr>
            <p:ph type="body" sz="half" idx="2"/>
          </p:nvPr>
        </p:nvSpPr>
        <p:spPr>
          <a:xfrm>
            <a:off x="2148620" y="1349732"/>
            <a:ext cx="10144654" cy="999885"/>
          </a:xfrm>
        </p:spPr>
        <p:txBody>
          <a:bodyPr/>
          <a:lstStyle/>
          <a:p>
            <a:r>
              <a:rPr lang="es-ES" sz="2000" b="1" dirty="0"/>
              <a:t>RESPONSABLES</a:t>
            </a:r>
            <a:endParaRPr lang="es-CR" b="1" dirty="0"/>
          </a:p>
        </p:txBody>
      </p:sp>
    </p:spTree>
    <p:extLst>
      <p:ext uri="{BB962C8B-B14F-4D97-AF65-F5344CB8AC3E}">
        <p14:creationId xmlns:p14="http://schemas.microsoft.com/office/powerpoint/2010/main" val="2845433371"/>
      </p:ext>
    </p:extLst>
  </p:cSld>
  <p:clrMapOvr>
    <a:masterClrMapping/>
  </p:clrMapOvr>
  <p:transition spd="slow">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1671385" y="2387900"/>
            <a:ext cx="9220200"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dirty="0">
                <a:solidFill>
                  <a:srgbClr val="000000"/>
                </a:solidFill>
                <a:cs typeface="Arial" panose="020B0604020202020204" pitchFamily="34" charset="0"/>
              </a:rPr>
              <a:t>Ética y transparencia</a:t>
            </a:r>
            <a:endParaRPr lang="es-CR" sz="1800" dirty="0">
              <a:effectLst/>
              <a:ea typeface="Calibri" panose="020F050202020403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E4BE57E2-64F4-42C5-8EA5-CE8AC8B99FF8}"/>
              </a:ext>
            </a:extLst>
          </p:cNvPr>
          <p:cNvGraphicFramePr>
            <a:graphicFrameLocks noGrp="1"/>
          </p:cNvGraphicFramePr>
          <p:nvPr>
            <p:extLst>
              <p:ext uri="{D42A27DB-BD31-4B8C-83A1-F6EECF244321}">
                <p14:modId xmlns:p14="http://schemas.microsoft.com/office/powerpoint/2010/main" val="312220001"/>
              </p:ext>
            </p:extLst>
          </p:nvPr>
        </p:nvGraphicFramePr>
        <p:xfrm>
          <a:off x="1732937" y="2869658"/>
          <a:ext cx="8726126" cy="2876494"/>
        </p:xfrm>
        <a:graphic>
          <a:graphicData uri="http://schemas.openxmlformats.org/drawingml/2006/table">
            <a:tbl>
              <a:tblPr firstRow="1" firstCol="1" bandRow="1">
                <a:tableStyleId>{5C22544A-7EE6-4342-B048-85BDC9FD1C3A}</a:tableStyleId>
              </a:tblPr>
              <a:tblGrid>
                <a:gridCol w="4994753">
                  <a:extLst>
                    <a:ext uri="{9D8B030D-6E8A-4147-A177-3AD203B41FA5}">
                      <a16:colId xmlns:a16="http://schemas.microsoft.com/office/drawing/2014/main" val="325726109"/>
                    </a:ext>
                  </a:extLst>
                </a:gridCol>
                <a:gridCol w="1292759">
                  <a:extLst>
                    <a:ext uri="{9D8B030D-6E8A-4147-A177-3AD203B41FA5}">
                      <a16:colId xmlns:a16="http://schemas.microsoft.com/office/drawing/2014/main" val="1886445576"/>
                    </a:ext>
                  </a:extLst>
                </a:gridCol>
                <a:gridCol w="1263377">
                  <a:extLst>
                    <a:ext uri="{9D8B030D-6E8A-4147-A177-3AD203B41FA5}">
                      <a16:colId xmlns:a16="http://schemas.microsoft.com/office/drawing/2014/main" val="2764430371"/>
                    </a:ext>
                  </a:extLst>
                </a:gridCol>
                <a:gridCol w="1175237">
                  <a:extLst>
                    <a:ext uri="{9D8B030D-6E8A-4147-A177-3AD203B41FA5}">
                      <a16:colId xmlns:a16="http://schemas.microsoft.com/office/drawing/2014/main" val="2998894199"/>
                    </a:ext>
                  </a:extLst>
                </a:gridCol>
              </a:tblGrid>
              <a:tr h="580172">
                <a:tc>
                  <a:txBody>
                    <a:bodyPr/>
                    <a:lstStyle/>
                    <a:p>
                      <a:pPr algn="l">
                        <a:lnSpc>
                          <a:spcPct val="150000"/>
                        </a:lnSpc>
                      </a:pPr>
                      <a:r>
                        <a:rPr lang="es-ES" sz="1600" b="1" kern="1200" dirty="0">
                          <a:solidFill>
                            <a:schemeClr val="lt1"/>
                          </a:solidFill>
                          <a:effectLst/>
                        </a:rPr>
                        <a:t>Actividad</a:t>
                      </a:r>
                      <a:endParaRPr lang="es-CR" sz="1600" b="1" kern="1200" dirty="0">
                        <a:solidFill>
                          <a:schemeClr val="lt1"/>
                        </a:solidFill>
                        <a:effectLst/>
                        <a:latin typeface="+mn-lt"/>
                        <a:ea typeface="+mn-ea"/>
                        <a:cs typeface="+mn-cs"/>
                      </a:endParaRPr>
                    </a:p>
                  </a:txBody>
                  <a:tcPr marL="68580" marR="68580" marT="0" marB="0" anchor="ctr"/>
                </a:tc>
                <a:tc>
                  <a:txBody>
                    <a:bodyPr/>
                    <a:lstStyle/>
                    <a:p>
                      <a:pPr algn="ctr">
                        <a:lnSpc>
                          <a:spcPct val="150000"/>
                        </a:lnSpc>
                      </a:pPr>
                      <a:r>
                        <a:rPr lang="es-CR" sz="1600" dirty="0">
                          <a:effectLst/>
                        </a:rPr>
                        <a:t>Mujeres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Hombres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Total</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2709411"/>
                  </a:ext>
                </a:extLst>
              </a:tr>
              <a:tr h="331672">
                <a:tc>
                  <a:txBody>
                    <a:bodyPr/>
                    <a:lstStyle/>
                    <a:p>
                      <a:pPr algn="l">
                        <a:lnSpc>
                          <a:spcPct val="150000"/>
                        </a:lnSpc>
                      </a:pPr>
                      <a:r>
                        <a:rPr lang="es-CR" sz="1600" dirty="0">
                          <a:solidFill>
                            <a:schemeClr val="bg1"/>
                          </a:solidFill>
                          <a:effectLst/>
                        </a:rPr>
                        <a:t>Charla La ética, una brújula en el tiempo actual</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189</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215</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rgbClr val="000000"/>
                          </a:solidFill>
                          <a:effectLst/>
                        </a:rPr>
                        <a:t>404</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7373199"/>
                  </a:ext>
                </a:extLst>
              </a:tr>
              <a:tr h="331672">
                <a:tc>
                  <a:txBody>
                    <a:bodyPr/>
                    <a:lstStyle/>
                    <a:p>
                      <a:pPr algn="l">
                        <a:lnSpc>
                          <a:spcPct val="150000"/>
                        </a:lnSpc>
                      </a:pPr>
                      <a:r>
                        <a:rPr lang="es-CR" sz="1600" dirty="0">
                          <a:solidFill>
                            <a:schemeClr val="bg1"/>
                          </a:solidFill>
                          <a:effectLst/>
                        </a:rPr>
                        <a:t>Charla Régimen disciplinario</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113</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88</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rgbClr val="000000"/>
                          </a:solidFill>
                          <a:effectLst/>
                        </a:rPr>
                        <a:t>201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9446768"/>
                  </a:ext>
                </a:extLst>
              </a:tr>
              <a:tr h="331672">
                <a:tc>
                  <a:txBody>
                    <a:bodyPr/>
                    <a:lstStyle/>
                    <a:p>
                      <a:pPr algn="l">
                        <a:lnSpc>
                          <a:spcPct val="150000"/>
                        </a:lnSpc>
                      </a:pPr>
                      <a:r>
                        <a:rPr lang="es-CR" sz="1600" dirty="0">
                          <a:solidFill>
                            <a:schemeClr val="bg1"/>
                          </a:solidFill>
                          <a:effectLst/>
                        </a:rPr>
                        <a:t>Conversatorio Conflictos de Interés</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108</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98</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rgbClr val="000000"/>
                          </a:solidFill>
                          <a:effectLst/>
                        </a:rPr>
                        <a:t>206</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015007"/>
                  </a:ext>
                </a:extLst>
              </a:tr>
              <a:tr h="172080">
                <a:tc>
                  <a:txBody>
                    <a:bodyPr/>
                    <a:lstStyle/>
                    <a:p>
                      <a:pPr algn="l">
                        <a:lnSpc>
                          <a:spcPct val="100000"/>
                        </a:lnSpc>
                      </a:pPr>
                      <a:r>
                        <a:rPr lang="es-CR" sz="1600" dirty="0">
                          <a:solidFill>
                            <a:schemeClr val="bg1"/>
                          </a:solidFill>
                          <a:effectLst/>
                        </a:rPr>
                        <a:t>Charla Ética en el teletrabajo: Equilibrio y autocontrol</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88</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30</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rgbClr val="000000"/>
                          </a:solidFill>
                          <a:effectLst/>
                        </a:rPr>
                        <a:t>118</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0511697"/>
                  </a:ext>
                </a:extLst>
              </a:tr>
              <a:tr h="172080">
                <a:tc>
                  <a:txBody>
                    <a:bodyPr/>
                    <a:lstStyle/>
                    <a:p>
                      <a:pPr algn="l">
                        <a:lnSpc>
                          <a:spcPct val="100000"/>
                        </a:lnSpc>
                      </a:pPr>
                      <a:r>
                        <a:rPr lang="es-CR" sz="1600" dirty="0">
                          <a:solidFill>
                            <a:schemeClr val="bg1"/>
                          </a:solidFill>
                          <a:effectLst/>
                        </a:rPr>
                        <a:t>El desarrollo moral como defensa ante la corrupción</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71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effectLst/>
                        </a:rPr>
                        <a:t>62</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dirty="0">
                          <a:solidFill>
                            <a:srgbClr val="000000"/>
                          </a:solidFill>
                          <a:effectLst/>
                        </a:rPr>
                        <a:t>133</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4395899"/>
                  </a:ext>
                </a:extLst>
              </a:tr>
              <a:tr h="172080">
                <a:tc>
                  <a:txBody>
                    <a:bodyPr/>
                    <a:lstStyle/>
                    <a:p>
                      <a:pPr algn="r">
                        <a:lnSpc>
                          <a:spcPct val="150000"/>
                        </a:lnSpc>
                      </a:pPr>
                      <a:r>
                        <a:rPr lang="es-ES" sz="1600" dirty="0">
                          <a:solidFill>
                            <a:schemeClr val="bg1"/>
                          </a:solidFill>
                          <a:effectLst/>
                        </a:rPr>
                        <a:t>Total</a:t>
                      </a:r>
                      <a:endParaRPr lang="es-C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b="1" dirty="0">
                          <a:solidFill>
                            <a:srgbClr val="000000"/>
                          </a:solidFill>
                          <a:effectLst/>
                        </a:rPr>
                        <a:t>569</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b="1" dirty="0">
                          <a:solidFill>
                            <a:srgbClr val="000000"/>
                          </a:solidFill>
                          <a:effectLst/>
                        </a:rPr>
                        <a:t>493</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600" b="1" dirty="0">
                          <a:solidFill>
                            <a:srgbClr val="000000"/>
                          </a:solidFill>
                          <a:effectLst/>
                        </a:rPr>
                        <a:t>1062</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7629063"/>
                  </a:ext>
                </a:extLst>
              </a:tr>
            </a:tbl>
          </a:graphicData>
        </a:graphic>
      </p:graphicFrame>
      <p:sp>
        <p:nvSpPr>
          <p:cNvPr id="6" name="CuadroTexto 5">
            <a:extLst>
              <a:ext uri="{FF2B5EF4-FFF2-40B4-BE49-F238E27FC236}">
                <a16:creationId xmlns:a16="http://schemas.microsoft.com/office/drawing/2014/main" id="{E4C28E10-5807-4DED-9CAB-39CDD31B8E19}"/>
              </a:ext>
            </a:extLst>
          </p:cNvPr>
          <p:cNvSpPr txBox="1"/>
          <p:nvPr/>
        </p:nvSpPr>
        <p:spPr>
          <a:xfrm>
            <a:off x="2675108" y="6175382"/>
            <a:ext cx="7902060" cy="276999"/>
          </a:xfrm>
          <a:prstGeom prst="rect">
            <a:avLst/>
          </a:prstGeom>
          <a:noFill/>
        </p:spPr>
        <p:txBody>
          <a:bodyPr wrap="square">
            <a:spAutoFit/>
          </a:bodyPr>
          <a:lstStyle/>
          <a:p>
            <a:pPr algn="r"/>
            <a:r>
              <a:rPr lang="es-ES_tradnl" sz="12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ea typeface="Calibri" panose="020F0502020204030204" pitchFamily="34" charset="0"/>
              <a:cs typeface="Times New Roman" panose="02020603050405020304" pitchFamily="18" charset="0"/>
            </a:endParaRPr>
          </a:p>
        </p:txBody>
      </p:sp>
      <p:sp>
        <p:nvSpPr>
          <p:cNvPr id="8" name="Título 1">
            <a:extLst>
              <a:ext uri="{FF2B5EF4-FFF2-40B4-BE49-F238E27FC236}">
                <a16:creationId xmlns:a16="http://schemas.microsoft.com/office/drawing/2014/main" id="{E3E7A770-9947-8B40-A830-2969780E68A7}"/>
              </a:ext>
            </a:extLst>
          </p:cNvPr>
          <p:cNvSpPr>
            <a:spLocks noGrp="1"/>
          </p:cNvSpPr>
          <p:nvPr>
            <p:ph type="title"/>
          </p:nvPr>
        </p:nvSpPr>
        <p:spPr>
          <a:xfrm>
            <a:off x="1027890" y="815401"/>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427221830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1027890" y="2464649"/>
            <a:ext cx="9220200"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sz="1800" dirty="0">
                <a:solidFill>
                  <a:srgbClr val="000000"/>
                </a:solidFill>
                <a:effectLst/>
                <a:cs typeface="Arial" panose="020B0604020202020204" pitchFamily="34" charset="0"/>
              </a:rPr>
              <a:t>Teletrabajo</a:t>
            </a:r>
            <a:endParaRPr lang="es-CR" sz="1800" dirty="0">
              <a:effectLst/>
              <a:ea typeface="Calibri" panose="020F050202020403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E4BE57E2-64F4-42C5-8EA5-CE8AC8B99FF8}"/>
              </a:ext>
            </a:extLst>
          </p:cNvPr>
          <p:cNvGraphicFramePr>
            <a:graphicFrameLocks noGrp="1"/>
          </p:cNvGraphicFramePr>
          <p:nvPr>
            <p:extLst>
              <p:ext uri="{D42A27DB-BD31-4B8C-83A1-F6EECF244321}">
                <p14:modId xmlns:p14="http://schemas.microsoft.com/office/powerpoint/2010/main" val="2604080466"/>
              </p:ext>
            </p:extLst>
          </p:nvPr>
        </p:nvGraphicFramePr>
        <p:xfrm>
          <a:off x="1125279" y="2902008"/>
          <a:ext cx="6597545" cy="3319295"/>
        </p:xfrm>
        <a:graphic>
          <a:graphicData uri="http://schemas.openxmlformats.org/drawingml/2006/table">
            <a:tbl>
              <a:tblPr firstRow="1" firstCol="1" bandRow="1">
                <a:tableStyleId>{5C22544A-7EE6-4342-B048-85BDC9FD1C3A}</a:tableStyleId>
              </a:tblPr>
              <a:tblGrid>
                <a:gridCol w="3776373">
                  <a:extLst>
                    <a:ext uri="{9D8B030D-6E8A-4147-A177-3AD203B41FA5}">
                      <a16:colId xmlns:a16="http://schemas.microsoft.com/office/drawing/2014/main" val="325726109"/>
                    </a:ext>
                  </a:extLst>
                </a:gridCol>
                <a:gridCol w="977414">
                  <a:extLst>
                    <a:ext uri="{9D8B030D-6E8A-4147-A177-3AD203B41FA5}">
                      <a16:colId xmlns:a16="http://schemas.microsoft.com/office/drawing/2014/main" val="1886445576"/>
                    </a:ext>
                  </a:extLst>
                </a:gridCol>
                <a:gridCol w="955199">
                  <a:extLst>
                    <a:ext uri="{9D8B030D-6E8A-4147-A177-3AD203B41FA5}">
                      <a16:colId xmlns:a16="http://schemas.microsoft.com/office/drawing/2014/main" val="2764430371"/>
                    </a:ext>
                  </a:extLst>
                </a:gridCol>
                <a:gridCol w="888559">
                  <a:extLst>
                    <a:ext uri="{9D8B030D-6E8A-4147-A177-3AD203B41FA5}">
                      <a16:colId xmlns:a16="http://schemas.microsoft.com/office/drawing/2014/main" val="2998894199"/>
                    </a:ext>
                  </a:extLst>
                </a:gridCol>
              </a:tblGrid>
              <a:tr h="425304">
                <a:tc>
                  <a:txBody>
                    <a:bodyPr/>
                    <a:lstStyle/>
                    <a:p>
                      <a:pPr algn="l"/>
                      <a:r>
                        <a:rPr lang="es-ES" sz="1200" b="1" kern="1200" dirty="0">
                          <a:solidFill>
                            <a:schemeClr val="lt1"/>
                          </a:solidFill>
                          <a:effectLst/>
                        </a:rPr>
                        <a:t>Actividad</a:t>
                      </a:r>
                      <a:endParaRPr lang="es-CR" sz="1200" b="1" kern="1200" dirty="0">
                        <a:solidFill>
                          <a:schemeClr val="lt1"/>
                        </a:solidFill>
                        <a:effectLst/>
                        <a:latin typeface="+mn-lt"/>
                        <a:ea typeface="+mn-ea"/>
                        <a:cs typeface="+mn-cs"/>
                      </a:endParaRPr>
                    </a:p>
                  </a:txBody>
                  <a:tcPr marL="68580" marR="68580" marT="0" marB="0" anchor="ctr"/>
                </a:tc>
                <a:tc>
                  <a:txBody>
                    <a:bodyPr/>
                    <a:lstStyle/>
                    <a:p>
                      <a:pPr algn="ctr"/>
                      <a:r>
                        <a:rPr lang="es-CR" sz="1200" dirty="0">
                          <a:effectLst/>
                        </a:rPr>
                        <a:t>Mujeres</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Hombres</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Total</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2709411"/>
                  </a:ext>
                </a:extLst>
              </a:tr>
              <a:tr h="331672">
                <a:tc>
                  <a:txBody>
                    <a:bodyPr/>
                    <a:lstStyle/>
                    <a:p>
                      <a:pPr algn="l"/>
                      <a:r>
                        <a:rPr lang="es-CR" sz="1200" dirty="0">
                          <a:solidFill>
                            <a:schemeClr val="bg1"/>
                          </a:solidFill>
                          <a:effectLst/>
                        </a:rPr>
                        <a:t>Charla “Reglamento de teletrabajo del Poder Judicial: aspectos administrativos y condiciones laborales”</a:t>
                      </a:r>
                      <a:endParaRPr lang="es-C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465</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234</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699</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7373199"/>
                  </a:ext>
                </a:extLst>
              </a:tr>
              <a:tr h="331672">
                <a:tc>
                  <a:txBody>
                    <a:bodyPr/>
                    <a:lstStyle/>
                    <a:p>
                      <a:pPr algn="l"/>
                      <a:r>
                        <a:rPr lang="es-CR" sz="1200" dirty="0">
                          <a:solidFill>
                            <a:schemeClr val="bg1"/>
                          </a:solidFill>
                          <a:effectLst/>
                        </a:rPr>
                        <a:t>Charla Higiene digital</a:t>
                      </a:r>
                      <a:endParaRPr lang="es-C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82</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45</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127</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9446768"/>
                  </a:ext>
                </a:extLst>
              </a:tr>
              <a:tr h="331672">
                <a:tc>
                  <a:txBody>
                    <a:bodyPr/>
                    <a:lstStyle/>
                    <a:p>
                      <a:pPr algn="l"/>
                      <a:r>
                        <a:rPr lang="es-CR" sz="1200" dirty="0">
                          <a:solidFill>
                            <a:schemeClr val="bg1"/>
                          </a:solidFill>
                          <a:effectLst/>
                        </a:rPr>
                        <a:t>Charla Ética en el teletrabajo: Equilibrio y autocontrol</a:t>
                      </a:r>
                      <a:endParaRPr lang="es-C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88</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effectLst/>
                        </a:rPr>
                        <a:t>30</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118</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015007"/>
                  </a:ext>
                </a:extLst>
              </a:tr>
              <a:tr h="172080">
                <a:tc>
                  <a:txBody>
                    <a:bodyPr/>
                    <a:lstStyle/>
                    <a:p>
                      <a:pPr algn="l"/>
                      <a:r>
                        <a:rPr lang="es-CR" sz="1200" dirty="0">
                          <a:solidFill>
                            <a:schemeClr val="bg1"/>
                          </a:solidFill>
                          <a:effectLst/>
                        </a:rPr>
                        <a:t>Inteligencia emocional en la atención a la persona usuaria: Aplicaciones en el teletrabajo y la presencialidad</a:t>
                      </a:r>
                      <a:endParaRPr lang="es-C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30</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81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111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0511697"/>
                  </a:ext>
                </a:extLst>
              </a:tr>
              <a:tr h="255078">
                <a:tc>
                  <a:txBody>
                    <a:bodyPr/>
                    <a:lstStyle/>
                    <a:p>
                      <a:pPr algn="l"/>
                      <a:r>
                        <a:rPr lang="es-CR" sz="1200" dirty="0">
                          <a:solidFill>
                            <a:schemeClr val="bg1"/>
                          </a:solidFill>
                          <a:effectLst/>
                        </a:rPr>
                        <a:t>Ciclo de charlas: Herramientas para gestionar personal que teletrabaja</a:t>
                      </a:r>
                      <a:endParaRPr lang="es-C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522</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239</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761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4395899"/>
                  </a:ext>
                </a:extLst>
              </a:tr>
              <a:tr h="368267">
                <a:tc>
                  <a:txBody>
                    <a:bodyPr/>
                    <a:lstStyle/>
                    <a:p>
                      <a:pPr algn="l"/>
                      <a:r>
                        <a:rPr lang="es-CR" sz="1200" dirty="0">
                          <a:solidFill>
                            <a:schemeClr val="bg1"/>
                          </a:solidFill>
                          <a:effectLst/>
                        </a:rPr>
                        <a:t>Microsoft Teams</a:t>
                      </a:r>
                      <a:endParaRPr lang="es-C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239</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115</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200" dirty="0">
                          <a:solidFill>
                            <a:srgbClr val="000000"/>
                          </a:solidFill>
                          <a:effectLst/>
                        </a:rPr>
                        <a:t>354</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7629063"/>
                  </a:ext>
                </a:extLst>
              </a:tr>
              <a:tr h="172080">
                <a:tc>
                  <a:txBody>
                    <a:bodyPr/>
                    <a:lstStyle/>
                    <a:p>
                      <a:pPr algn="r"/>
                      <a:r>
                        <a:rPr lang="es-ES" sz="1200" dirty="0">
                          <a:effectLst/>
                        </a:rPr>
                        <a:t>Total</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pPr>
                      <a:r>
                        <a:rPr lang="es-ES" sz="1400" b="1" dirty="0">
                          <a:effectLst/>
                        </a:rPr>
                        <a:t>1426</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pPr>
                      <a:r>
                        <a:rPr lang="es-ES" sz="1400" b="1" dirty="0">
                          <a:effectLst/>
                        </a:rPr>
                        <a:t>744</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pPr>
                      <a:r>
                        <a:rPr lang="es-ES" sz="1400" b="1" dirty="0">
                          <a:effectLst/>
                        </a:rPr>
                        <a:t>2170</a:t>
                      </a:r>
                      <a:endParaRPr lang="es-CR"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685220"/>
                  </a:ext>
                </a:extLst>
              </a:tr>
            </a:tbl>
          </a:graphicData>
        </a:graphic>
      </p:graphicFrame>
      <p:sp>
        <p:nvSpPr>
          <p:cNvPr id="6" name="CuadroTexto 5">
            <a:extLst>
              <a:ext uri="{FF2B5EF4-FFF2-40B4-BE49-F238E27FC236}">
                <a16:creationId xmlns:a16="http://schemas.microsoft.com/office/drawing/2014/main" id="{BEB0C3F9-BCDD-47A0-B55E-0D7712ECDCBA}"/>
              </a:ext>
            </a:extLst>
          </p:cNvPr>
          <p:cNvSpPr txBox="1"/>
          <p:nvPr/>
        </p:nvSpPr>
        <p:spPr>
          <a:xfrm>
            <a:off x="8137145" y="3567829"/>
            <a:ext cx="3905698" cy="1815882"/>
          </a:xfrm>
          <a:prstGeom prst="rect">
            <a:avLst/>
          </a:prstGeom>
          <a:noFill/>
        </p:spPr>
        <p:txBody>
          <a:bodyPr wrap="square">
            <a:spAutoFit/>
          </a:bodyPr>
          <a:lstStyle/>
          <a:p>
            <a:r>
              <a:rPr lang="es-ES_tradnl" sz="1400" dirty="0">
                <a:solidFill>
                  <a:srgbClr val="000000"/>
                </a:solidFill>
                <a:effectLst/>
                <a:ea typeface="Calibri" panose="020F0502020204030204" pitchFamily="34" charset="0"/>
              </a:rPr>
              <a:t>Se divulgó la campaña en línea </a:t>
            </a:r>
            <a:r>
              <a:rPr lang="es-ES_tradnl" sz="1400" b="1" dirty="0">
                <a:solidFill>
                  <a:srgbClr val="000000"/>
                </a:solidFill>
                <a:effectLst/>
                <a:ea typeface="Calibri" panose="020F0502020204030204" pitchFamily="34" charset="0"/>
              </a:rPr>
              <a:t>“Teletrabajo sano”</a:t>
            </a:r>
            <a:r>
              <a:rPr lang="es-ES_tradnl" sz="1400" dirty="0">
                <a:solidFill>
                  <a:srgbClr val="000000"/>
                </a:solidFill>
                <a:effectLst/>
                <a:ea typeface="Calibri" panose="020F0502020204030204" pitchFamily="34" charset="0"/>
              </a:rPr>
              <a:t>, compuesta por una serie de videos cortos con recomendaciones para facilitar la salud y el bienestar en la modalidad de teletrabajo. Esta campaña fue elaborada por el Colegio de Profesionales en Psicología de Costa Rica. </a:t>
            </a:r>
            <a:endParaRPr lang="es-CR" sz="1400" dirty="0"/>
          </a:p>
        </p:txBody>
      </p:sp>
      <p:sp>
        <p:nvSpPr>
          <p:cNvPr id="8" name="CuadroTexto 7">
            <a:extLst>
              <a:ext uri="{FF2B5EF4-FFF2-40B4-BE49-F238E27FC236}">
                <a16:creationId xmlns:a16="http://schemas.microsoft.com/office/drawing/2014/main" id="{A31E3B14-1625-4138-80CC-D996877AB69B}"/>
              </a:ext>
            </a:extLst>
          </p:cNvPr>
          <p:cNvSpPr txBox="1"/>
          <p:nvPr/>
        </p:nvSpPr>
        <p:spPr>
          <a:xfrm>
            <a:off x="956704" y="6289330"/>
            <a:ext cx="6912973" cy="261610"/>
          </a:xfrm>
          <a:prstGeom prst="rect">
            <a:avLst/>
          </a:prstGeom>
          <a:noFill/>
        </p:spPr>
        <p:txBody>
          <a:bodyPr wrap="square">
            <a:spAutoFit/>
          </a:bodyPr>
          <a:lstStyle/>
          <a:p>
            <a:pPr algn="r"/>
            <a:r>
              <a:rPr lang="es-ES_tradnl" sz="11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100" dirty="0">
              <a:effectLst/>
              <a:ea typeface="Calibri" panose="020F0502020204030204" pitchFamily="34" charset="0"/>
              <a:cs typeface="Times New Roman" panose="02020603050405020304" pitchFamily="18" charset="0"/>
            </a:endParaRPr>
          </a:p>
        </p:txBody>
      </p:sp>
      <p:sp>
        <p:nvSpPr>
          <p:cNvPr id="9" name="Título 1">
            <a:extLst>
              <a:ext uri="{FF2B5EF4-FFF2-40B4-BE49-F238E27FC236}">
                <a16:creationId xmlns:a16="http://schemas.microsoft.com/office/drawing/2014/main" id="{E510561F-E38C-424C-BB34-CDAD595A3F17}"/>
              </a:ext>
            </a:extLst>
          </p:cNvPr>
          <p:cNvSpPr>
            <a:spLocks noGrp="1"/>
          </p:cNvSpPr>
          <p:nvPr>
            <p:ph type="title"/>
          </p:nvPr>
        </p:nvSpPr>
        <p:spPr>
          <a:xfrm>
            <a:off x="1027890" y="815401"/>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2479486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1B2936-5E24-4657-9FA9-98C24B23C066}"/>
              </a:ext>
            </a:extLst>
          </p:cNvPr>
          <p:cNvSpPr txBox="1"/>
          <p:nvPr/>
        </p:nvSpPr>
        <p:spPr>
          <a:xfrm>
            <a:off x="1027890" y="2392733"/>
            <a:ext cx="9220200" cy="369332"/>
          </a:xfrm>
          <a:prstGeom prst="rect">
            <a:avLst/>
          </a:prstGeom>
          <a:noFill/>
        </p:spPr>
        <p:txBody>
          <a:bodyPr wrap="square">
            <a:spAutoFit/>
          </a:bodyPr>
          <a:lstStyle/>
          <a:p>
            <a:r>
              <a:rPr lang="es-CR" sz="1800" b="1" dirty="0">
                <a:effectLst/>
                <a:cs typeface="Arial" panose="020B0604020202020204" pitchFamily="34" charset="0"/>
              </a:rPr>
              <a:t>Objetivo: </a:t>
            </a:r>
            <a:r>
              <a:rPr lang="es-ES_tradnl" dirty="0">
                <a:solidFill>
                  <a:srgbClr val="000000"/>
                </a:solidFill>
                <a:cs typeface="Arial" panose="020B0604020202020204" pitchFamily="34" charset="0"/>
              </a:rPr>
              <a:t>Discapacidad y Lesco</a:t>
            </a:r>
            <a:endParaRPr lang="es-CR" sz="1800" dirty="0">
              <a:effectLst/>
              <a:ea typeface="Calibri" panose="020F050202020403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E4BE57E2-64F4-42C5-8EA5-CE8AC8B99FF8}"/>
              </a:ext>
            </a:extLst>
          </p:cNvPr>
          <p:cNvGraphicFramePr>
            <a:graphicFrameLocks noGrp="1"/>
          </p:cNvGraphicFramePr>
          <p:nvPr>
            <p:extLst>
              <p:ext uri="{D42A27DB-BD31-4B8C-83A1-F6EECF244321}">
                <p14:modId xmlns:p14="http://schemas.microsoft.com/office/powerpoint/2010/main" val="56056230"/>
              </p:ext>
            </p:extLst>
          </p:nvPr>
        </p:nvGraphicFramePr>
        <p:xfrm>
          <a:off x="1146290" y="2910045"/>
          <a:ext cx="8983399" cy="2242243"/>
        </p:xfrm>
        <a:graphic>
          <a:graphicData uri="http://schemas.openxmlformats.org/drawingml/2006/table">
            <a:tbl>
              <a:tblPr firstRow="1" firstCol="1" bandRow="1">
                <a:tableStyleId>{5C22544A-7EE6-4342-B048-85BDC9FD1C3A}</a:tableStyleId>
              </a:tblPr>
              <a:tblGrid>
                <a:gridCol w="5142014">
                  <a:extLst>
                    <a:ext uri="{9D8B030D-6E8A-4147-A177-3AD203B41FA5}">
                      <a16:colId xmlns:a16="http://schemas.microsoft.com/office/drawing/2014/main" val="325726109"/>
                    </a:ext>
                  </a:extLst>
                </a:gridCol>
                <a:gridCol w="1330874">
                  <a:extLst>
                    <a:ext uri="{9D8B030D-6E8A-4147-A177-3AD203B41FA5}">
                      <a16:colId xmlns:a16="http://schemas.microsoft.com/office/drawing/2014/main" val="1886445576"/>
                    </a:ext>
                  </a:extLst>
                </a:gridCol>
                <a:gridCol w="1300625">
                  <a:extLst>
                    <a:ext uri="{9D8B030D-6E8A-4147-A177-3AD203B41FA5}">
                      <a16:colId xmlns:a16="http://schemas.microsoft.com/office/drawing/2014/main" val="2764430371"/>
                    </a:ext>
                  </a:extLst>
                </a:gridCol>
                <a:gridCol w="1209886">
                  <a:extLst>
                    <a:ext uri="{9D8B030D-6E8A-4147-A177-3AD203B41FA5}">
                      <a16:colId xmlns:a16="http://schemas.microsoft.com/office/drawing/2014/main" val="2998894199"/>
                    </a:ext>
                  </a:extLst>
                </a:gridCol>
              </a:tblGrid>
              <a:tr h="397858">
                <a:tc>
                  <a:txBody>
                    <a:bodyPr/>
                    <a:lstStyle/>
                    <a:p>
                      <a:pPr algn="l"/>
                      <a:r>
                        <a:rPr lang="es-ES" sz="1400" b="1" kern="1200" dirty="0">
                          <a:solidFill>
                            <a:schemeClr val="bg1"/>
                          </a:solidFill>
                          <a:effectLst/>
                        </a:rPr>
                        <a:t>Actividad</a:t>
                      </a:r>
                      <a:endParaRPr lang="es-CR" sz="1400" b="1" kern="1200" dirty="0">
                        <a:solidFill>
                          <a:schemeClr val="bg1"/>
                        </a:solidFill>
                        <a:effectLst/>
                        <a:latin typeface="+mn-lt"/>
                        <a:ea typeface="+mn-ea"/>
                        <a:cs typeface="+mn-cs"/>
                      </a:endParaRPr>
                    </a:p>
                  </a:txBody>
                  <a:tcPr marL="68580" marR="68580" marT="0" marB="0" anchor="ctr"/>
                </a:tc>
                <a:tc>
                  <a:txBody>
                    <a:bodyPr/>
                    <a:lstStyle/>
                    <a:p>
                      <a:pPr algn="ctr"/>
                      <a:r>
                        <a:rPr lang="es-CR" sz="1400" dirty="0">
                          <a:solidFill>
                            <a:schemeClr val="bg1"/>
                          </a:solidFill>
                          <a:effectLst/>
                        </a:rPr>
                        <a:t>Mujeres</a:t>
                      </a:r>
                      <a:endParaRPr lang="es-C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bg1"/>
                          </a:solidFill>
                          <a:effectLst/>
                        </a:rPr>
                        <a:t>Hombres</a:t>
                      </a:r>
                      <a:endParaRPr lang="es-C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bg1"/>
                          </a:solidFill>
                          <a:effectLst/>
                        </a:rPr>
                        <a:t>Total</a:t>
                      </a:r>
                      <a:endParaRPr lang="es-C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2709411"/>
                  </a:ext>
                </a:extLst>
              </a:tr>
              <a:tr h="684313">
                <a:tc>
                  <a:txBody>
                    <a:bodyPr/>
                    <a:lstStyle/>
                    <a:p>
                      <a:pPr algn="l"/>
                      <a:r>
                        <a:rPr lang="es-CR" sz="1400" dirty="0">
                          <a:solidFill>
                            <a:schemeClr val="bg1"/>
                          </a:solidFill>
                          <a:effectLst/>
                        </a:rPr>
                        <a:t>Criterio pericial referente a personas con discapacidad involucradas en procesos judiciales a partir del Modelo Social y los postulados del Enfoque de Derecho.</a:t>
                      </a:r>
                      <a:endParaRPr lang="es-C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51</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6</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57</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7373199"/>
                  </a:ext>
                </a:extLst>
              </a:tr>
              <a:tr h="342156">
                <a:tc>
                  <a:txBody>
                    <a:bodyPr/>
                    <a:lstStyle/>
                    <a:p>
                      <a:pPr algn="l"/>
                      <a:r>
                        <a:rPr lang="es-CR" sz="1400" dirty="0">
                          <a:solidFill>
                            <a:schemeClr val="bg1"/>
                          </a:solidFill>
                          <a:effectLst/>
                        </a:rPr>
                        <a:t>Charla "Buenas prácticas para la atención inclusiva de personas sordas"</a:t>
                      </a:r>
                      <a:endParaRPr lang="es-C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20</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6</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26</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9446768"/>
                  </a:ext>
                </a:extLst>
              </a:tr>
              <a:tr h="342156">
                <a:tc>
                  <a:txBody>
                    <a:bodyPr/>
                    <a:lstStyle/>
                    <a:p>
                      <a:pPr algn="l"/>
                      <a:r>
                        <a:rPr lang="es-CR" sz="1400" dirty="0">
                          <a:solidFill>
                            <a:schemeClr val="bg1"/>
                          </a:solidFill>
                          <a:effectLst/>
                        </a:rPr>
                        <a:t>Refrescamiento en la Lengua de Señas Costarricense LESCO</a:t>
                      </a:r>
                      <a:endParaRPr lang="es-C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13</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6</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400" dirty="0">
                          <a:solidFill>
                            <a:schemeClr val="tx1"/>
                          </a:solidFill>
                          <a:effectLst/>
                        </a:rPr>
                        <a:t>19</a:t>
                      </a:r>
                      <a:endParaRPr lang="es-C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6015007"/>
                  </a:ext>
                </a:extLst>
              </a:tr>
              <a:tr h="306632">
                <a:tc>
                  <a:txBody>
                    <a:bodyPr/>
                    <a:lstStyle/>
                    <a:p>
                      <a:pPr algn="r"/>
                      <a:r>
                        <a:rPr lang="es-ES" sz="1400" dirty="0">
                          <a:solidFill>
                            <a:schemeClr val="bg1"/>
                          </a:solidFill>
                          <a:effectLst/>
                        </a:rPr>
                        <a:t>Total</a:t>
                      </a:r>
                      <a:endParaRPr lang="es-C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400" b="1" dirty="0">
                          <a:solidFill>
                            <a:schemeClr val="tx1"/>
                          </a:solidFill>
                          <a:effectLst/>
                        </a:rPr>
                        <a:t>84</a:t>
                      </a:r>
                      <a:endParaRPr lang="es-CR"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400" b="1" dirty="0">
                          <a:solidFill>
                            <a:schemeClr val="tx1"/>
                          </a:solidFill>
                          <a:effectLst/>
                        </a:rPr>
                        <a:t>18</a:t>
                      </a:r>
                      <a:endParaRPr lang="es-CR"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400" b="1" dirty="0">
                          <a:solidFill>
                            <a:schemeClr val="tx1"/>
                          </a:solidFill>
                          <a:effectLst/>
                        </a:rPr>
                        <a:t>102</a:t>
                      </a:r>
                      <a:endParaRPr lang="es-CR"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0511697"/>
                  </a:ext>
                </a:extLst>
              </a:tr>
            </a:tbl>
          </a:graphicData>
        </a:graphic>
      </p:graphicFrame>
      <p:sp>
        <p:nvSpPr>
          <p:cNvPr id="7" name="CuadroTexto 6">
            <a:extLst>
              <a:ext uri="{FF2B5EF4-FFF2-40B4-BE49-F238E27FC236}">
                <a16:creationId xmlns:a16="http://schemas.microsoft.com/office/drawing/2014/main" id="{D46FF6F2-E4DF-4799-9A25-F7EA0B76B1DD}"/>
              </a:ext>
            </a:extLst>
          </p:cNvPr>
          <p:cNvSpPr txBox="1"/>
          <p:nvPr/>
        </p:nvSpPr>
        <p:spPr>
          <a:xfrm>
            <a:off x="4124522" y="5167179"/>
            <a:ext cx="6005167"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ítulo 1">
            <a:extLst>
              <a:ext uri="{FF2B5EF4-FFF2-40B4-BE49-F238E27FC236}">
                <a16:creationId xmlns:a16="http://schemas.microsoft.com/office/drawing/2014/main" id="{52D1E79A-673F-EC49-99ED-F73DA43A272A}"/>
              </a:ext>
            </a:extLst>
          </p:cNvPr>
          <p:cNvSpPr>
            <a:spLocks noGrp="1"/>
          </p:cNvSpPr>
          <p:nvPr>
            <p:ph type="title"/>
          </p:nvPr>
        </p:nvSpPr>
        <p:spPr>
          <a:xfrm>
            <a:off x="1027890" y="815401"/>
            <a:ext cx="6841787" cy="1293028"/>
          </a:xfrm>
        </p:spPr>
        <p:txBody>
          <a:bodyPr>
            <a:noAutofit/>
          </a:bodyPr>
          <a:lstStyle/>
          <a:p>
            <a:pPr algn="l"/>
            <a:r>
              <a:rPr lang="es-ES" sz="2800" dirty="0">
                <a:solidFill>
                  <a:srgbClr val="7030A0"/>
                </a:solidFill>
              </a:rPr>
              <a:t>Actividades de formación ejecutadas en atención al Plan de Capacitación y el PAO</a:t>
            </a:r>
            <a:endParaRPr lang="es-CR" sz="2800" dirty="0">
              <a:solidFill>
                <a:srgbClr val="7030A0"/>
              </a:solidFill>
            </a:endParaRPr>
          </a:p>
        </p:txBody>
      </p:sp>
    </p:spTree>
    <p:extLst>
      <p:ext uri="{BB962C8B-B14F-4D97-AF65-F5344CB8AC3E}">
        <p14:creationId xmlns:p14="http://schemas.microsoft.com/office/powerpoint/2010/main" val="21827417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upo de personas alrededor de una casa&#10;&#10;Descripción generada automáticamente con confianza media">
            <a:extLst>
              <a:ext uri="{FF2B5EF4-FFF2-40B4-BE49-F238E27FC236}">
                <a16:creationId xmlns:a16="http://schemas.microsoft.com/office/drawing/2014/main" id="{3E57FDF1-A24E-403E-9D8C-881047C9D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71" y="1393177"/>
            <a:ext cx="5388041" cy="3030774"/>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sp>
        <p:nvSpPr>
          <p:cNvPr id="4" name="CuadroTexto 3">
            <a:extLst>
              <a:ext uri="{FF2B5EF4-FFF2-40B4-BE49-F238E27FC236}">
                <a16:creationId xmlns:a16="http://schemas.microsoft.com/office/drawing/2014/main" id="{7CEDA8B6-9F30-4A18-AC94-6D3534A18B7A}"/>
              </a:ext>
            </a:extLst>
          </p:cNvPr>
          <p:cNvSpPr txBox="1"/>
          <p:nvPr/>
        </p:nvSpPr>
        <p:spPr>
          <a:xfrm>
            <a:off x="1546697" y="4978428"/>
            <a:ext cx="3867359" cy="769441"/>
          </a:xfrm>
          <a:prstGeom prst="rect">
            <a:avLst/>
          </a:prstGeom>
          <a:noFill/>
        </p:spPr>
        <p:txBody>
          <a:bodyPr wrap="square">
            <a:spAutoFit/>
          </a:bodyPr>
          <a:lstStyle/>
          <a:p>
            <a:r>
              <a:rPr lang="es-ES" sz="1100" i="1" dirty="0">
                <a:solidFill>
                  <a:srgbClr val="7030A0"/>
                </a:solidFill>
                <a:effectLst/>
                <a:ea typeface="Calibri" panose="020F0502020204030204" pitchFamily="34" charset="0"/>
                <a:cs typeface="Times New Roman" panose="02020603050405020304" pitchFamily="18" charset="0"/>
              </a:rPr>
              <a:t>Curso Refrescamiento práctico en manejo de armas cortas para Oficiales de Seguridad. Departamento de Seguridad. Subproceso Gestión de la Capacitación, 2021.</a:t>
            </a:r>
            <a:endParaRPr lang="es-CR" sz="1100" dirty="0">
              <a:solidFill>
                <a:srgbClr val="7030A0"/>
              </a:solidFill>
              <a:effectLst/>
              <a:ea typeface="Calibri" panose="020F0502020204030204" pitchFamily="34" charset="0"/>
              <a:cs typeface="Times New Roman" panose="02020603050405020304" pitchFamily="18" charset="0"/>
            </a:endParaRPr>
          </a:p>
        </p:txBody>
      </p:sp>
      <p:pic>
        <p:nvPicPr>
          <p:cNvPr id="7" name="Imagen 6" descr="Captura de pantalla de un celular con la imagen de una mujer&#10;&#10;Descripción generada automáticamente">
            <a:extLst>
              <a:ext uri="{FF2B5EF4-FFF2-40B4-BE49-F238E27FC236}">
                <a16:creationId xmlns:a16="http://schemas.microsoft.com/office/drawing/2014/main" id="{0CA5D939-C090-4E98-8826-6F71BDCFE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408" y="1410613"/>
            <a:ext cx="5841064" cy="3013338"/>
          </a:xfrm>
          <a:prstGeom prst="roundRect">
            <a:avLst>
              <a:gd name="adj" fmla="val 8594"/>
            </a:avLst>
          </a:prstGeom>
          <a:solidFill>
            <a:srgbClr val="FFFFFF">
              <a:shade val="85000"/>
            </a:srgbClr>
          </a:solidFill>
          <a:ln>
            <a:noFill/>
          </a:ln>
          <a:effectLst>
            <a:reflection blurRad="12700" stA="38000" endPos="15000" dist="5000" dir="5400000" sy="-100000" algn="bl" rotWithShape="0"/>
          </a:effectLst>
        </p:spPr>
      </p:pic>
      <p:sp>
        <p:nvSpPr>
          <p:cNvPr id="8" name="CuadroTexto 7">
            <a:extLst>
              <a:ext uri="{FF2B5EF4-FFF2-40B4-BE49-F238E27FC236}">
                <a16:creationId xmlns:a16="http://schemas.microsoft.com/office/drawing/2014/main" id="{14D96469-F9F9-49B4-950D-536BE85AA940}"/>
              </a:ext>
            </a:extLst>
          </p:cNvPr>
          <p:cNvSpPr txBox="1"/>
          <p:nvPr/>
        </p:nvSpPr>
        <p:spPr>
          <a:xfrm>
            <a:off x="7733489" y="4978428"/>
            <a:ext cx="3752186" cy="430887"/>
          </a:xfrm>
          <a:prstGeom prst="rect">
            <a:avLst/>
          </a:prstGeom>
          <a:noFill/>
        </p:spPr>
        <p:txBody>
          <a:bodyPr wrap="square">
            <a:spAutoFit/>
          </a:bodyPr>
          <a:lstStyle/>
          <a:p>
            <a:r>
              <a:rPr lang="es-ES" sz="1100" i="1" dirty="0">
                <a:solidFill>
                  <a:srgbClr val="7030A0"/>
                </a:solidFill>
                <a:cs typeface="Times New Roman" panose="02020603050405020304" pitchFamily="18" charset="0"/>
              </a:rPr>
              <a:t>Cursos Cómo crear una vida con propósito, Subproceso Gestión de la Capacitación, 2021</a:t>
            </a:r>
            <a:r>
              <a:rPr lang="es-ES" sz="1100" dirty="0">
                <a:solidFill>
                  <a:srgbClr val="7030A0"/>
                </a:solidFill>
                <a:effectLst/>
                <a:ea typeface="Calibri" panose="020F0502020204030204" pitchFamily="34" charset="0"/>
              </a:rPr>
              <a:t>.</a:t>
            </a:r>
            <a:endParaRPr lang="es-CR" sz="1100" dirty="0">
              <a:solidFill>
                <a:srgbClr val="7030A0"/>
              </a:solidFill>
            </a:endParaRPr>
          </a:p>
        </p:txBody>
      </p:sp>
      <p:pic>
        <p:nvPicPr>
          <p:cNvPr id="5" name="Gráfico 4" descr="Bullseye con relleno sólido">
            <a:extLst>
              <a:ext uri="{FF2B5EF4-FFF2-40B4-BE49-F238E27FC236}">
                <a16:creationId xmlns:a16="http://schemas.microsoft.com/office/drawing/2014/main" id="{D39507C6-822F-8A41-9EF7-33A8508C1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534" y="4905948"/>
            <a:ext cx="841921" cy="841921"/>
          </a:xfrm>
          <a:prstGeom prst="rect">
            <a:avLst/>
          </a:prstGeom>
        </p:spPr>
      </p:pic>
      <p:pic>
        <p:nvPicPr>
          <p:cNvPr id="9" name="Gráfico 8" descr="Bullseye con relleno sólido">
            <a:extLst>
              <a:ext uri="{FF2B5EF4-FFF2-40B4-BE49-F238E27FC236}">
                <a16:creationId xmlns:a16="http://schemas.microsoft.com/office/drawing/2014/main" id="{09AA1BBD-66AE-4143-AA0A-B797B62AC4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91568" y="4905948"/>
            <a:ext cx="841921" cy="841921"/>
          </a:xfrm>
          <a:prstGeom prst="rect">
            <a:avLst/>
          </a:prstGeom>
        </p:spPr>
      </p:pic>
    </p:spTree>
    <p:extLst>
      <p:ext uri="{BB962C8B-B14F-4D97-AF65-F5344CB8AC3E}">
        <p14:creationId xmlns:p14="http://schemas.microsoft.com/office/powerpoint/2010/main" val="3892145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nterfaz de usuario gráfica, Sitio web&#10;&#10;Descripción generada automáticamente">
            <a:extLst>
              <a:ext uri="{FF2B5EF4-FFF2-40B4-BE49-F238E27FC236}">
                <a16:creationId xmlns:a16="http://schemas.microsoft.com/office/drawing/2014/main" id="{B2240E96-30D0-4A98-9BFB-06B23DFD5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09" y="1671354"/>
            <a:ext cx="5156926" cy="2873707"/>
          </a:xfrm>
          <a:prstGeom prst="roundRect">
            <a:avLst>
              <a:gd name="adj" fmla="val 8594"/>
            </a:avLst>
          </a:prstGeom>
          <a:solidFill>
            <a:srgbClr val="FFFFFF">
              <a:shade val="85000"/>
            </a:srgbClr>
          </a:solidFill>
          <a:ln>
            <a:noFill/>
          </a:ln>
          <a:effectLst>
            <a:reflection blurRad="12700" stA="38000" endPos="14000" dist="5000" dir="5400000" sy="-100000" algn="bl" rotWithShape="0"/>
          </a:effectLst>
        </p:spPr>
      </p:pic>
      <p:sp>
        <p:nvSpPr>
          <p:cNvPr id="3" name="CuadroTexto 2">
            <a:extLst>
              <a:ext uri="{FF2B5EF4-FFF2-40B4-BE49-F238E27FC236}">
                <a16:creationId xmlns:a16="http://schemas.microsoft.com/office/drawing/2014/main" id="{A1353D03-5DD4-41DB-A8CF-04DEE184A639}"/>
              </a:ext>
            </a:extLst>
          </p:cNvPr>
          <p:cNvSpPr txBox="1"/>
          <p:nvPr/>
        </p:nvSpPr>
        <p:spPr>
          <a:xfrm>
            <a:off x="1457455" y="5044655"/>
            <a:ext cx="2510641" cy="577081"/>
          </a:xfrm>
          <a:prstGeom prst="rect">
            <a:avLst/>
          </a:prstGeom>
          <a:noFill/>
        </p:spPr>
        <p:txBody>
          <a:bodyPr wrap="square">
            <a:spAutoFit/>
          </a:bodyPr>
          <a:lstStyle/>
          <a:p>
            <a:pPr algn="just"/>
            <a:r>
              <a:rPr lang="es-ES" sz="1050" i="1" dirty="0">
                <a:solidFill>
                  <a:srgbClr val="7030A0"/>
                </a:solidFill>
                <a:cs typeface="Times New Roman" panose="02020603050405020304" pitchFamily="18" charset="0"/>
              </a:rPr>
              <a:t>Taller Inducción General al Poder Judicial. Subproceso Gestión de la Capacitación, 2021.</a:t>
            </a:r>
            <a:endParaRPr lang="es-CR" sz="1050" i="1" dirty="0">
              <a:solidFill>
                <a:srgbClr val="7030A0"/>
              </a:solidFill>
              <a:cs typeface="Times New Roman" panose="02020603050405020304" pitchFamily="18" charset="0"/>
            </a:endParaRPr>
          </a:p>
        </p:txBody>
      </p:sp>
      <p:pic>
        <p:nvPicPr>
          <p:cNvPr id="5" name="Imagen 4" descr="Interfaz de usuario gráfica&#10;&#10;Descripción generada automáticamente con confianza media">
            <a:extLst>
              <a:ext uri="{FF2B5EF4-FFF2-40B4-BE49-F238E27FC236}">
                <a16:creationId xmlns:a16="http://schemas.microsoft.com/office/drawing/2014/main" id="{E7670E29-1063-4DEE-A034-FC9BDFBEE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901" y="1671354"/>
            <a:ext cx="6077263" cy="2873707"/>
          </a:xfrm>
          <a:prstGeom prst="roundRect">
            <a:avLst>
              <a:gd name="adj" fmla="val 8594"/>
            </a:avLst>
          </a:prstGeom>
          <a:solidFill>
            <a:srgbClr val="FFFFFF">
              <a:shade val="85000"/>
            </a:srgbClr>
          </a:solidFill>
          <a:ln>
            <a:noFill/>
          </a:ln>
          <a:effectLst>
            <a:reflection blurRad="12700" stA="38000" endPos="14000" dist="5000" dir="5400000" sy="-100000" algn="bl" rotWithShape="0"/>
          </a:effectLst>
        </p:spPr>
      </p:pic>
      <p:sp>
        <p:nvSpPr>
          <p:cNvPr id="6" name="CuadroTexto 5">
            <a:extLst>
              <a:ext uri="{FF2B5EF4-FFF2-40B4-BE49-F238E27FC236}">
                <a16:creationId xmlns:a16="http://schemas.microsoft.com/office/drawing/2014/main" id="{70F190DD-8F85-4BB0-82C6-3C7374B55759}"/>
              </a:ext>
            </a:extLst>
          </p:cNvPr>
          <p:cNvSpPr txBox="1"/>
          <p:nvPr/>
        </p:nvSpPr>
        <p:spPr>
          <a:xfrm>
            <a:off x="7829569" y="5044655"/>
            <a:ext cx="3145279" cy="577081"/>
          </a:xfrm>
          <a:prstGeom prst="rect">
            <a:avLst/>
          </a:prstGeom>
          <a:noFill/>
        </p:spPr>
        <p:txBody>
          <a:bodyPr wrap="square">
            <a:spAutoFit/>
          </a:bodyPr>
          <a:lstStyle/>
          <a:p>
            <a:r>
              <a:rPr lang="es-ES" sz="1050" i="1" dirty="0">
                <a:solidFill>
                  <a:srgbClr val="7030A0"/>
                </a:solidFill>
                <a:cs typeface="Times New Roman" panose="02020603050405020304" pitchFamily="18" charset="0"/>
              </a:rPr>
              <a:t>Curso Fundamentos del diseño gráfico. Subproceso Gestión de la Capacitación, 2021.</a:t>
            </a:r>
            <a:endParaRPr lang="es-CR" sz="1050" i="1" dirty="0">
              <a:solidFill>
                <a:srgbClr val="7030A0"/>
              </a:solidFill>
              <a:cs typeface="Times New Roman" panose="02020603050405020304" pitchFamily="18" charset="0"/>
            </a:endParaRPr>
          </a:p>
        </p:txBody>
      </p:sp>
      <p:pic>
        <p:nvPicPr>
          <p:cNvPr id="7" name="Gráfico 6" descr="Bullseye con relleno sólido">
            <a:extLst>
              <a:ext uri="{FF2B5EF4-FFF2-40B4-BE49-F238E27FC236}">
                <a16:creationId xmlns:a16="http://schemas.microsoft.com/office/drawing/2014/main" id="{B5826C5F-103B-8141-96B7-B97F2192BF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534" y="4905948"/>
            <a:ext cx="841921" cy="841921"/>
          </a:xfrm>
          <a:prstGeom prst="rect">
            <a:avLst/>
          </a:prstGeom>
        </p:spPr>
      </p:pic>
      <p:pic>
        <p:nvPicPr>
          <p:cNvPr id="8" name="Gráfico 7" descr="Bullseye con relleno sólido">
            <a:extLst>
              <a:ext uri="{FF2B5EF4-FFF2-40B4-BE49-F238E27FC236}">
                <a16:creationId xmlns:a16="http://schemas.microsoft.com/office/drawing/2014/main" id="{4EF6CDBE-6451-9744-9ABE-84DF3FBF4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91568" y="4905948"/>
            <a:ext cx="841921" cy="841921"/>
          </a:xfrm>
          <a:prstGeom prst="rect">
            <a:avLst/>
          </a:prstGeom>
        </p:spPr>
      </p:pic>
    </p:spTree>
    <p:extLst>
      <p:ext uri="{BB962C8B-B14F-4D97-AF65-F5344CB8AC3E}">
        <p14:creationId xmlns:p14="http://schemas.microsoft.com/office/powerpoint/2010/main" val="312519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Escala de tiempo&#10;&#10;Descripción generada automáticamente con confianza media">
            <a:extLst>
              <a:ext uri="{FF2B5EF4-FFF2-40B4-BE49-F238E27FC236}">
                <a16:creationId xmlns:a16="http://schemas.microsoft.com/office/drawing/2014/main" id="{CBE22162-5062-45D3-A4F5-1B5801C50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66" y="567204"/>
            <a:ext cx="5141259" cy="2258413"/>
          </a:xfrm>
          <a:prstGeom prst="roundRect">
            <a:avLst>
              <a:gd name="adj" fmla="val 8594"/>
            </a:avLst>
          </a:prstGeom>
          <a:solidFill>
            <a:srgbClr val="FFFFFF">
              <a:shade val="85000"/>
            </a:srgbClr>
          </a:solidFill>
          <a:ln>
            <a:noFill/>
          </a:ln>
          <a:effectLst>
            <a:reflection blurRad="12700" stA="38000" endPos="12082" dist="5000" dir="5400000" sy="-100000" algn="bl" rotWithShape="0"/>
          </a:effectLst>
        </p:spPr>
      </p:pic>
      <p:sp>
        <p:nvSpPr>
          <p:cNvPr id="6" name="CuadroTexto 5">
            <a:extLst>
              <a:ext uri="{FF2B5EF4-FFF2-40B4-BE49-F238E27FC236}">
                <a16:creationId xmlns:a16="http://schemas.microsoft.com/office/drawing/2014/main" id="{6590776A-E4CC-42AA-89F9-DF8A7C9924AC}"/>
              </a:ext>
            </a:extLst>
          </p:cNvPr>
          <p:cNvSpPr txBox="1"/>
          <p:nvPr/>
        </p:nvSpPr>
        <p:spPr>
          <a:xfrm>
            <a:off x="2587558" y="3074947"/>
            <a:ext cx="2393004" cy="600164"/>
          </a:xfrm>
          <a:prstGeom prst="rect">
            <a:avLst/>
          </a:prstGeom>
          <a:noFill/>
        </p:spPr>
        <p:txBody>
          <a:bodyPr wrap="square">
            <a:spAutoFit/>
          </a:bodyPr>
          <a:lstStyle/>
          <a:p>
            <a:r>
              <a:rPr lang="es-ES" sz="1100" i="1" dirty="0">
                <a:solidFill>
                  <a:srgbClr val="7030A0"/>
                </a:solidFill>
                <a:cs typeface="Times New Roman" panose="02020603050405020304" pitchFamily="18" charset="0"/>
              </a:rPr>
              <a:t>Charla El Ahorro. Subproceso Gestión de la Capacitación, 2021.</a:t>
            </a:r>
            <a:endParaRPr lang="es-CR" sz="1100" i="1" dirty="0">
              <a:solidFill>
                <a:srgbClr val="7030A0"/>
              </a:solidFill>
              <a:cs typeface="Times New Roman" panose="02020603050405020304" pitchFamily="18" charset="0"/>
            </a:endParaRPr>
          </a:p>
        </p:txBody>
      </p:sp>
      <p:pic>
        <p:nvPicPr>
          <p:cNvPr id="12" name="Imagen 11" descr="Interfaz de usuario gráfica, Sitio web&#10;&#10;Descripción generada automáticamente">
            <a:extLst>
              <a:ext uri="{FF2B5EF4-FFF2-40B4-BE49-F238E27FC236}">
                <a16:creationId xmlns:a16="http://schemas.microsoft.com/office/drawing/2014/main" id="{D315F5A1-F5C1-4BE9-81B0-2CAA17289F4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67177" y="567204"/>
            <a:ext cx="4696287" cy="2258413"/>
          </a:xfrm>
          <a:prstGeom prst="roundRect">
            <a:avLst>
              <a:gd name="adj" fmla="val 8594"/>
            </a:avLst>
          </a:prstGeom>
          <a:solidFill>
            <a:srgbClr val="FFFFFF">
              <a:shade val="85000"/>
            </a:srgbClr>
          </a:solidFill>
          <a:ln>
            <a:noFill/>
          </a:ln>
          <a:effectLst>
            <a:reflection blurRad="12700" stA="38000" endPos="12082" dist="5000" dir="5400000" sy="-100000" algn="bl" rotWithShape="0"/>
          </a:effectLst>
        </p:spPr>
      </p:pic>
      <p:sp>
        <p:nvSpPr>
          <p:cNvPr id="15" name="CuadroTexto 14">
            <a:extLst>
              <a:ext uri="{FF2B5EF4-FFF2-40B4-BE49-F238E27FC236}">
                <a16:creationId xmlns:a16="http://schemas.microsoft.com/office/drawing/2014/main" id="{050EB724-248D-4FAC-950B-BB7B23821056}"/>
              </a:ext>
            </a:extLst>
          </p:cNvPr>
          <p:cNvSpPr txBox="1"/>
          <p:nvPr/>
        </p:nvSpPr>
        <p:spPr>
          <a:xfrm>
            <a:off x="8132323" y="3074947"/>
            <a:ext cx="2957209" cy="577081"/>
          </a:xfrm>
          <a:prstGeom prst="rect">
            <a:avLst/>
          </a:prstGeom>
          <a:noFill/>
        </p:spPr>
        <p:txBody>
          <a:bodyPr wrap="square">
            <a:spAutoFit/>
          </a:bodyPr>
          <a:lstStyle/>
          <a:p>
            <a:r>
              <a:rPr lang="es-ES" sz="1050" i="1" dirty="0">
                <a:solidFill>
                  <a:srgbClr val="7030A0"/>
                </a:solidFill>
                <a:cs typeface="Times New Roman" panose="02020603050405020304" pitchFamily="18" charset="0"/>
              </a:rPr>
              <a:t>LiFe 2021 en línea, Libertad Financiera con Éxito, Subproceso Gestión de la Capacitación, 2021.</a:t>
            </a:r>
            <a:endParaRPr lang="es-CR" sz="1050" i="1" dirty="0">
              <a:solidFill>
                <a:srgbClr val="7030A0"/>
              </a:solidFill>
              <a:cs typeface="Times New Roman" panose="02020603050405020304" pitchFamily="18" charset="0"/>
            </a:endParaRPr>
          </a:p>
        </p:txBody>
      </p:sp>
      <p:pic>
        <p:nvPicPr>
          <p:cNvPr id="16" name="Imagen 15">
            <a:extLst>
              <a:ext uri="{FF2B5EF4-FFF2-40B4-BE49-F238E27FC236}">
                <a16:creationId xmlns:a16="http://schemas.microsoft.com/office/drawing/2014/main" id="{3F70AD3F-179C-4BF5-9739-6B7805E5BA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87558" y="4032384"/>
            <a:ext cx="5347377" cy="2534134"/>
          </a:xfrm>
          <a:prstGeom prst="roundRect">
            <a:avLst>
              <a:gd name="adj" fmla="val 8594"/>
            </a:avLst>
          </a:prstGeom>
          <a:solidFill>
            <a:srgbClr val="FFFFFF">
              <a:shade val="85000"/>
            </a:srgbClr>
          </a:solidFill>
          <a:ln>
            <a:noFill/>
          </a:ln>
          <a:effectLst>
            <a:reflection blurRad="12700" stA="38000" endPos="12082" dist="5000" dir="5400000" sy="-100000" algn="bl" rotWithShape="0"/>
          </a:effectLst>
        </p:spPr>
      </p:pic>
      <p:sp>
        <p:nvSpPr>
          <p:cNvPr id="17" name="CuadroTexto 16">
            <a:extLst>
              <a:ext uri="{FF2B5EF4-FFF2-40B4-BE49-F238E27FC236}">
                <a16:creationId xmlns:a16="http://schemas.microsoft.com/office/drawing/2014/main" id="{9784DCD2-14AC-4E3E-9355-25997B32A988}"/>
              </a:ext>
            </a:extLst>
          </p:cNvPr>
          <p:cNvSpPr txBox="1"/>
          <p:nvPr/>
        </p:nvSpPr>
        <p:spPr>
          <a:xfrm>
            <a:off x="8955233" y="5010909"/>
            <a:ext cx="2809176" cy="577081"/>
          </a:xfrm>
          <a:prstGeom prst="rect">
            <a:avLst/>
          </a:prstGeom>
          <a:noFill/>
        </p:spPr>
        <p:txBody>
          <a:bodyPr wrap="square">
            <a:spAutoFit/>
          </a:bodyPr>
          <a:lstStyle/>
          <a:p>
            <a:r>
              <a:rPr lang="es-ES" sz="1050" i="1" dirty="0">
                <a:solidFill>
                  <a:srgbClr val="7030A0"/>
                </a:solidFill>
                <a:cs typeface="Times New Roman" panose="02020603050405020304" pitchFamily="18" charset="0"/>
              </a:rPr>
              <a:t>LiFe 2021 en línea, Libertad Financiera con Éxito, Subproceso Gestión de la Capacitación, 2021.</a:t>
            </a:r>
            <a:endParaRPr lang="es-CR" sz="1050" i="1" dirty="0">
              <a:solidFill>
                <a:srgbClr val="7030A0"/>
              </a:solidFill>
              <a:cs typeface="Times New Roman" panose="02020603050405020304" pitchFamily="18" charset="0"/>
            </a:endParaRPr>
          </a:p>
        </p:txBody>
      </p:sp>
      <p:pic>
        <p:nvPicPr>
          <p:cNvPr id="8" name="Gráfico 7" descr="Bullseye con relleno sólido">
            <a:extLst>
              <a:ext uri="{FF2B5EF4-FFF2-40B4-BE49-F238E27FC236}">
                <a16:creationId xmlns:a16="http://schemas.microsoft.com/office/drawing/2014/main" id="{E8660FC6-3F34-F646-9502-02CA6081DD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2310" y="3074947"/>
            <a:ext cx="600164" cy="600164"/>
          </a:xfrm>
          <a:prstGeom prst="rect">
            <a:avLst/>
          </a:prstGeom>
        </p:spPr>
      </p:pic>
      <p:pic>
        <p:nvPicPr>
          <p:cNvPr id="9" name="Gráfico 8" descr="Bullseye con relleno sólido">
            <a:extLst>
              <a:ext uri="{FF2B5EF4-FFF2-40B4-BE49-F238E27FC236}">
                <a16:creationId xmlns:a16="http://schemas.microsoft.com/office/drawing/2014/main" id="{4F3C799A-E2E8-BD43-A97A-72671B40D1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1927" y="3074947"/>
            <a:ext cx="600164" cy="600164"/>
          </a:xfrm>
          <a:prstGeom prst="rect">
            <a:avLst/>
          </a:prstGeom>
        </p:spPr>
      </p:pic>
      <p:pic>
        <p:nvPicPr>
          <p:cNvPr id="10" name="Gráfico 9" descr="Bullseye con relleno sólido">
            <a:extLst>
              <a:ext uri="{FF2B5EF4-FFF2-40B4-BE49-F238E27FC236}">
                <a16:creationId xmlns:a16="http://schemas.microsoft.com/office/drawing/2014/main" id="{158F100C-DD39-F24C-AB64-B659C6BEE4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1189" y="4999367"/>
            <a:ext cx="600164" cy="600164"/>
          </a:xfrm>
          <a:prstGeom prst="rect">
            <a:avLst/>
          </a:prstGeom>
        </p:spPr>
      </p:pic>
    </p:spTree>
    <p:extLst>
      <p:ext uri="{BB962C8B-B14F-4D97-AF65-F5344CB8AC3E}">
        <p14:creationId xmlns:p14="http://schemas.microsoft.com/office/powerpoint/2010/main" val="3985095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3B2E2829-FE2F-3C48-BE03-6623D242DC4C}"/>
              </a:ext>
            </a:extLst>
          </p:cNvPr>
          <p:cNvSpPr txBox="1">
            <a:spLocks/>
          </p:cNvSpPr>
          <p:nvPr/>
        </p:nvSpPr>
        <p:spPr>
          <a:xfrm>
            <a:off x="1043950" y="2039102"/>
            <a:ext cx="10955470" cy="61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a:solidFill>
                  <a:srgbClr val="7030A0"/>
                </a:solidFill>
              </a:rPr>
              <a:t>ACTIVIDADES FORMATIVAS EJECUTADAS</a:t>
            </a:r>
            <a:endParaRPr lang="es-CR" dirty="0">
              <a:solidFill>
                <a:schemeClr val="accent2">
                  <a:lumMod val="50000"/>
                </a:schemeClr>
              </a:solidFill>
            </a:endParaRPr>
          </a:p>
        </p:txBody>
      </p:sp>
      <p:sp>
        <p:nvSpPr>
          <p:cNvPr id="9" name="Marcador de texto 2">
            <a:extLst>
              <a:ext uri="{FF2B5EF4-FFF2-40B4-BE49-F238E27FC236}">
                <a16:creationId xmlns:a16="http://schemas.microsoft.com/office/drawing/2014/main" id="{E93AC220-1353-BD4C-8602-3E74A9477258}"/>
              </a:ext>
            </a:extLst>
          </p:cNvPr>
          <p:cNvSpPr txBox="1">
            <a:spLocks/>
          </p:cNvSpPr>
          <p:nvPr/>
        </p:nvSpPr>
        <p:spPr>
          <a:xfrm>
            <a:off x="1811671" y="3003277"/>
            <a:ext cx="7656058" cy="9941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000" dirty="0">
                <a:ea typeface="Calibri" panose="020F0502020204030204" pitchFamily="34" charset="0"/>
              </a:rPr>
              <a:t>CAPACITACIONES VIRTUALES DE AUTOAPRENDIZAJE</a:t>
            </a:r>
          </a:p>
          <a:p>
            <a:pPr marL="0" indent="0">
              <a:buNone/>
            </a:pPr>
            <a:r>
              <a:rPr lang="es-ES_tradnl" sz="2000" dirty="0">
                <a:ea typeface="Calibri" panose="020F0502020204030204" pitchFamily="34" charset="0"/>
              </a:rPr>
              <a:t>POR MEDIO DE LA PLATAFORMA C@PACÍTATE</a:t>
            </a:r>
            <a:endParaRPr lang="es-CR" sz="2400" dirty="0"/>
          </a:p>
        </p:txBody>
      </p:sp>
    </p:spTree>
    <p:extLst>
      <p:ext uri="{BB962C8B-B14F-4D97-AF65-F5344CB8AC3E}">
        <p14:creationId xmlns:p14="http://schemas.microsoft.com/office/powerpoint/2010/main" val="427205487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1C025F-1742-4528-A681-4B91BEF10CA8}"/>
              </a:ext>
            </a:extLst>
          </p:cNvPr>
          <p:cNvSpPr>
            <a:spLocks noGrp="1"/>
          </p:cNvSpPr>
          <p:nvPr>
            <p:ph type="title"/>
          </p:nvPr>
        </p:nvSpPr>
        <p:spPr>
          <a:xfrm>
            <a:off x="719847" y="685704"/>
            <a:ext cx="6653719" cy="1293028"/>
          </a:xfrm>
        </p:spPr>
        <p:txBody>
          <a:bodyPr>
            <a:normAutofit/>
          </a:bodyPr>
          <a:lstStyle/>
          <a:p>
            <a:pPr algn="l"/>
            <a:r>
              <a:rPr kumimoji="0" lang="es-ES" altLang="es-CR" sz="2800" i="0" u="none" strike="noStrike" cap="none" normalizeH="0" baseline="0" dirty="0">
                <a:ln>
                  <a:noFill/>
                </a:ln>
                <a:solidFill>
                  <a:srgbClr val="7030A0"/>
                </a:solidFill>
                <a:effectLst/>
                <a:latin typeface="+mn-lt"/>
                <a:ea typeface="Calibri" panose="020F0502020204030204" pitchFamily="34" charset="0"/>
                <a:cs typeface="Arial" panose="020B0604020202020204" pitchFamily="34" charset="0"/>
              </a:rPr>
              <a:t>Cantidad de personas participantes y cursos virtuales realizados</a:t>
            </a:r>
            <a:endParaRPr lang="es-CR" sz="2800" dirty="0">
              <a:solidFill>
                <a:srgbClr val="7030A0"/>
              </a:solidFill>
              <a:latin typeface="+mn-lt"/>
            </a:endParaRPr>
          </a:p>
        </p:txBody>
      </p:sp>
      <p:graphicFrame>
        <p:nvGraphicFramePr>
          <p:cNvPr id="3" name="Tabla 2">
            <a:extLst>
              <a:ext uri="{FF2B5EF4-FFF2-40B4-BE49-F238E27FC236}">
                <a16:creationId xmlns:a16="http://schemas.microsoft.com/office/drawing/2014/main" id="{AF307C45-BFAE-4989-A58B-39ABA61CEB17}"/>
              </a:ext>
            </a:extLst>
          </p:cNvPr>
          <p:cNvGraphicFramePr>
            <a:graphicFrameLocks noGrp="1"/>
          </p:cNvGraphicFramePr>
          <p:nvPr>
            <p:extLst>
              <p:ext uri="{D42A27DB-BD31-4B8C-83A1-F6EECF244321}">
                <p14:modId xmlns:p14="http://schemas.microsoft.com/office/powerpoint/2010/main" val="1366529486"/>
              </p:ext>
            </p:extLst>
          </p:nvPr>
        </p:nvGraphicFramePr>
        <p:xfrm>
          <a:off x="953310" y="1978732"/>
          <a:ext cx="9679021" cy="4238852"/>
        </p:xfrm>
        <a:graphic>
          <a:graphicData uri="http://schemas.openxmlformats.org/drawingml/2006/table">
            <a:tbl>
              <a:tblPr firstRow="1" firstCol="1" bandRow="1">
                <a:tableStyleId>{00A15C55-8517-42AA-B614-E9B94910E393}</a:tableStyleId>
              </a:tblPr>
              <a:tblGrid>
                <a:gridCol w="3796456">
                  <a:extLst>
                    <a:ext uri="{9D8B030D-6E8A-4147-A177-3AD203B41FA5}">
                      <a16:colId xmlns:a16="http://schemas.microsoft.com/office/drawing/2014/main" val="1714460081"/>
                    </a:ext>
                  </a:extLst>
                </a:gridCol>
                <a:gridCol w="1960855">
                  <a:extLst>
                    <a:ext uri="{9D8B030D-6E8A-4147-A177-3AD203B41FA5}">
                      <a16:colId xmlns:a16="http://schemas.microsoft.com/office/drawing/2014/main" val="4136979594"/>
                    </a:ext>
                  </a:extLst>
                </a:gridCol>
                <a:gridCol w="1960855">
                  <a:extLst>
                    <a:ext uri="{9D8B030D-6E8A-4147-A177-3AD203B41FA5}">
                      <a16:colId xmlns:a16="http://schemas.microsoft.com/office/drawing/2014/main" val="2684583763"/>
                    </a:ext>
                  </a:extLst>
                </a:gridCol>
                <a:gridCol w="1960855">
                  <a:extLst>
                    <a:ext uri="{9D8B030D-6E8A-4147-A177-3AD203B41FA5}">
                      <a16:colId xmlns:a16="http://schemas.microsoft.com/office/drawing/2014/main" val="1094409959"/>
                    </a:ext>
                  </a:extLst>
                </a:gridCol>
              </a:tblGrid>
              <a:tr h="851020">
                <a:tc>
                  <a:txBody>
                    <a:bodyPr/>
                    <a:lstStyle/>
                    <a:p>
                      <a:pPr algn="l"/>
                      <a:r>
                        <a:rPr lang="es-CR" sz="1600" dirty="0">
                          <a:effectLst/>
                        </a:rPr>
                        <a:t>Personas únicas matriculadas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dirty="0">
                          <a:effectLst/>
                        </a:rPr>
                        <a:t>Mujeres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S" sz="1600" dirty="0">
                          <a:effectLst/>
                        </a:rPr>
                        <a:t>Hombres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11.832</a:t>
                      </a:r>
                    </a:p>
                    <a:p>
                      <a:pPr algn="ctr"/>
                      <a:r>
                        <a:rPr lang="es-CR" sz="1600" dirty="0">
                          <a:effectLst/>
                        </a:rPr>
                        <a:t>Mujer: 6.154, Hombre: 5.678</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1938333"/>
                  </a:ext>
                </a:extLst>
              </a:tr>
              <a:tr h="851020">
                <a:tc>
                  <a:txBody>
                    <a:bodyPr/>
                    <a:lstStyle/>
                    <a:p>
                      <a:pPr algn="l"/>
                      <a:r>
                        <a:rPr lang="es-CR" sz="1600" dirty="0">
                          <a:effectLst/>
                        </a:rPr>
                        <a:t>Personas con al menos un curso aprobado</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3.985</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3.718</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6.154</a:t>
                      </a:r>
                    </a:p>
                  </a:txBody>
                  <a:tcPr marL="68580" marR="68580" marT="0" marB="0" anchor="ctr"/>
                </a:tc>
                <a:extLst>
                  <a:ext uri="{0D108BD9-81ED-4DB2-BD59-A6C34878D82A}">
                    <a16:rowId xmlns:a16="http://schemas.microsoft.com/office/drawing/2014/main" val="2826727009"/>
                  </a:ext>
                </a:extLst>
              </a:tr>
              <a:tr h="851020">
                <a:tc>
                  <a:txBody>
                    <a:bodyPr/>
                    <a:lstStyle/>
                    <a:p>
                      <a:pPr algn="l"/>
                      <a:r>
                        <a:rPr lang="es-CR" sz="1600" dirty="0">
                          <a:effectLst/>
                        </a:rPr>
                        <a:t>Cursos matriculados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17.801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16.760</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34.561</a:t>
                      </a:r>
                    </a:p>
                  </a:txBody>
                  <a:tcPr marL="68580" marR="68580" marT="0" marB="0" anchor="ctr"/>
                </a:tc>
                <a:extLst>
                  <a:ext uri="{0D108BD9-81ED-4DB2-BD59-A6C34878D82A}">
                    <a16:rowId xmlns:a16="http://schemas.microsoft.com/office/drawing/2014/main" val="2671400606"/>
                  </a:ext>
                </a:extLst>
              </a:tr>
              <a:tr h="851020">
                <a:tc>
                  <a:txBody>
                    <a:bodyPr/>
                    <a:lstStyle/>
                    <a:p>
                      <a:pPr algn="l"/>
                      <a:r>
                        <a:rPr lang="es-CR" sz="1600" dirty="0">
                          <a:effectLst/>
                        </a:rPr>
                        <a:t>Cursos aprobados</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13.021</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12.567</a:t>
                      </a:r>
                      <a:endParaRPr lang="es-C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CR" sz="1600" dirty="0">
                          <a:effectLst/>
                        </a:rPr>
                        <a:t>25.588</a:t>
                      </a:r>
                    </a:p>
                  </a:txBody>
                  <a:tcPr marL="68580" marR="68580" marT="0" marB="0" anchor="ctr"/>
                </a:tc>
                <a:extLst>
                  <a:ext uri="{0D108BD9-81ED-4DB2-BD59-A6C34878D82A}">
                    <a16:rowId xmlns:a16="http://schemas.microsoft.com/office/drawing/2014/main" val="1679331289"/>
                  </a:ext>
                </a:extLst>
              </a:tr>
              <a:tr h="188648">
                <a:tc gridSpan="3">
                  <a:txBody>
                    <a:bodyPr/>
                    <a:lstStyle/>
                    <a:p>
                      <a:pPr algn="ctr">
                        <a:lnSpc>
                          <a:spcPct val="200000"/>
                        </a:lnSpc>
                      </a:pPr>
                      <a:r>
                        <a:rPr lang="es-CR" sz="1600" b="1" dirty="0">
                          <a:effectLst/>
                        </a:rPr>
                        <a:t>Tasa neta de aprobación</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pPr>
                      <a:r>
                        <a:rPr lang="es-CR" sz="1600" b="1" dirty="0">
                          <a:effectLst/>
                        </a:rPr>
                        <a:t>76,50%</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688805"/>
                  </a:ext>
                </a:extLst>
              </a:tr>
              <a:tr h="190017">
                <a:tc gridSpan="3">
                  <a:txBody>
                    <a:bodyPr/>
                    <a:lstStyle/>
                    <a:p>
                      <a:pPr algn="ctr">
                        <a:lnSpc>
                          <a:spcPct val="200000"/>
                        </a:lnSpc>
                      </a:pPr>
                      <a:r>
                        <a:rPr lang="es-CR" sz="1600" b="1" dirty="0">
                          <a:effectLst/>
                        </a:rPr>
                        <a:t>Tasa neta de inconclusos</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pPr>
                      <a:r>
                        <a:rPr lang="es-CR" sz="1600" b="1" dirty="0">
                          <a:effectLst/>
                        </a:rPr>
                        <a:t>25,96%</a:t>
                      </a:r>
                      <a:endParaRPr lang="es-C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3438348"/>
                  </a:ext>
                </a:extLst>
              </a:tr>
            </a:tbl>
          </a:graphicData>
        </a:graphic>
      </p:graphicFrame>
      <p:sp>
        <p:nvSpPr>
          <p:cNvPr id="5" name="CuadroTexto 4">
            <a:extLst>
              <a:ext uri="{FF2B5EF4-FFF2-40B4-BE49-F238E27FC236}">
                <a16:creationId xmlns:a16="http://schemas.microsoft.com/office/drawing/2014/main" id="{0F73AC6C-270A-4935-A62D-AF0C6A869CE2}"/>
              </a:ext>
            </a:extLst>
          </p:cNvPr>
          <p:cNvSpPr txBox="1"/>
          <p:nvPr/>
        </p:nvSpPr>
        <p:spPr>
          <a:xfrm>
            <a:off x="4627164" y="6318211"/>
            <a:ext cx="6005167"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26881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E93AC220-1353-BD4C-8602-3E74A9477258}"/>
              </a:ext>
            </a:extLst>
          </p:cNvPr>
          <p:cNvSpPr txBox="1">
            <a:spLocks/>
          </p:cNvSpPr>
          <p:nvPr/>
        </p:nvSpPr>
        <p:spPr>
          <a:xfrm>
            <a:off x="1811671" y="3003277"/>
            <a:ext cx="7656058" cy="9941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R" sz="2400" dirty="0"/>
          </a:p>
        </p:txBody>
      </p:sp>
      <p:sp>
        <p:nvSpPr>
          <p:cNvPr id="4" name="CuadroTexto 3">
            <a:extLst>
              <a:ext uri="{FF2B5EF4-FFF2-40B4-BE49-F238E27FC236}">
                <a16:creationId xmlns:a16="http://schemas.microsoft.com/office/drawing/2014/main" id="{8DCA2F0B-8A6D-9C49-A1EA-0082779B37DC}"/>
              </a:ext>
            </a:extLst>
          </p:cNvPr>
          <p:cNvSpPr txBox="1"/>
          <p:nvPr/>
        </p:nvSpPr>
        <p:spPr>
          <a:xfrm>
            <a:off x="1811671" y="1709241"/>
            <a:ext cx="7254062" cy="2000548"/>
          </a:xfrm>
          <a:prstGeom prst="rect">
            <a:avLst/>
          </a:prstGeom>
          <a:noFill/>
        </p:spPr>
        <p:txBody>
          <a:bodyPr wrap="square">
            <a:spAutoFit/>
          </a:bodyPr>
          <a:lstStyle/>
          <a:p>
            <a:br>
              <a:rPr lang="es-ES_tradnl" dirty="0">
                <a:solidFill>
                  <a:srgbClr val="7030A0"/>
                </a:solidFill>
              </a:rPr>
            </a:br>
            <a:r>
              <a:rPr lang="es-ES_tradnl" sz="4400" dirty="0">
                <a:solidFill>
                  <a:srgbClr val="7030A0"/>
                </a:solidFill>
                <a:ea typeface="+mj-ea"/>
                <a:cs typeface="+mj-cs"/>
              </a:rPr>
              <a:t>BECAS INSTITUCIONALES DIVULGADAS</a:t>
            </a:r>
            <a:br>
              <a:rPr lang="es-CR" sz="1100" dirty="0">
                <a:solidFill>
                  <a:srgbClr val="7030A0"/>
                </a:solidFill>
                <a:effectLst/>
                <a:ea typeface="Calibri" panose="020F0502020204030204" pitchFamily="34" charset="0"/>
                <a:cs typeface="Times New Roman" panose="02020603050405020304" pitchFamily="18" charset="0"/>
              </a:rPr>
            </a:br>
            <a:endParaRPr lang="es-CR" dirty="0">
              <a:solidFill>
                <a:srgbClr val="7030A0"/>
              </a:solidFill>
            </a:endParaRPr>
          </a:p>
        </p:txBody>
      </p:sp>
    </p:spTree>
    <p:extLst>
      <p:ext uri="{BB962C8B-B14F-4D97-AF65-F5344CB8AC3E}">
        <p14:creationId xmlns:p14="http://schemas.microsoft.com/office/powerpoint/2010/main" val="71366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28988D6-BD72-45A7-AF63-72E454ED12C3}"/>
              </a:ext>
            </a:extLst>
          </p:cNvPr>
          <p:cNvSpPr txBox="1"/>
          <p:nvPr/>
        </p:nvSpPr>
        <p:spPr>
          <a:xfrm>
            <a:off x="2167781" y="1616382"/>
            <a:ext cx="7696066" cy="923330"/>
          </a:xfrm>
          <a:prstGeom prst="rect">
            <a:avLst/>
          </a:prstGeom>
          <a:noFill/>
        </p:spPr>
        <p:txBody>
          <a:bodyPr wrap="square" rtlCol="0">
            <a:spAutoFit/>
          </a:bodyPr>
          <a:lstStyle/>
          <a:p>
            <a:pPr algn="ctr"/>
            <a:r>
              <a:rPr lang="es-ES_tradnl" sz="1800" dirty="0">
                <a:solidFill>
                  <a:srgbClr val="000000"/>
                </a:solidFill>
                <a:effectLst/>
                <a:ea typeface="Calibri" panose="020F0502020204030204" pitchFamily="34" charset="0"/>
                <a:cs typeface="Times New Roman" panose="02020603050405020304" pitchFamily="18" charset="0"/>
              </a:rPr>
              <a:t>Se realizó la promoción y gestión de 23 actividades</a:t>
            </a:r>
          </a:p>
          <a:p>
            <a:pPr algn="ctr"/>
            <a:r>
              <a:rPr lang="es-ES_tradnl" sz="1800" dirty="0">
                <a:solidFill>
                  <a:srgbClr val="000000"/>
                </a:solidFill>
                <a:effectLst/>
                <a:ea typeface="Calibri" panose="020F0502020204030204" pitchFamily="34" charset="0"/>
                <a:cs typeface="Times New Roman" panose="02020603050405020304" pitchFamily="18" charset="0"/>
              </a:rPr>
              <a:t>formativas distribuidas de la siguiente forma: </a:t>
            </a:r>
            <a:endParaRPr lang="es-CR" sz="1800" dirty="0">
              <a:effectLst/>
              <a:ea typeface="Calibri" panose="020F0502020204030204" pitchFamily="34" charset="0"/>
              <a:cs typeface="Times New Roman" panose="02020603050405020304" pitchFamily="18" charset="0"/>
            </a:endParaRPr>
          </a:p>
          <a:p>
            <a:pPr algn="ctr"/>
            <a:endParaRPr lang="es-CR" dirty="0"/>
          </a:p>
        </p:txBody>
      </p:sp>
      <p:graphicFrame>
        <p:nvGraphicFramePr>
          <p:cNvPr id="7" name="Diagrama 6">
            <a:extLst>
              <a:ext uri="{FF2B5EF4-FFF2-40B4-BE49-F238E27FC236}">
                <a16:creationId xmlns:a16="http://schemas.microsoft.com/office/drawing/2014/main" id="{7279F027-8B5D-48CD-A7FE-B488426E4A68}"/>
              </a:ext>
            </a:extLst>
          </p:cNvPr>
          <p:cNvGraphicFramePr/>
          <p:nvPr>
            <p:extLst>
              <p:ext uri="{D42A27DB-BD31-4B8C-83A1-F6EECF244321}">
                <p14:modId xmlns:p14="http://schemas.microsoft.com/office/powerpoint/2010/main" val="428438573"/>
              </p:ext>
            </p:extLst>
          </p:nvPr>
        </p:nvGraphicFramePr>
        <p:xfrm>
          <a:off x="2167782" y="2225982"/>
          <a:ext cx="7856433" cy="2119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67949C5F-7814-432B-BF6F-C8A2F1274747}"/>
              </a:ext>
            </a:extLst>
          </p:cNvPr>
          <p:cNvSpPr txBox="1"/>
          <p:nvPr/>
        </p:nvSpPr>
        <p:spPr>
          <a:xfrm>
            <a:off x="2167781" y="4410621"/>
            <a:ext cx="7980559" cy="1384995"/>
          </a:xfrm>
          <a:prstGeom prst="rect">
            <a:avLst/>
          </a:prstGeom>
          <a:noFill/>
        </p:spPr>
        <p:txBody>
          <a:bodyPr wrap="square">
            <a:spAutoFit/>
          </a:bodyPr>
          <a:lstStyle/>
          <a:p>
            <a:pPr algn="just"/>
            <a:r>
              <a:rPr lang="es-ES_tradnl" sz="1800" dirty="0">
                <a:solidFill>
                  <a:srgbClr val="000000"/>
                </a:solidFill>
                <a:effectLst/>
                <a:ea typeface="Calibri" panose="020F0502020204030204" pitchFamily="34" charset="0"/>
                <a:cs typeface="Times New Roman" panose="02020603050405020304" pitchFamily="18" charset="0"/>
              </a:rPr>
              <a:t>De las actividades promovidas se logró la </a:t>
            </a:r>
            <a:r>
              <a:rPr lang="es-ES_tradnl" sz="1800" b="1" dirty="0">
                <a:solidFill>
                  <a:srgbClr val="000000"/>
                </a:solidFill>
                <a:effectLst/>
                <a:ea typeface="Calibri" panose="020F0502020204030204" pitchFamily="34" charset="0"/>
                <a:cs typeface="Times New Roman" panose="02020603050405020304" pitchFamily="18" charset="0"/>
              </a:rPr>
              <a:t>participación de un total de 28 personas</a:t>
            </a:r>
            <a:r>
              <a:rPr lang="es-ES_tradnl" sz="1800" dirty="0">
                <a:solidFill>
                  <a:srgbClr val="000000"/>
                </a:solidFill>
                <a:effectLst/>
                <a:ea typeface="Calibri" panose="020F0502020204030204" pitchFamily="34" charset="0"/>
                <a:cs typeface="Times New Roman" panose="02020603050405020304" pitchFamily="18" charset="0"/>
              </a:rPr>
              <a:t>, distribuidas en 11 personas en becas nacionales, así como 6 personas con becas internacionales y 11 personas en capacitaciones internacionales.</a:t>
            </a:r>
            <a:r>
              <a:rPr lang="es-ES_tradnl" sz="1050" dirty="0">
                <a:effectLst/>
                <a:ea typeface="Calibri" panose="020F0502020204030204" pitchFamily="34" charset="0"/>
                <a:cs typeface="Times New Roman" panose="02020603050405020304" pitchFamily="18" charset="0"/>
              </a:rPr>
              <a:t> </a:t>
            </a:r>
            <a:endParaRPr lang="es-CR" sz="1800" dirty="0">
              <a:effectLst/>
              <a:ea typeface="Calibri" panose="020F0502020204030204" pitchFamily="34" charset="0"/>
              <a:cs typeface="Times New Roman" panose="02020603050405020304" pitchFamily="18" charset="0"/>
            </a:endParaRPr>
          </a:p>
          <a:p>
            <a:endParaRPr lang="es-CR" sz="1200" dirty="0">
              <a:effectLst/>
              <a:ea typeface="Calibri" panose="020F0502020204030204" pitchFamily="34" charset="0"/>
              <a:cs typeface="Times New Roman" panose="02020603050405020304" pitchFamily="18" charset="0"/>
            </a:endParaRPr>
          </a:p>
        </p:txBody>
      </p:sp>
      <p:sp>
        <p:nvSpPr>
          <p:cNvPr id="9" name="Marcador de texto 2">
            <a:extLst>
              <a:ext uri="{FF2B5EF4-FFF2-40B4-BE49-F238E27FC236}">
                <a16:creationId xmlns:a16="http://schemas.microsoft.com/office/drawing/2014/main" id="{9BCD0A9C-6618-4743-944B-3D753A4E88BB}"/>
              </a:ext>
            </a:extLst>
          </p:cNvPr>
          <p:cNvSpPr txBox="1">
            <a:spLocks/>
          </p:cNvSpPr>
          <p:nvPr/>
        </p:nvSpPr>
        <p:spPr>
          <a:xfrm>
            <a:off x="883730" y="828805"/>
            <a:ext cx="6460653" cy="5032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s-ES_tradnl" sz="2400" dirty="0">
                <a:solidFill>
                  <a:srgbClr val="7030A0"/>
                </a:solidFill>
                <a:ea typeface="Calibri" panose="020F0502020204030204" pitchFamily="34" charset="0"/>
              </a:rPr>
              <a:t>BECAS Y CAPACITACIONES EJECUTADAS</a:t>
            </a:r>
            <a:endParaRPr lang="es-CR" sz="2400" dirty="0">
              <a:solidFill>
                <a:srgbClr val="7030A0"/>
              </a:solidFill>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E244287B-35CA-494E-ADDE-5CD787FDFBC1}"/>
              </a:ext>
            </a:extLst>
          </p:cNvPr>
          <p:cNvSpPr txBox="1"/>
          <p:nvPr/>
        </p:nvSpPr>
        <p:spPr>
          <a:xfrm>
            <a:off x="3268495" y="5985176"/>
            <a:ext cx="6755720" cy="276999"/>
          </a:xfrm>
          <a:prstGeom prst="rect">
            <a:avLst/>
          </a:prstGeom>
          <a:noFill/>
        </p:spPr>
        <p:txBody>
          <a:bodyPr wrap="square">
            <a:spAutoFit/>
          </a:bodyPr>
          <a:lstStyle/>
          <a:p>
            <a:pPr algn="r"/>
            <a:r>
              <a:rPr lang="es-ES_tradnl" sz="12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99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F7028994-E55C-8844-8292-58F1DBE270F8}"/>
              </a:ext>
            </a:extLst>
          </p:cNvPr>
          <p:cNvSpPr/>
          <p:nvPr/>
        </p:nvSpPr>
        <p:spPr>
          <a:xfrm>
            <a:off x="440397" y="1655179"/>
            <a:ext cx="1318815" cy="1296365"/>
          </a:xfrm>
          <a:prstGeom prst="roundRect">
            <a:avLst>
              <a:gd name="adj" fmla="val 5000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Título 1">
            <a:extLst>
              <a:ext uri="{FF2B5EF4-FFF2-40B4-BE49-F238E27FC236}">
                <a16:creationId xmlns:a16="http://schemas.microsoft.com/office/drawing/2014/main" id="{C90CA052-142B-4F04-A43C-3B217AB32A23}"/>
              </a:ext>
            </a:extLst>
          </p:cNvPr>
          <p:cNvSpPr>
            <a:spLocks noGrp="1"/>
          </p:cNvSpPr>
          <p:nvPr>
            <p:ph type="title"/>
          </p:nvPr>
        </p:nvSpPr>
        <p:spPr>
          <a:xfrm>
            <a:off x="440397" y="577717"/>
            <a:ext cx="5508991" cy="776046"/>
          </a:xfrm>
        </p:spPr>
        <p:txBody>
          <a:bodyPr>
            <a:normAutofit/>
          </a:bodyPr>
          <a:lstStyle/>
          <a:p>
            <a:r>
              <a:rPr lang="es-ES_tradnl" dirty="0">
                <a:solidFill>
                  <a:srgbClr val="7030A0"/>
                </a:solidFill>
              </a:rPr>
              <a:t>Resumen ejecutivo</a:t>
            </a:r>
            <a:endParaRPr lang="es-CR" dirty="0">
              <a:solidFill>
                <a:srgbClr val="7030A0"/>
              </a:solidFill>
            </a:endParaRPr>
          </a:p>
        </p:txBody>
      </p:sp>
      <p:sp>
        <p:nvSpPr>
          <p:cNvPr id="3" name="Marcador de contenido 2">
            <a:extLst>
              <a:ext uri="{FF2B5EF4-FFF2-40B4-BE49-F238E27FC236}">
                <a16:creationId xmlns:a16="http://schemas.microsoft.com/office/drawing/2014/main" id="{14FFEC2B-68D2-429B-A481-9F2219288940}"/>
              </a:ext>
            </a:extLst>
          </p:cNvPr>
          <p:cNvSpPr>
            <a:spLocks noGrp="1"/>
          </p:cNvSpPr>
          <p:nvPr>
            <p:ph idx="1"/>
          </p:nvPr>
        </p:nvSpPr>
        <p:spPr>
          <a:xfrm>
            <a:off x="2060294" y="1750626"/>
            <a:ext cx="8849404" cy="4558085"/>
          </a:xfrm>
        </p:spPr>
        <p:txBody>
          <a:bodyPr>
            <a:normAutofit fontScale="92500" lnSpcReduction="10000"/>
          </a:bodyPr>
          <a:lstStyle/>
          <a:p>
            <a:pPr marL="0" indent="0" algn="just">
              <a:lnSpc>
                <a:spcPct val="110000"/>
              </a:lnSpc>
              <a:buNone/>
            </a:pPr>
            <a:r>
              <a:rPr lang="es-ES_tradnl" sz="1800" dirty="0">
                <a:cs typeface="Arial" panose="020B0604020202020204" pitchFamily="34" charset="0"/>
              </a:rPr>
              <a:t>Como parte del proceso de fortalecimiento formativo, el Subproceso Gestión de la Capacitación está </a:t>
            </a:r>
            <a:r>
              <a:rPr lang="es-ES" sz="1800" dirty="0">
                <a:cs typeface="Arial" panose="020B0604020202020204" pitchFamily="34" charset="0"/>
              </a:rPr>
              <a:t>a cargo de la formación relacionada con </a:t>
            </a:r>
            <a:r>
              <a:rPr lang="es-ES_tradnl" sz="1800" dirty="0">
                <a:cs typeface="Arial" panose="020B0604020202020204" pitchFamily="34" charset="0"/>
              </a:rPr>
              <a:t>la temática de administración y la prestación de servicios complementarios para todo el personal del Poder Judicial, labor que atiende mediante las siguientes acciones:</a:t>
            </a:r>
          </a:p>
          <a:p>
            <a:pPr marL="342900" lvl="0" indent="-342900" algn="just" fontAlgn="auto" hangingPunct="1">
              <a:buFont typeface="+mj-lt"/>
              <a:buAutoNum type="arabicPeriod"/>
            </a:pPr>
            <a:endParaRPr lang="es-ES_tradnl" sz="1800" dirty="0">
              <a:effectLst/>
              <a:ea typeface="Times New Roman" panose="02020603050405020304" pitchFamily="18" charset="0"/>
              <a:cs typeface="Arial" panose="020B0604020202020204" pitchFamily="34" charset="0"/>
            </a:endParaRP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Formación presencial y virtual sincrónica (telepresencia):</a:t>
            </a:r>
          </a:p>
          <a:p>
            <a:pPr marL="800100" lvl="1" indent="-342900" algn="just">
              <a:buFont typeface="+mj-lt"/>
              <a:buAutoNum type="arabicPeriod"/>
            </a:pPr>
            <a:r>
              <a:rPr lang="es-ES_tradnl" sz="1800" i="1" dirty="0">
                <a:cs typeface="Arial" panose="020B0604020202020204" pitchFamily="34" charset="0"/>
              </a:rPr>
              <a:t>Formación</a:t>
            </a:r>
            <a:r>
              <a:rPr lang="es-ES_tradnl" sz="1800" i="1" dirty="0">
                <a:effectLst/>
                <a:ea typeface="Times New Roman" panose="02020603050405020304" pitchFamily="18" charset="0"/>
                <a:cs typeface="Arial" panose="020B0604020202020204" pitchFamily="34" charset="0"/>
              </a:rPr>
              <a:t> virtual asincrónica (autoaprendizaje):</a:t>
            </a:r>
            <a:endParaRPr lang="es-CR" sz="1800" i="1" dirty="0">
              <a:effectLst/>
              <a:ea typeface="Times New Roman" panose="02020603050405020304" pitchFamily="18" charset="0"/>
              <a:cs typeface="Arial" panose="020B0604020202020204" pitchFamily="34" charset="0"/>
            </a:endParaRP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Manejo del presupuesto y divulgación de actividades de formación académica para el otorgamiento de becas dirigidas al personal judicial </a:t>
            </a: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Diagnósticos de necesidades de capacitación</a:t>
            </a:r>
            <a:endParaRPr lang="es-CR" sz="1800" i="1" dirty="0">
              <a:ea typeface="Times New Roman" panose="02020603050405020304" pitchFamily="18" charset="0"/>
              <a:cs typeface="Arial" panose="020B0604020202020204" pitchFamily="34" charset="0"/>
            </a:endParaRP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Desarrollo e implementación de nuevos cursos virtuales</a:t>
            </a:r>
            <a:endParaRPr lang="es-CR" sz="1800" i="1" dirty="0">
              <a:effectLst/>
              <a:ea typeface="Times New Roman" panose="02020603050405020304" pitchFamily="18" charset="0"/>
              <a:cs typeface="Arial" panose="020B0604020202020204" pitchFamily="34" charset="0"/>
            </a:endParaRP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Diseño gráfico y producción audiovisual de recursos de apoyo para el aprendizaje</a:t>
            </a: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Desarrollo de materiales de apoyo para la formación y la divulgación</a:t>
            </a: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Elaboración de diseños curriculares para las actividades formativas</a:t>
            </a:r>
            <a:endParaRPr lang="es-CR" sz="1800" i="1" dirty="0">
              <a:ea typeface="Times New Roman" panose="02020603050405020304" pitchFamily="18" charset="0"/>
              <a:cs typeface="Arial" panose="020B0604020202020204" pitchFamily="34" charset="0"/>
            </a:endParaRPr>
          </a:p>
          <a:p>
            <a:pPr marL="800100" lvl="1" indent="-342900" algn="just">
              <a:buFont typeface="+mj-lt"/>
              <a:buAutoNum type="arabicPeriod"/>
            </a:pPr>
            <a:r>
              <a:rPr lang="es-ES_tradnl" sz="1800" i="1" dirty="0">
                <a:effectLst/>
                <a:ea typeface="Times New Roman" panose="02020603050405020304" pitchFamily="18" charset="0"/>
                <a:cs typeface="Arial" panose="020B0604020202020204" pitchFamily="34" charset="0"/>
              </a:rPr>
              <a:t>Asesoría metodológica y certificación de actividades de capacitación diseñadas por personal externo al Subproceso</a:t>
            </a:r>
            <a:endParaRPr lang="es-CR" sz="1800" i="1" dirty="0">
              <a:effectLst/>
              <a:ea typeface="Times New Roman" panose="02020603050405020304" pitchFamily="18" charset="0"/>
              <a:cs typeface="Arial" panose="020B0604020202020204" pitchFamily="34" charset="0"/>
            </a:endParaRPr>
          </a:p>
        </p:txBody>
      </p:sp>
      <p:pic>
        <p:nvPicPr>
          <p:cNvPr id="5" name="Gráfico 4" descr="Closed book con relleno sólido">
            <a:extLst>
              <a:ext uri="{FF2B5EF4-FFF2-40B4-BE49-F238E27FC236}">
                <a16:creationId xmlns:a16="http://schemas.microsoft.com/office/drawing/2014/main" id="{599C511A-5551-F344-8FC1-1AFE810CEC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604" y="1846161"/>
            <a:ext cx="914400" cy="914400"/>
          </a:xfrm>
          <a:prstGeom prst="rect">
            <a:avLst/>
          </a:prstGeom>
        </p:spPr>
      </p:pic>
    </p:spTree>
    <p:extLst>
      <p:ext uri="{BB962C8B-B14F-4D97-AF65-F5344CB8AC3E}">
        <p14:creationId xmlns:p14="http://schemas.microsoft.com/office/powerpoint/2010/main" val="75106590"/>
      </p:ext>
    </p:extLst>
  </p:cSld>
  <p:clrMapOvr>
    <a:masterClrMapping/>
  </p:clrMapOvr>
  <p:transition spd="slow">
    <p:push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95F33C-D29D-4597-B544-7DF21D7D5132}"/>
              </a:ext>
            </a:extLst>
          </p:cNvPr>
          <p:cNvSpPr txBox="1"/>
          <p:nvPr/>
        </p:nvSpPr>
        <p:spPr>
          <a:xfrm>
            <a:off x="0" y="2301300"/>
            <a:ext cx="3900881" cy="3046988"/>
          </a:xfrm>
          <a:prstGeom prst="rect">
            <a:avLst/>
          </a:prstGeom>
          <a:noFill/>
        </p:spPr>
        <p:txBody>
          <a:bodyPr wrap="square">
            <a:spAutoFit/>
          </a:bodyPr>
          <a:lstStyle/>
          <a:p>
            <a:pPr marL="514350" indent="-285750">
              <a:buFontTx/>
              <a:buChar char="-"/>
            </a:pPr>
            <a:r>
              <a:rPr lang="es-ES_tradnl" sz="1600" dirty="0">
                <a:cs typeface="Times New Roman" panose="02020603050405020304" pitchFamily="18" charset="0"/>
              </a:rPr>
              <a:t>Se ejecutaron siete maestrías nacionales, en las cuales hubo una participación de 12 personas. </a:t>
            </a:r>
          </a:p>
          <a:p>
            <a:pPr marL="514350" indent="-285750">
              <a:buFontTx/>
              <a:buChar char="-"/>
            </a:pPr>
            <a:endParaRPr lang="es-ES_tradnl" sz="1600" dirty="0">
              <a:cs typeface="Times New Roman" panose="02020603050405020304" pitchFamily="18" charset="0"/>
            </a:endParaRPr>
          </a:p>
          <a:p>
            <a:pPr marL="514350" indent="-285750">
              <a:buFontTx/>
              <a:buChar char="-"/>
            </a:pPr>
            <a:r>
              <a:rPr lang="es-ES_tradnl" sz="1600" dirty="0">
                <a:cs typeface="Times New Roman" panose="02020603050405020304" pitchFamily="18" charset="0"/>
              </a:rPr>
              <a:t>Se otorgó el aval a 10 personas para su participación en un doctorado.</a:t>
            </a:r>
          </a:p>
          <a:p>
            <a:pPr marL="514350" indent="-285750">
              <a:buFontTx/>
              <a:buChar char="-"/>
            </a:pPr>
            <a:endParaRPr lang="es-CR" sz="1600" dirty="0">
              <a:cs typeface="Times New Roman" panose="02020603050405020304" pitchFamily="18" charset="0"/>
            </a:endParaRPr>
          </a:p>
          <a:p>
            <a:pPr marL="514350" indent="-285750">
              <a:buFontTx/>
              <a:buChar char="-"/>
            </a:pPr>
            <a:r>
              <a:rPr lang="es-CR" sz="1600" dirty="0">
                <a:cs typeface="Times New Roman" panose="02020603050405020304" pitchFamily="18" charset="0"/>
              </a:rPr>
              <a:t>Se promovieron 2 especializaciones con una participación de 6 personas</a:t>
            </a:r>
            <a:endParaRPr lang="es-ES_tradnl" sz="1600" dirty="0">
              <a:cs typeface="Times New Roman" panose="02020603050405020304" pitchFamily="18" charset="0"/>
            </a:endParaRPr>
          </a:p>
        </p:txBody>
      </p:sp>
      <p:sp>
        <p:nvSpPr>
          <p:cNvPr id="4" name="Marcador de texto 2">
            <a:extLst>
              <a:ext uri="{FF2B5EF4-FFF2-40B4-BE49-F238E27FC236}">
                <a16:creationId xmlns:a16="http://schemas.microsoft.com/office/drawing/2014/main" id="{DD332FA8-53EB-419C-9663-4357BCFA882B}"/>
              </a:ext>
            </a:extLst>
          </p:cNvPr>
          <p:cNvSpPr txBox="1">
            <a:spLocks/>
          </p:cNvSpPr>
          <p:nvPr/>
        </p:nvSpPr>
        <p:spPr>
          <a:xfrm>
            <a:off x="376311" y="1152711"/>
            <a:ext cx="3452741" cy="4942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s-ES_tradnl" sz="2400" dirty="0">
                <a:solidFill>
                  <a:srgbClr val="7030A0"/>
                </a:solidFill>
                <a:effectLst/>
                <a:ea typeface="Calibri" panose="020F0502020204030204" pitchFamily="34" charset="0"/>
              </a:rPr>
              <a:t>Becas ejecutadas</a:t>
            </a:r>
          </a:p>
          <a:p>
            <a:pPr marL="0" indent="0" algn="ctr">
              <a:buNone/>
            </a:pPr>
            <a:r>
              <a:rPr lang="es-ES_tradnl" sz="2400" dirty="0">
                <a:solidFill>
                  <a:srgbClr val="7030A0"/>
                </a:solidFill>
                <a:effectLst/>
                <a:ea typeface="Calibri" panose="020F0502020204030204" pitchFamily="34" charset="0"/>
              </a:rPr>
              <a:t>del periodo</a:t>
            </a:r>
            <a:endParaRPr lang="es-CR" sz="2400" dirty="0">
              <a:solidFill>
                <a:srgbClr val="7030A0"/>
              </a:solidFill>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F1A2661D-8CD1-4FD5-8FB2-57C818F52A92}"/>
              </a:ext>
            </a:extLst>
          </p:cNvPr>
          <p:cNvGraphicFramePr>
            <a:graphicFrameLocks noGrp="1"/>
          </p:cNvGraphicFramePr>
          <p:nvPr>
            <p:extLst>
              <p:ext uri="{D42A27DB-BD31-4B8C-83A1-F6EECF244321}">
                <p14:modId xmlns:p14="http://schemas.microsoft.com/office/powerpoint/2010/main" val="631214315"/>
              </p:ext>
            </p:extLst>
          </p:nvPr>
        </p:nvGraphicFramePr>
        <p:xfrm>
          <a:off x="3829052" y="709075"/>
          <a:ext cx="7914808" cy="5439850"/>
        </p:xfrm>
        <a:graphic>
          <a:graphicData uri="http://schemas.openxmlformats.org/drawingml/2006/table">
            <a:tbl>
              <a:tblPr firstRow="1" firstCol="1" bandRow="1">
                <a:tableStyleId>{00A15C55-8517-42AA-B614-E9B94910E393}</a:tableStyleId>
              </a:tblPr>
              <a:tblGrid>
                <a:gridCol w="2211825">
                  <a:extLst>
                    <a:ext uri="{9D8B030D-6E8A-4147-A177-3AD203B41FA5}">
                      <a16:colId xmlns:a16="http://schemas.microsoft.com/office/drawing/2014/main" val="360286463"/>
                    </a:ext>
                  </a:extLst>
                </a:gridCol>
                <a:gridCol w="1745579">
                  <a:extLst>
                    <a:ext uri="{9D8B030D-6E8A-4147-A177-3AD203B41FA5}">
                      <a16:colId xmlns:a16="http://schemas.microsoft.com/office/drawing/2014/main" val="3691529635"/>
                    </a:ext>
                  </a:extLst>
                </a:gridCol>
                <a:gridCol w="843102">
                  <a:extLst>
                    <a:ext uri="{9D8B030D-6E8A-4147-A177-3AD203B41FA5}">
                      <a16:colId xmlns:a16="http://schemas.microsoft.com/office/drawing/2014/main" val="248666039"/>
                    </a:ext>
                  </a:extLst>
                </a:gridCol>
                <a:gridCol w="985698">
                  <a:extLst>
                    <a:ext uri="{9D8B030D-6E8A-4147-A177-3AD203B41FA5}">
                      <a16:colId xmlns:a16="http://schemas.microsoft.com/office/drawing/2014/main" val="2644379868"/>
                    </a:ext>
                  </a:extLst>
                </a:gridCol>
                <a:gridCol w="2128604">
                  <a:extLst>
                    <a:ext uri="{9D8B030D-6E8A-4147-A177-3AD203B41FA5}">
                      <a16:colId xmlns:a16="http://schemas.microsoft.com/office/drawing/2014/main" val="2991203544"/>
                    </a:ext>
                  </a:extLst>
                </a:gridCol>
              </a:tblGrid>
              <a:tr h="459363">
                <a:tc>
                  <a:txBody>
                    <a:bodyPr/>
                    <a:lstStyle/>
                    <a:p>
                      <a:pPr algn="ctr"/>
                      <a:r>
                        <a:rPr lang="es-CR" sz="1100" dirty="0">
                          <a:effectLst/>
                        </a:rPr>
                        <a:t>Beca</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792" marR="19792" marT="0" marB="0" anchor="ctr"/>
                </a:tc>
                <a:tc>
                  <a:txBody>
                    <a:bodyPr/>
                    <a:lstStyle/>
                    <a:p>
                      <a:pPr algn="ctr"/>
                      <a:r>
                        <a:rPr lang="es-CR" sz="1100" dirty="0">
                          <a:effectLst/>
                          <a:latin typeface="Calibri" panose="020F0502020204030204" pitchFamily="34" charset="0"/>
                          <a:ea typeface="Calibri" panose="020F0502020204030204" pitchFamily="34" charset="0"/>
                          <a:cs typeface="Times New Roman" panose="02020603050405020304" pitchFamily="18" charset="0"/>
                        </a:rPr>
                        <a:t>Ente organizador</a:t>
                      </a:r>
                    </a:p>
                  </a:txBody>
                  <a:tcPr marL="19792" marR="19792" marT="0" marB="0" anchor="ctr"/>
                </a:tc>
                <a:tc>
                  <a:txBody>
                    <a:bodyPr/>
                    <a:lstStyle/>
                    <a:p>
                      <a:pPr algn="ctr"/>
                      <a:r>
                        <a:rPr lang="es-CR" sz="1100" dirty="0">
                          <a:effectLst/>
                        </a:rPr>
                        <a:t>Programa</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792" marR="19792" marT="0" marB="0" anchor="ctr"/>
                </a:tc>
                <a:tc>
                  <a:txBody>
                    <a:bodyPr/>
                    <a:lstStyle/>
                    <a:p>
                      <a:pPr algn="ctr"/>
                      <a:r>
                        <a:rPr lang="es-CR" sz="1100" dirty="0">
                          <a:effectLst/>
                          <a:latin typeface="Calibri" panose="020F0502020204030204" pitchFamily="34" charset="0"/>
                          <a:ea typeface="Calibri" panose="020F0502020204030204" pitchFamily="34" charset="0"/>
                          <a:cs typeface="Times New Roman" panose="02020603050405020304" pitchFamily="18" charset="0"/>
                        </a:rPr>
                        <a:t>Cantidad beneficios</a:t>
                      </a:r>
                    </a:p>
                  </a:txBody>
                  <a:tcPr marL="19792" marR="19792" marT="0" marB="0" anchor="ctr"/>
                </a:tc>
                <a:tc>
                  <a:txBody>
                    <a:bodyPr/>
                    <a:lstStyle/>
                    <a:p>
                      <a:pPr algn="ctr"/>
                      <a:r>
                        <a:rPr lang="es-CR" sz="1100" dirty="0">
                          <a:effectLst/>
                          <a:latin typeface="Calibri" panose="020F0502020204030204" pitchFamily="34" charset="0"/>
                          <a:ea typeface="Calibri" panose="020F0502020204030204" pitchFamily="34" charset="0"/>
                          <a:cs typeface="Times New Roman" panose="02020603050405020304" pitchFamily="18" charset="0"/>
                        </a:rPr>
                        <a:t>Periodo</a:t>
                      </a:r>
                    </a:p>
                  </a:txBody>
                  <a:tcPr marL="19792" marR="19792" marT="0" marB="0" anchor="ctr"/>
                </a:tc>
                <a:extLst>
                  <a:ext uri="{0D108BD9-81ED-4DB2-BD59-A6C34878D82A}">
                    <a16:rowId xmlns:a16="http://schemas.microsoft.com/office/drawing/2014/main" val="3455185012"/>
                  </a:ext>
                </a:extLst>
              </a:tr>
              <a:tr h="529989">
                <a:tc>
                  <a:txBody>
                    <a:bodyPr/>
                    <a:lstStyle/>
                    <a:p>
                      <a:pPr algn="ctr"/>
                      <a:r>
                        <a:rPr lang="es-CR" sz="1100" dirty="0">
                          <a:effectLst/>
                        </a:rPr>
                        <a:t>Maestría en Administración de las Tecnologías de la Información</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Universidad Nacional (UNA)</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926</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2133473995"/>
                  </a:ext>
                </a:extLst>
              </a:tr>
              <a:tr h="360902">
                <a:tc>
                  <a:txBody>
                    <a:bodyPr/>
                    <a:lstStyle/>
                    <a:p>
                      <a:pPr algn="ctr"/>
                      <a:r>
                        <a:rPr lang="es-CR" sz="1100" dirty="0">
                          <a:effectLst/>
                        </a:rPr>
                        <a:t>Maestría en Gerencia de Proyectos</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Instituto Tecnológico de Costa Rica (TEC)</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926</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2</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3757811625"/>
                  </a:ext>
                </a:extLst>
              </a:tr>
              <a:tr h="368033">
                <a:tc rowSpan="2">
                  <a:txBody>
                    <a:bodyPr/>
                    <a:lstStyle/>
                    <a:p>
                      <a:pPr algn="ctr"/>
                      <a:r>
                        <a:rPr lang="es-CR" sz="1100" dirty="0">
                          <a:effectLst/>
                        </a:rPr>
                        <a:t>Maestría Profesional en Estudio de la Violencia Social y Familiar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rowSpan="2">
                  <a:txBody>
                    <a:bodyPr/>
                    <a:lstStyle/>
                    <a:p>
                      <a:pPr algn="ctr"/>
                      <a:r>
                        <a:rPr lang="es-CR" sz="1100" dirty="0">
                          <a:effectLst/>
                        </a:rPr>
                        <a:t>Universidad Estatal a Distancia (UNED)</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927</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2</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3023282377"/>
                  </a:ext>
                </a:extLst>
              </a:tr>
              <a:tr h="294552">
                <a:tc vMerge="1">
                  <a:txBody>
                    <a:bodyPr/>
                    <a:lstStyle/>
                    <a:p>
                      <a:endParaRPr lang="es-CR"/>
                    </a:p>
                  </a:txBody>
                  <a:tcPr/>
                </a:tc>
                <a:tc vMerge="1">
                  <a:txBody>
                    <a:bodyPr/>
                    <a:lstStyle/>
                    <a:p>
                      <a:endParaRPr lang="es-CR"/>
                    </a:p>
                  </a:txBody>
                  <a:tcPr/>
                </a:tc>
                <a:tc>
                  <a:txBody>
                    <a:bodyPr/>
                    <a:lstStyle/>
                    <a:p>
                      <a:pPr algn="ctr"/>
                      <a:r>
                        <a:rPr lang="es-CR" sz="1100" dirty="0">
                          <a:effectLst/>
                        </a:rPr>
                        <a:t>950</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4234592266"/>
                  </a:ext>
                </a:extLst>
              </a:tr>
              <a:tr h="392877">
                <a:tc rowSpan="2">
                  <a:txBody>
                    <a:bodyPr/>
                    <a:lstStyle/>
                    <a:p>
                      <a:pPr algn="ctr"/>
                      <a:r>
                        <a:rPr lang="es-CR" sz="1100" dirty="0">
                          <a:effectLst/>
                        </a:rPr>
                        <a:t>Maestría en Ciencias Penales</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rowSpan="2">
                  <a:txBody>
                    <a:bodyPr/>
                    <a:lstStyle/>
                    <a:p>
                      <a:pPr algn="ctr"/>
                      <a:r>
                        <a:rPr lang="es-CR" sz="1100" dirty="0">
                          <a:effectLst/>
                        </a:rPr>
                        <a:t>Universidad de Costa Rica (UCR)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927</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3193396294"/>
                  </a:ext>
                </a:extLst>
              </a:tr>
              <a:tr h="330947">
                <a:tc vMerge="1">
                  <a:txBody>
                    <a:bodyPr/>
                    <a:lstStyle/>
                    <a:p>
                      <a:endParaRPr lang="es-CR"/>
                    </a:p>
                  </a:txBody>
                  <a:tcPr/>
                </a:tc>
                <a:tc vMerge="1">
                  <a:txBody>
                    <a:bodyPr/>
                    <a:lstStyle/>
                    <a:p>
                      <a:endParaRPr lang="es-CR"/>
                    </a:p>
                  </a:txBody>
                  <a:tcPr/>
                </a:tc>
                <a:tc>
                  <a:txBody>
                    <a:bodyPr/>
                    <a:lstStyle/>
                    <a:p>
                      <a:pPr algn="ctr"/>
                      <a:r>
                        <a:rPr lang="es-CR" sz="1100" dirty="0">
                          <a:effectLst/>
                        </a:rPr>
                        <a:t>930</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2923230613"/>
                  </a:ext>
                </a:extLst>
              </a:tr>
              <a:tr h="403042">
                <a:tc>
                  <a:txBody>
                    <a:bodyPr/>
                    <a:lstStyle/>
                    <a:p>
                      <a:pPr algn="ctr"/>
                      <a:r>
                        <a:rPr lang="es-CR" sz="1100" dirty="0">
                          <a:effectLst/>
                        </a:rPr>
                        <a:t>Magíster en Derecho Público</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Universidad de Costa Rica (UCR)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927</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2337965821"/>
                  </a:ext>
                </a:extLst>
              </a:tr>
              <a:tr h="186574">
                <a:tc rowSpan="2">
                  <a:txBody>
                    <a:bodyPr/>
                    <a:lstStyle/>
                    <a:p>
                      <a:pPr algn="ctr"/>
                      <a:r>
                        <a:rPr lang="es-CR" sz="1100" dirty="0">
                          <a:effectLst/>
                        </a:rPr>
                        <a:t>Maestría Profesional en Criminología</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rowSpan="2">
                  <a:txBody>
                    <a:bodyPr/>
                    <a:lstStyle/>
                    <a:p>
                      <a:pPr algn="ctr"/>
                      <a:r>
                        <a:rPr lang="es-CR" sz="1100" dirty="0">
                          <a:effectLst/>
                        </a:rPr>
                        <a:t>Universidad Estatal a Distancia (UNED)</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928</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3874629509"/>
                  </a:ext>
                </a:extLst>
              </a:tr>
              <a:tr h="0">
                <a:tc vMerge="1">
                  <a:txBody>
                    <a:bodyPr/>
                    <a:lstStyle/>
                    <a:p>
                      <a:endParaRPr lang="es-CR"/>
                    </a:p>
                  </a:txBody>
                  <a:tcPr/>
                </a:tc>
                <a:tc vMerge="1">
                  <a:txBody>
                    <a:bodyPr/>
                    <a:lstStyle/>
                    <a:p>
                      <a:endParaRPr lang="es-CR"/>
                    </a:p>
                  </a:txBody>
                  <a:tcPr/>
                </a:tc>
                <a:tc>
                  <a:txBody>
                    <a:bodyPr/>
                    <a:lstStyle/>
                    <a:p>
                      <a:pPr algn="ctr"/>
                      <a:r>
                        <a:rPr lang="es-CR" sz="1100" dirty="0">
                          <a:effectLst/>
                        </a:rPr>
                        <a:t>950</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Continuación de beca gestionada el año anterior</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894261440"/>
                  </a:ext>
                </a:extLst>
              </a:tr>
              <a:tr h="201891">
                <a:tc>
                  <a:txBody>
                    <a:bodyPr/>
                    <a:lstStyle/>
                    <a:p>
                      <a:pPr algn="ctr"/>
                      <a:r>
                        <a:rPr lang="es-CR" sz="1100" dirty="0">
                          <a:effectLst/>
                        </a:rPr>
                        <a:t>Maestría en Derecho Laboral</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Universidad Latina de Costa Rica</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930</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Gestionada en el 2021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202609995"/>
                  </a:ext>
                </a:extLst>
              </a:tr>
              <a:tr h="346801">
                <a:tc>
                  <a:txBody>
                    <a:bodyPr/>
                    <a:lstStyle/>
                    <a:p>
                      <a:pPr algn="ctr"/>
                      <a:r>
                        <a:rPr lang="es-CR" sz="1100" dirty="0">
                          <a:effectLst/>
                        </a:rPr>
                        <a:t>48° Cursos de Especialización en Derecho</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Universidad de Salamanca</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930</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2</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Gestionada en el 2021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3984888548"/>
                  </a:ext>
                </a:extLst>
              </a:tr>
              <a:tr h="320297">
                <a:tc>
                  <a:txBody>
                    <a:bodyPr/>
                    <a:lstStyle/>
                    <a:p>
                      <a:pPr algn="ctr"/>
                      <a:r>
                        <a:rPr lang="es-CR" sz="1100" dirty="0">
                          <a:effectLst/>
                        </a:rPr>
                        <a:t>Especialidad en Praxis Pericial Forense para Juristas</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ISEP</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930</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4</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Gestionada en el 2021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649931315"/>
                  </a:ext>
                </a:extLst>
              </a:tr>
              <a:tr h="5162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R" sz="1100" dirty="0">
                          <a:effectLst/>
                        </a:rPr>
                        <a:t>Doctorado Académico en Derecho</a:t>
                      </a:r>
                    </a:p>
                    <a:p>
                      <a:pPr algn="ct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Universidad Libre de Derecho</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9: 927</a:t>
                      </a:r>
                    </a:p>
                    <a:p>
                      <a:pPr algn="ctr"/>
                      <a:r>
                        <a:rPr lang="es-CR" sz="1100" dirty="0">
                          <a:effectLst/>
                        </a:rPr>
                        <a:t>1: 929</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10</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tc>
                  <a:txBody>
                    <a:bodyPr/>
                    <a:lstStyle/>
                    <a:p>
                      <a:pPr algn="ctr"/>
                      <a:r>
                        <a:rPr lang="es-CR" sz="1100" dirty="0">
                          <a:effectLst/>
                        </a:rPr>
                        <a:t>Gestionada en el 2021</a:t>
                      </a:r>
                      <a:endParaRPr lang="es-C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41" marR="4241" marT="4241" marB="4241" anchor="ctr"/>
                </a:tc>
                <a:extLst>
                  <a:ext uri="{0D108BD9-81ED-4DB2-BD59-A6C34878D82A}">
                    <a16:rowId xmlns:a16="http://schemas.microsoft.com/office/drawing/2014/main" val="2108723492"/>
                  </a:ext>
                </a:extLst>
              </a:tr>
            </a:tbl>
          </a:graphicData>
        </a:graphic>
      </p:graphicFrame>
      <p:sp>
        <p:nvSpPr>
          <p:cNvPr id="7" name="CuadroTexto 6">
            <a:extLst>
              <a:ext uri="{FF2B5EF4-FFF2-40B4-BE49-F238E27FC236}">
                <a16:creationId xmlns:a16="http://schemas.microsoft.com/office/drawing/2014/main" id="{034BDA42-FDCB-4155-A350-F8733BB05B0B}"/>
              </a:ext>
            </a:extLst>
          </p:cNvPr>
          <p:cNvSpPr txBox="1"/>
          <p:nvPr/>
        </p:nvSpPr>
        <p:spPr>
          <a:xfrm>
            <a:off x="4912469" y="6275926"/>
            <a:ext cx="6732090" cy="261610"/>
          </a:xfrm>
          <a:prstGeom prst="rect">
            <a:avLst/>
          </a:prstGeom>
          <a:noFill/>
        </p:spPr>
        <p:txBody>
          <a:bodyPr wrap="square">
            <a:spAutoFit/>
          </a:bodyPr>
          <a:lstStyle/>
          <a:p>
            <a:pPr algn="r"/>
            <a:r>
              <a:rPr lang="es-ES_tradnl" sz="11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6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394142-2E4B-4F76-AD81-260838DCB54F}"/>
              </a:ext>
            </a:extLst>
          </p:cNvPr>
          <p:cNvSpPr txBox="1"/>
          <p:nvPr/>
        </p:nvSpPr>
        <p:spPr>
          <a:xfrm>
            <a:off x="1019743" y="1740834"/>
            <a:ext cx="10057988" cy="4124206"/>
          </a:xfrm>
          <a:prstGeom prst="rect">
            <a:avLst/>
          </a:prstGeom>
          <a:noFill/>
        </p:spPr>
        <p:txBody>
          <a:bodyPr wrap="square" rtlCol="0">
            <a:spAutoFit/>
          </a:bodyPr>
          <a:lstStyle/>
          <a:p>
            <a:pPr algn="just" hangingPunct="1"/>
            <a:r>
              <a:rPr lang="es-ES_tradnl" dirty="0">
                <a:solidFill>
                  <a:srgbClr val="000000"/>
                </a:solidFill>
                <a:cs typeface="Times New Roman" panose="02020603050405020304" pitchFamily="18" charset="0"/>
              </a:rPr>
              <a:t>En atención al acuerdo tomado por el Consejo Directivo en sesión No. 22-2020, celebrada el 17 de noviembre de 2020, artículo III, que indicó: </a:t>
            </a:r>
            <a:endParaRPr lang="es-CR" dirty="0">
              <a:solidFill>
                <a:srgbClr val="000000"/>
              </a:solidFill>
              <a:cs typeface="Times New Roman" panose="02020603050405020304" pitchFamily="18" charset="0"/>
            </a:endParaRPr>
          </a:p>
          <a:p>
            <a:pPr indent="180340" algn="just" hangingPunct="1"/>
            <a:r>
              <a:rPr lang="es-ES_tradnl" dirty="0">
                <a:solidFill>
                  <a:srgbClr val="000000"/>
                </a:solidFill>
                <a:cs typeface="Times New Roman" panose="02020603050405020304" pitchFamily="18" charset="0"/>
              </a:rPr>
              <a:t> </a:t>
            </a:r>
            <a:endParaRPr lang="es-CR" dirty="0">
              <a:solidFill>
                <a:srgbClr val="000000"/>
              </a:solidFill>
              <a:cs typeface="Times New Roman" panose="02020603050405020304" pitchFamily="18" charset="0"/>
            </a:endParaRPr>
          </a:p>
          <a:p>
            <a:pPr marR="211455" algn="ctr">
              <a:spcAft>
                <a:spcPts val="0"/>
              </a:spcAft>
            </a:pPr>
            <a:r>
              <a:rPr lang="es-ES_tradnl" sz="1600" i="1" dirty="0">
                <a:solidFill>
                  <a:srgbClr val="000000"/>
                </a:solidFill>
                <a:cs typeface="Times New Roman" panose="02020603050405020304" pitchFamily="18" charset="0"/>
              </a:rPr>
              <a:t>“2. Acoger la propuesta de la Licda. Waiman Hin Herrera, para que sea la Dirección de Gestión Humana quien asuma la nueva redacción técnica del “Reglamento de Becas” en conjunto con la Dirección Jurídica, tomando en consideración los aportes brindados por la Escuela Judicial y las Unidades de Capacitación.”</a:t>
            </a:r>
            <a:endParaRPr lang="es-CR" sz="1600" i="1" dirty="0">
              <a:solidFill>
                <a:srgbClr val="000000"/>
              </a:solidFill>
              <a:cs typeface="Times New Roman" panose="02020603050405020304" pitchFamily="18" charset="0"/>
            </a:endParaRPr>
          </a:p>
          <a:p>
            <a:pPr marR="211455" algn="ctr">
              <a:spcAft>
                <a:spcPts val="0"/>
              </a:spcAft>
            </a:pPr>
            <a:endParaRPr lang="es-CR" i="1" dirty="0">
              <a:solidFill>
                <a:srgbClr val="000000"/>
              </a:solidFill>
              <a:cs typeface="Times New Roman" panose="02020603050405020304" pitchFamily="18" charset="0"/>
            </a:endParaRPr>
          </a:p>
          <a:p>
            <a:pPr marR="211455" algn="just">
              <a:spcAft>
                <a:spcPts val="0"/>
              </a:spcAft>
            </a:pPr>
            <a:r>
              <a:rPr lang="es-CR" dirty="0">
                <a:solidFill>
                  <a:srgbClr val="000000"/>
                </a:solidFill>
                <a:cs typeface="Times New Roman" panose="02020603050405020304" pitchFamily="18" charset="0"/>
              </a:rPr>
              <a:t>Este Subproceso inició el proceso de elaboración de la nueva propuesta de redacción del Reglamento de Becas, en coordinación con el equipo técnico de la Dirección Jurídica. </a:t>
            </a:r>
          </a:p>
          <a:p>
            <a:pPr marR="211455" algn="just">
              <a:spcAft>
                <a:spcPts val="0"/>
              </a:spcAft>
            </a:pPr>
            <a:endParaRPr lang="es-CR" dirty="0">
              <a:solidFill>
                <a:srgbClr val="000000"/>
              </a:solidFill>
              <a:cs typeface="Times New Roman" panose="02020603050405020304" pitchFamily="18" charset="0"/>
            </a:endParaRPr>
          </a:p>
          <a:p>
            <a:pPr marR="211455" algn="just">
              <a:spcAft>
                <a:spcPts val="0"/>
              </a:spcAft>
            </a:pPr>
            <a:r>
              <a:rPr lang="es-CR" dirty="0">
                <a:solidFill>
                  <a:srgbClr val="000000"/>
                </a:solidFill>
                <a:cs typeface="Times New Roman" panose="02020603050405020304" pitchFamily="18" charset="0"/>
              </a:rPr>
              <a:t>Actualmente, el Subproceso ha enviado a la Dirección Jurídica, la propuesta de reglamento en su última versión por medio del oficio </a:t>
            </a:r>
            <a:r>
              <a:rPr lang="es-ES" b="1" dirty="0">
                <a:solidFill>
                  <a:srgbClr val="000000"/>
                </a:solidFill>
                <a:cs typeface="Times New Roman" panose="02020603050405020304" pitchFamily="18" charset="0"/>
              </a:rPr>
              <a:t>PJ-DGH-CAP-018-2022</a:t>
            </a:r>
            <a:r>
              <a:rPr lang="es-ES_tradnl" dirty="0">
                <a:solidFill>
                  <a:srgbClr val="000000"/>
                </a:solidFill>
                <a:cs typeface="Times New Roman" panose="02020603050405020304" pitchFamily="18" charset="0"/>
              </a:rPr>
              <a:t>, con el objetivo de contar con el aval legal definitivo del documento de la propuesta. </a:t>
            </a:r>
            <a:endParaRPr lang="es-CR" i="1" dirty="0">
              <a:solidFill>
                <a:srgbClr val="000000"/>
              </a:solidFill>
              <a:cs typeface="Times New Roman" panose="02020603050405020304" pitchFamily="18" charset="0"/>
            </a:endParaRPr>
          </a:p>
        </p:txBody>
      </p:sp>
      <p:sp>
        <p:nvSpPr>
          <p:cNvPr id="4" name="CuadroTexto 3">
            <a:extLst>
              <a:ext uri="{FF2B5EF4-FFF2-40B4-BE49-F238E27FC236}">
                <a16:creationId xmlns:a16="http://schemas.microsoft.com/office/drawing/2014/main" id="{F4B834A8-E90C-4FF6-939C-CE1B08EB1A88}"/>
              </a:ext>
            </a:extLst>
          </p:cNvPr>
          <p:cNvSpPr txBox="1"/>
          <p:nvPr/>
        </p:nvSpPr>
        <p:spPr>
          <a:xfrm>
            <a:off x="1088655" y="964159"/>
            <a:ext cx="6094602" cy="461665"/>
          </a:xfrm>
          <a:prstGeom prst="rect">
            <a:avLst/>
          </a:prstGeom>
          <a:noFill/>
        </p:spPr>
        <p:txBody>
          <a:bodyPr wrap="square">
            <a:spAutoFit/>
          </a:bodyPr>
          <a:lstStyle/>
          <a:p>
            <a:r>
              <a:rPr lang="es-ES_tradnl" sz="2400" b="1" dirty="0">
                <a:solidFill>
                  <a:srgbClr val="7030A0"/>
                </a:solidFill>
                <a:effectLst/>
                <a:ea typeface="Calibri" panose="020F0502020204030204" pitchFamily="34" charset="0"/>
              </a:rPr>
              <a:t>Actualización Reglamento de Becas</a:t>
            </a:r>
            <a:endParaRPr lang="es-CR" sz="2400" dirty="0">
              <a:solidFill>
                <a:srgbClr val="7030A0"/>
              </a:solidFill>
            </a:endParaRPr>
          </a:p>
        </p:txBody>
      </p:sp>
    </p:spTree>
    <p:extLst>
      <p:ext uri="{BB962C8B-B14F-4D97-AF65-F5344CB8AC3E}">
        <p14:creationId xmlns:p14="http://schemas.microsoft.com/office/powerpoint/2010/main" val="3972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6295117-2C33-4923-B9AB-30EBC1415FE3}"/>
              </a:ext>
            </a:extLst>
          </p:cNvPr>
          <p:cNvSpPr txBox="1"/>
          <p:nvPr/>
        </p:nvSpPr>
        <p:spPr>
          <a:xfrm>
            <a:off x="1099797" y="2866483"/>
            <a:ext cx="10195606" cy="2031325"/>
          </a:xfrm>
          <a:prstGeom prst="rect">
            <a:avLst/>
          </a:prstGeom>
          <a:noFill/>
        </p:spPr>
        <p:txBody>
          <a:bodyPr wrap="square" rtlCol="0">
            <a:spAutoFit/>
          </a:bodyPr>
          <a:lstStyle/>
          <a:p>
            <a:pPr algn="just"/>
            <a:r>
              <a:rPr lang="es-ES" sz="1800" dirty="0">
                <a:solidFill>
                  <a:srgbClr val="000000"/>
                </a:solidFill>
                <a:effectLst/>
                <a:latin typeface="+mj-lt"/>
                <a:ea typeface="Calibri" panose="020F0502020204030204" pitchFamily="34" charset="0"/>
                <a:cs typeface="Times New Roman" panose="02020603050405020304" pitchFamily="18" charset="0"/>
              </a:rPr>
              <a:t>Durante el 2021, se ingresó </a:t>
            </a:r>
            <a:r>
              <a:rPr lang="es-ES" dirty="0">
                <a:solidFill>
                  <a:srgbClr val="000000"/>
                </a:solidFill>
                <a:latin typeface="+mj-lt"/>
                <a:ea typeface="Calibri" panose="020F0502020204030204" pitchFamily="34" charset="0"/>
                <a:cs typeface="Times New Roman" panose="02020603050405020304" pitchFamily="18" charset="0"/>
              </a:rPr>
              <a:t>al Sistema de Becas en el SIGAGH, los registros de las personas becadas entre a los años 2004 y 2013, con el objetivo de mejorar el control y seguimiento. </a:t>
            </a:r>
          </a:p>
          <a:p>
            <a:pPr algn="just"/>
            <a:endParaRPr lang="es-ES" dirty="0">
              <a:solidFill>
                <a:srgbClr val="000000"/>
              </a:solidFill>
              <a:latin typeface="+mj-lt"/>
              <a:ea typeface="Calibri" panose="020F0502020204030204" pitchFamily="34" charset="0"/>
              <a:cs typeface="Times New Roman" panose="02020603050405020304" pitchFamily="18" charset="0"/>
            </a:endParaRPr>
          </a:p>
          <a:p>
            <a:pPr algn="just"/>
            <a:r>
              <a:rPr lang="es-ES" dirty="0">
                <a:solidFill>
                  <a:srgbClr val="000000"/>
                </a:solidFill>
                <a:latin typeface="+mj-lt"/>
                <a:cs typeface="Times New Roman" panose="02020603050405020304" pitchFamily="18" charset="0"/>
              </a:rPr>
              <a:t>Se realizó una capacitación a las Unidades de Capacitación y Escuela Judicial relacionada con el seguimiento a los contratos de adiestramiento que se firman por concepto de becas y el uso del módulo de gestión de becas, como parte de la responsabilidad de la Escuela y cada Unidad de Capacitación.</a:t>
            </a:r>
            <a:endParaRPr lang="es-CR" dirty="0"/>
          </a:p>
        </p:txBody>
      </p:sp>
      <p:sp>
        <p:nvSpPr>
          <p:cNvPr id="4" name="CuadroTexto 3">
            <a:extLst>
              <a:ext uri="{FF2B5EF4-FFF2-40B4-BE49-F238E27FC236}">
                <a16:creationId xmlns:a16="http://schemas.microsoft.com/office/drawing/2014/main" id="{7C4C9A13-859A-46E3-826B-BB02B478CBB6}"/>
              </a:ext>
            </a:extLst>
          </p:cNvPr>
          <p:cNvSpPr txBox="1"/>
          <p:nvPr/>
        </p:nvSpPr>
        <p:spPr>
          <a:xfrm>
            <a:off x="1099797" y="1815206"/>
            <a:ext cx="9992406" cy="707886"/>
          </a:xfrm>
          <a:prstGeom prst="rect">
            <a:avLst/>
          </a:prstGeom>
          <a:noFill/>
        </p:spPr>
        <p:txBody>
          <a:bodyPr wrap="square">
            <a:spAutoFit/>
          </a:bodyPr>
          <a:lstStyle/>
          <a:p>
            <a:pPr>
              <a:spcBef>
                <a:spcPts val="200"/>
              </a:spcBef>
            </a:pPr>
            <a:r>
              <a:rPr lang="es-ES_tradnl" sz="2000" b="1" dirty="0">
                <a:solidFill>
                  <a:srgbClr val="7030A0"/>
                </a:solidFill>
                <a:effectLst/>
                <a:latin typeface="+mj-lt"/>
                <a:ea typeface="Calibri" panose="020F0502020204030204" pitchFamily="34" charset="0"/>
                <a:cs typeface="Times New Roman" panose="02020603050405020304" pitchFamily="18" charset="0"/>
              </a:rPr>
              <a:t>Módulo de Gestión de Becas y Capacitación en el Sistema Integrado de</a:t>
            </a:r>
            <a:r>
              <a:rPr lang="es-ES_tradnl" sz="2000" b="1" dirty="0">
                <a:solidFill>
                  <a:srgbClr val="7030A0"/>
                </a:solidFill>
                <a:effectLst/>
                <a:latin typeface="+mj-lt"/>
                <a:ea typeface="Times New Roman" panose="02020603050405020304" pitchFamily="18" charset="0"/>
                <a:cs typeface="Times New Roman" panose="02020603050405020304" pitchFamily="18" charset="0"/>
              </a:rPr>
              <a:t> Gestión Administrativa de la Dirección de Gestión Humana: SIGA GH</a:t>
            </a:r>
            <a:endParaRPr lang="es-CR" sz="2000" b="1" dirty="0">
              <a:solidFill>
                <a:srgbClr val="7030A0"/>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63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E93AC220-1353-BD4C-8602-3E74A9477258}"/>
              </a:ext>
            </a:extLst>
          </p:cNvPr>
          <p:cNvSpPr txBox="1">
            <a:spLocks/>
          </p:cNvSpPr>
          <p:nvPr/>
        </p:nvSpPr>
        <p:spPr>
          <a:xfrm>
            <a:off x="1811671" y="3003277"/>
            <a:ext cx="7656058" cy="9941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R" sz="2400" dirty="0"/>
          </a:p>
        </p:txBody>
      </p:sp>
      <p:sp>
        <p:nvSpPr>
          <p:cNvPr id="5" name="Título 1">
            <a:extLst>
              <a:ext uri="{FF2B5EF4-FFF2-40B4-BE49-F238E27FC236}">
                <a16:creationId xmlns:a16="http://schemas.microsoft.com/office/drawing/2014/main" id="{23A20DCD-8E6E-2641-B3FE-E20CC2C673A8}"/>
              </a:ext>
            </a:extLst>
          </p:cNvPr>
          <p:cNvSpPr txBox="1">
            <a:spLocks/>
          </p:cNvSpPr>
          <p:nvPr/>
        </p:nvSpPr>
        <p:spPr>
          <a:xfrm>
            <a:off x="1811671" y="2173082"/>
            <a:ext cx="7280199" cy="25118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600" dirty="0">
                <a:solidFill>
                  <a:srgbClr val="7030A0"/>
                </a:solidFill>
              </a:rPr>
              <a:t>ACCIONES COMPLEMENTARIAS DEL SUBPROCESO GESTIÓN DE LA CAPACITACIÓN</a:t>
            </a:r>
            <a:endParaRPr lang="es-CR" sz="3600" dirty="0">
              <a:solidFill>
                <a:srgbClr val="7030A0"/>
              </a:solidFill>
            </a:endParaRPr>
          </a:p>
        </p:txBody>
      </p:sp>
    </p:spTree>
    <p:extLst>
      <p:ext uri="{BB962C8B-B14F-4D97-AF65-F5344CB8AC3E}">
        <p14:creationId xmlns:p14="http://schemas.microsoft.com/office/powerpoint/2010/main" val="319684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685280-3AA3-4C72-AE19-8D840016D1D2}"/>
              </a:ext>
            </a:extLst>
          </p:cNvPr>
          <p:cNvSpPr txBox="1">
            <a:spLocks/>
          </p:cNvSpPr>
          <p:nvPr/>
        </p:nvSpPr>
        <p:spPr>
          <a:xfrm>
            <a:off x="1031132" y="812964"/>
            <a:ext cx="10963827" cy="60313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2400" b="1" dirty="0">
                <a:solidFill>
                  <a:srgbClr val="7030A0"/>
                </a:solidFill>
                <a:latin typeface="+mn-lt"/>
                <a:ea typeface="Calibri" panose="020F0502020204030204" pitchFamily="34" charset="0"/>
              </a:rPr>
              <a:t>Diagnóstico de necesidades de capacitación</a:t>
            </a:r>
            <a:endParaRPr lang="es-CR" sz="4800" b="1" dirty="0">
              <a:solidFill>
                <a:srgbClr val="7030A0"/>
              </a:solidFill>
              <a:latin typeface="+mn-lt"/>
            </a:endParaRPr>
          </a:p>
        </p:txBody>
      </p:sp>
      <p:sp>
        <p:nvSpPr>
          <p:cNvPr id="3" name="CuadroTexto 2">
            <a:extLst>
              <a:ext uri="{FF2B5EF4-FFF2-40B4-BE49-F238E27FC236}">
                <a16:creationId xmlns:a16="http://schemas.microsoft.com/office/drawing/2014/main" id="{06F7E4C5-F6EB-481B-9814-2A4993217044}"/>
              </a:ext>
            </a:extLst>
          </p:cNvPr>
          <p:cNvSpPr txBox="1"/>
          <p:nvPr/>
        </p:nvSpPr>
        <p:spPr>
          <a:xfrm>
            <a:off x="1031132" y="1416103"/>
            <a:ext cx="9173183" cy="1000274"/>
          </a:xfrm>
          <a:prstGeom prst="rect">
            <a:avLst/>
          </a:prstGeom>
          <a:noFill/>
        </p:spPr>
        <p:txBody>
          <a:bodyPr wrap="square">
            <a:spAutoFit/>
          </a:bodyPr>
          <a:lstStyle/>
          <a:p>
            <a:pPr algn="just"/>
            <a:r>
              <a:rPr lang="es-ES_tradnl" sz="1600" dirty="0"/>
              <a:t>Con el fin de asegurar el máximo aprovechamiento de los recursos institucionales y proveer al personal judicial herramientas para continuar brindado un servicio público de calidad, se realizaron los siguientes diagnósticos de necesidades de capacitación: </a:t>
            </a:r>
            <a:endParaRPr lang="es-CR" sz="1600" dirty="0"/>
          </a:p>
          <a:p>
            <a:pPr lvl="0" algn="just"/>
            <a:endParaRPr lang="es-CR" sz="1100" dirty="0">
              <a:effectLst/>
              <a:ea typeface="Calibri" panose="020F0502020204030204" pitchFamily="34" charset="0"/>
            </a:endParaRPr>
          </a:p>
        </p:txBody>
      </p:sp>
      <p:graphicFrame>
        <p:nvGraphicFramePr>
          <p:cNvPr id="6" name="Tabla 5">
            <a:extLst>
              <a:ext uri="{FF2B5EF4-FFF2-40B4-BE49-F238E27FC236}">
                <a16:creationId xmlns:a16="http://schemas.microsoft.com/office/drawing/2014/main" id="{25AD6D4A-634E-4757-A2FD-65B1C3E36F3B}"/>
              </a:ext>
            </a:extLst>
          </p:cNvPr>
          <p:cNvGraphicFramePr>
            <a:graphicFrameLocks noGrp="1"/>
          </p:cNvGraphicFramePr>
          <p:nvPr>
            <p:extLst>
              <p:ext uri="{D42A27DB-BD31-4B8C-83A1-F6EECF244321}">
                <p14:modId xmlns:p14="http://schemas.microsoft.com/office/powerpoint/2010/main" val="636709800"/>
              </p:ext>
            </p:extLst>
          </p:nvPr>
        </p:nvGraphicFramePr>
        <p:xfrm>
          <a:off x="1118682" y="2959301"/>
          <a:ext cx="9017540" cy="2922667"/>
        </p:xfrm>
        <a:graphic>
          <a:graphicData uri="http://schemas.openxmlformats.org/drawingml/2006/table">
            <a:tbl>
              <a:tblPr firstRow="1" firstCol="1" bandRow="1">
                <a:tableStyleId>{00A15C55-8517-42AA-B614-E9B94910E393}</a:tableStyleId>
              </a:tblPr>
              <a:tblGrid>
                <a:gridCol w="1301040">
                  <a:extLst>
                    <a:ext uri="{9D8B030D-6E8A-4147-A177-3AD203B41FA5}">
                      <a16:colId xmlns:a16="http://schemas.microsoft.com/office/drawing/2014/main" val="2075096030"/>
                    </a:ext>
                  </a:extLst>
                </a:gridCol>
                <a:gridCol w="1745593">
                  <a:extLst>
                    <a:ext uri="{9D8B030D-6E8A-4147-A177-3AD203B41FA5}">
                      <a16:colId xmlns:a16="http://schemas.microsoft.com/office/drawing/2014/main" val="1429751000"/>
                    </a:ext>
                  </a:extLst>
                </a:gridCol>
                <a:gridCol w="5970907">
                  <a:extLst>
                    <a:ext uri="{9D8B030D-6E8A-4147-A177-3AD203B41FA5}">
                      <a16:colId xmlns:a16="http://schemas.microsoft.com/office/drawing/2014/main" val="3044371824"/>
                    </a:ext>
                  </a:extLst>
                </a:gridCol>
              </a:tblGrid>
              <a:tr h="144483">
                <a:tc>
                  <a:txBody>
                    <a:bodyPr/>
                    <a:lstStyle/>
                    <a:p>
                      <a:pPr algn="just">
                        <a:lnSpc>
                          <a:spcPct val="150000"/>
                        </a:lnSpc>
                      </a:pPr>
                      <a:r>
                        <a:rPr lang="es-CR" sz="1400" dirty="0">
                          <a:effectLst/>
                        </a:rPr>
                        <a:t>DNC </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400" dirty="0">
                          <a:effectLst/>
                        </a:rPr>
                        <a:t>CANTIDAD </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400" dirty="0">
                          <a:effectLst/>
                        </a:rPr>
                        <a:t>OFICINA </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9208537"/>
                  </a:ext>
                </a:extLst>
              </a:tr>
              <a:tr h="288966">
                <a:tc rowSpan="3">
                  <a:txBody>
                    <a:bodyPr/>
                    <a:lstStyle/>
                    <a:p>
                      <a:pPr algn="l">
                        <a:lnSpc>
                          <a:spcPct val="150000"/>
                        </a:lnSpc>
                      </a:pPr>
                      <a:r>
                        <a:rPr lang="es-CR" sz="1400" dirty="0">
                          <a:effectLst/>
                        </a:rPr>
                        <a:t>Realizados </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rowSpan="3">
                  <a:txBody>
                    <a:bodyPr/>
                    <a:lstStyle/>
                    <a:p>
                      <a:pPr algn="ctr">
                        <a:lnSpc>
                          <a:spcPct val="150000"/>
                        </a:lnSpc>
                      </a:pPr>
                      <a:r>
                        <a:rPr lang="es-CR" sz="1400" dirty="0">
                          <a:effectLst/>
                        </a:rPr>
                        <a:t>3</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pPr>
                      <a:r>
                        <a:rPr lang="es-CR" sz="1400" dirty="0">
                          <a:effectLst/>
                        </a:rPr>
                        <a:t>Dirección de Planificación</a:t>
                      </a:r>
                      <a:br>
                        <a:rPr lang="es-CR" sz="1400" dirty="0">
                          <a:effectLst/>
                        </a:rPr>
                      </a:br>
                      <a:r>
                        <a:rPr lang="es-CR" sz="1400" dirty="0">
                          <a:effectLst/>
                        </a:rPr>
                        <a:t>Subprocesos</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4193160"/>
                  </a:ext>
                </a:extLst>
              </a:tr>
              <a:tr h="433449">
                <a:tc vMerge="1">
                  <a:txBody>
                    <a:bodyPr/>
                    <a:lstStyle/>
                    <a:p>
                      <a:endParaRPr lang="es-CR"/>
                    </a:p>
                  </a:txBody>
                  <a:tcPr/>
                </a:tc>
                <a:tc vMerge="1">
                  <a:txBody>
                    <a:bodyPr/>
                    <a:lstStyle/>
                    <a:p>
                      <a:endParaRPr lang="es-CR"/>
                    </a:p>
                  </a:txBody>
                  <a:tcPr/>
                </a:tc>
                <a:tc>
                  <a:txBody>
                    <a:bodyPr/>
                    <a:lstStyle/>
                    <a:p>
                      <a:pPr algn="l">
                        <a:lnSpc>
                          <a:spcPct val="150000"/>
                        </a:lnSpc>
                      </a:pPr>
                      <a:r>
                        <a:rPr lang="es-CR" sz="1400" dirty="0">
                          <a:effectLst/>
                        </a:rPr>
                        <a:t>Análisis de Puestos, Dirección de Gestión Humana</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0297164"/>
                  </a:ext>
                </a:extLst>
              </a:tr>
              <a:tr h="722415">
                <a:tc vMerge="1">
                  <a:txBody>
                    <a:bodyPr/>
                    <a:lstStyle/>
                    <a:p>
                      <a:endParaRPr lang="es-CR"/>
                    </a:p>
                  </a:txBody>
                  <a:tcPr/>
                </a:tc>
                <a:tc vMerge="1">
                  <a:txBody>
                    <a:bodyPr/>
                    <a:lstStyle/>
                    <a:p>
                      <a:endParaRPr lang="es-CR"/>
                    </a:p>
                  </a:txBody>
                  <a:tcPr/>
                </a:tc>
                <a:tc>
                  <a:txBody>
                    <a:bodyPr/>
                    <a:lstStyle/>
                    <a:p>
                      <a:pPr algn="l">
                        <a:lnSpc>
                          <a:spcPct val="150000"/>
                        </a:lnSpc>
                      </a:pPr>
                      <a:r>
                        <a:rPr lang="es-CR" sz="1400" dirty="0">
                          <a:effectLst/>
                        </a:rPr>
                        <a:t>Consulta diagnóstica general de necesidades de capacitación del ámbito administrativo, periodo 2022 -2023. </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7431446"/>
                  </a:ext>
                </a:extLst>
              </a:tr>
              <a:tr h="433449">
                <a:tc>
                  <a:txBody>
                    <a:bodyPr/>
                    <a:lstStyle/>
                    <a:p>
                      <a:pPr algn="l">
                        <a:lnSpc>
                          <a:spcPct val="150000"/>
                        </a:lnSpc>
                      </a:pPr>
                      <a:r>
                        <a:rPr lang="es-CR" sz="1400" dirty="0">
                          <a:effectLst/>
                        </a:rPr>
                        <a:t>Iniciados</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400" dirty="0">
                          <a:effectLst/>
                        </a:rPr>
                        <a:t>1</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pPr>
                      <a:r>
                        <a:rPr lang="es-CR" sz="1400" dirty="0">
                          <a:effectLst/>
                        </a:rPr>
                        <a:t>Necesidades en torno al tema de servicio de las poblaciones indígenas</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9814653"/>
                  </a:ext>
                </a:extLst>
              </a:tr>
              <a:tr h="288966">
                <a:tc>
                  <a:txBody>
                    <a:bodyPr/>
                    <a:lstStyle/>
                    <a:p>
                      <a:pPr algn="l">
                        <a:lnSpc>
                          <a:spcPct val="150000"/>
                        </a:lnSpc>
                      </a:pPr>
                      <a:r>
                        <a:rPr lang="es-CR" sz="1400" dirty="0">
                          <a:effectLst/>
                        </a:rPr>
                        <a:t>Validación</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pPr>
                      <a:r>
                        <a:rPr lang="es-CR" sz="1400" dirty="0">
                          <a:effectLst/>
                        </a:rPr>
                        <a:t>1</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pPr>
                      <a:r>
                        <a:rPr lang="es-CR" sz="1400" dirty="0">
                          <a:effectLst/>
                        </a:rPr>
                        <a:t>Departamento de Proveeduría</a:t>
                      </a:r>
                      <a:endParaRPr lang="es-CR"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8194679"/>
                  </a:ext>
                </a:extLst>
              </a:tr>
            </a:tbl>
          </a:graphicData>
        </a:graphic>
      </p:graphicFrame>
      <p:sp>
        <p:nvSpPr>
          <p:cNvPr id="7" name="CuadroTexto 6">
            <a:extLst>
              <a:ext uri="{FF2B5EF4-FFF2-40B4-BE49-F238E27FC236}">
                <a16:creationId xmlns:a16="http://schemas.microsoft.com/office/drawing/2014/main" id="{23E73693-4321-48A8-A644-27BC8C3A4F7E}"/>
              </a:ext>
            </a:extLst>
          </p:cNvPr>
          <p:cNvSpPr txBox="1"/>
          <p:nvPr/>
        </p:nvSpPr>
        <p:spPr>
          <a:xfrm>
            <a:off x="2760906" y="6045036"/>
            <a:ext cx="7504277" cy="276999"/>
          </a:xfrm>
          <a:prstGeom prst="rect">
            <a:avLst/>
          </a:prstGeom>
          <a:noFill/>
        </p:spPr>
        <p:txBody>
          <a:bodyPr wrap="square">
            <a:spAutoFit/>
          </a:bodyPr>
          <a:lstStyle/>
          <a:p>
            <a:pPr algn="r"/>
            <a:r>
              <a:rPr lang="es-ES_tradnl" sz="12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3417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E435EB-6F4B-42BF-9DFD-34BE8745905B}"/>
              </a:ext>
            </a:extLst>
          </p:cNvPr>
          <p:cNvSpPr txBox="1"/>
          <p:nvPr/>
        </p:nvSpPr>
        <p:spPr>
          <a:xfrm>
            <a:off x="1295902" y="996150"/>
            <a:ext cx="6340311" cy="830997"/>
          </a:xfrm>
          <a:prstGeom prst="rect">
            <a:avLst/>
          </a:prstGeom>
          <a:noFill/>
        </p:spPr>
        <p:txBody>
          <a:bodyPr wrap="square">
            <a:spAutoFit/>
          </a:bodyPr>
          <a:lstStyle/>
          <a:p>
            <a:r>
              <a:rPr lang="es-ES_tradnl" sz="2400" b="1" dirty="0">
                <a:solidFill>
                  <a:srgbClr val="7030A0"/>
                </a:solidFill>
                <a:effectLst/>
                <a:ea typeface="Calibri" panose="020F0502020204030204" pitchFamily="34" charset="0"/>
              </a:rPr>
              <a:t>Procedimientos de contratación mediante la subpartida 10701 </a:t>
            </a:r>
            <a:endParaRPr lang="es-CR" sz="2400" dirty="0">
              <a:solidFill>
                <a:srgbClr val="7030A0"/>
              </a:solidFill>
            </a:endParaRPr>
          </a:p>
        </p:txBody>
      </p:sp>
      <p:graphicFrame>
        <p:nvGraphicFramePr>
          <p:cNvPr id="6" name="Tabla 5">
            <a:extLst>
              <a:ext uri="{FF2B5EF4-FFF2-40B4-BE49-F238E27FC236}">
                <a16:creationId xmlns:a16="http://schemas.microsoft.com/office/drawing/2014/main" id="{8F5EF74B-DE10-450D-82DD-9775F62FFF97}"/>
              </a:ext>
            </a:extLst>
          </p:cNvPr>
          <p:cNvGraphicFramePr/>
          <p:nvPr>
            <p:extLst>
              <p:ext uri="{D42A27DB-BD31-4B8C-83A1-F6EECF244321}">
                <p14:modId xmlns:p14="http://schemas.microsoft.com/office/powerpoint/2010/main" val="3729285681"/>
              </p:ext>
            </p:extLst>
          </p:nvPr>
        </p:nvGraphicFramePr>
        <p:xfrm>
          <a:off x="1295902" y="2413231"/>
          <a:ext cx="9219338" cy="2756660"/>
        </p:xfrm>
        <a:graphic>
          <a:graphicData uri="http://schemas.openxmlformats.org/drawingml/2006/table">
            <a:tbl>
              <a:tblPr firstRow="1" firstCol="1" bandRow="1">
                <a:tableStyleId>{00A15C55-8517-42AA-B614-E9B94910E393}</a:tableStyleId>
              </a:tblPr>
              <a:tblGrid>
                <a:gridCol w="6909809">
                  <a:extLst>
                    <a:ext uri="{9D8B030D-6E8A-4147-A177-3AD203B41FA5}">
                      <a16:colId xmlns:a16="http://schemas.microsoft.com/office/drawing/2014/main" val="3387116946"/>
                    </a:ext>
                  </a:extLst>
                </a:gridCol>
                <a:gridCol w="2309529">
                  <a:extLst>
                    <a:ext uri="{9D8B030D-6E8A-4147-A177-3AD203B41FA5}">
                      <a16:colId xmlns:a16="http://schemas.microsoft.com/office/drawing/2014/main" val="1755653199"/>
                    </a:ext>
                  </a:extLst>
                </a:gridCol>
              </a:tblGrid>
              <a:tr h="422277">
                <a:tc>
                  <a:txBody>
                    <a:bodyPr/>
                    <a:lstStyle/>
                    <a:p>
                      <a:pPr algn="ctr" fontAlgn="t">
                        <a:lnSpc>
                          <a:spcPct val="100000"/>
                        </a:lnSpc>
                        <a:spcBef>
                          <a:spcPts val="0"/>
                        </a:spcBef>
                        <a:spcAft>
                          <a:spcPts val="0"/>
                        </a:spcAft>
                        <a:tabLst>
                          <a:tab pos="2700020" algn="ctr"/>
                          <a:tab pos="5400040" algn="r"/>
                          <a:tab pos="449580" algn="l"/>
                        </a:tabLst>
                      </a:pPr>
                      <a:r>
                        <a:rPr lang="es-CR" sz="1400" u="none" strike="noStrike" dirty="0">
                          <a:effectLst/>
                        </a:rPr>
                        <a:t>Tipo de Contratación</a:t>
                      </a:r>
                    </a:p>
                  </a:txBody>
                  <a:tcPr marL="68580" marR="68580" marT="9525" marB="0" anchor="ctr"/>
                </a:tc>
                <a:tc>
                  <a:txBody>
                    <a:bodyPr/>
                    <a:lstStyle/>
                    <a:p>
                      <a:pPr algn="ctr" fontAlgn="t">
                        <a:lnSpc>
                          <a:spcPct val="100000"/>
                        </a:lnSpc>
                        <a:spcBef>
                          <a:spcPts val="0"/>
                        </a:spcBef>
                        <a:spcAft>
                          <a:spcPts val="0"/>
                        </a:spcAft>
                        <a:tabLst>
                          <a:tab pos="2700020" algn="ctr"/>
                          <a:tab pos="5400040" algn="r"/>
                          <a:tab pos="449580" algn="l"/>
                        </a:tabLst>
                      </a:pPr>
                      <a:r>
                        <a:rPr lang="es-CR" sz="1400" u="none" strike="noStrike" dirty="0">
                          <a:effectLst/>
                        </a:rPr>
                        <a:t>Cantidad de procesos</a:t>
                      </a:r>
                      <a:endParaRPr lang="es-CR" sz="1400" b="0" i="0" u="none" strike="noStrike" dirty="0">
                        <a:effectLst/>
                        <a:latin typeface="Arial" panose="020B0604020202020204" pitchFamily="34" charset="0"/>
                      </a:endParaRPr>
                    </a:p>
                  </a:txBody>
                  <a:tcPr marL="68580" marR="68580" marT="9525" marB="0" anchor="ctr"/>
                </a:tc>
                <a:extLst>
                  <a:ext uri="{0D108BD9-81ED-4DB2-BD59-A6C34878D82A}">
                    <a16:rowId xmlns:a16="http://schemas.microsoft.com/office/drawing/2014/main" val="594488030"/>
                  </a:ext>
                </a:extLst>
              </a:tr>
              <a:tr h="422277">
                <a:tc>
                  <a:txBody>
                    <a:bodyPr/>
                    <a:lstStyle/>
                    <a:p>
                      <a:pPr algn="just" fontAlgn="t">
                        <a:spcBef>
                          <a:spcPts val="0"/>
                        </a:spcBef>
                        <a:spcAft>
                          <a:spcPts val="0"/>
                        </a:spcAft>
                        <a:tabLst>
                          <a:tab pos="2700020" algn="ctr"/>
                          <a:tab pos="5400040" algn="r"/>
                          <a:tab pos="449580" algn="l"/>
                        </a:tabLst>
                      </a:pPr>
                      <a:r>
                        <a:rPr lang="es-CR" sz="1400" u="none" strike="noStrike" dirty="0">
                          <a:solidFill>
                            <a:schemeClr val="bg1"/>
                          </a:solidFill>
                          <a:effectLst/>
                        </a:rPr>
                        <a:t>Contratación de capacitaciones abiertas</a:t>
                      </a:r>
                    </a:p>
                    <a:p>
                      <a:pPr algn="just" fontAlgn="t">
                        <a:spcBef>
                          <a:spcPts val="0"/>
                        </a:spcBef>
                        <a:spcAft>
                          <a:spcPts val="0"/>
                        </a:spcAft>
                        <a:tabLst>
                          <a:tab pos="2700020" algn="ctr"/>
                          <a:tab pos="5400040" algn="r"/>
                          <a:tab pos="449580" algn="l"/>
                        </a:tabLst>
                      </a:pPr>
                      <a:r>
                        <a:rPr lang="es-CR" sz="1400" u="none" strike="noStrike" dirty="0">
                          <a:solidFill>
                            <a:schemeClr val="bg1"/>
                          </a:solidFill>
                          <a:effectLst/>
                        </a:rPr>
                        <a:t> </a:t>
                      </a:r>
                      <a:endParaRPr lang="es-CR" sz="1400" b="0" i="0" u="none" strike="noStrike" dirty="0">
                        <a:solidFill>
                          <a:schemeClr val="bg1"/>
                        </a:solidFill>
                        <a:effectLst/>
                        <a:latin typeface="Arial" panose="020B0604020202020204" pitchFamily="34" charset="0"/>
                      </a:endParaRPr>
                    </a:p>
                  </a:txBody>
                  <a:tcPr marL="68580" marR="68580" marT="9525" marB="0"/>
                </a:tc>
                <a:tc>
                  <a:txBody>
                    <a:bodyPr/>
                    <a:lstStyle/>
                    <a:p>
                      <a:pPr algn="ctr" fontAlgn="t">
                        <a:spcBef>
                          <a:spcPts val="0"/>
                        </a:spcBef>
                        <a:spcAft>
                          <a:spcPts val="0"/>
                        </a:spcAft>
                        <a:tabLst>
                          <a:tab pos="2700020" algn="ctr"/>
                          <a:tab pos="5400040" algn="r"/>
                          <a:tab pos="449580" algn="l"/>
                        </a:tabLst>
                      </a:pPr>
                      <a:r>
                        <a:rPr lang="es-CR" sz="1400" b="1" u="none" strike="noStrike" dirty="0">
                          <a:effectLst/>
                        </a:rPr>
                        <a:t>10</a:t>
                      </a:r>
                      <a:endParaRPr lang="es-CR" sz="1400" b="1" i="0" u="none" strike="noStrike" dirty="0">
                        <a:effectLst/>
                        <a:latin typeface="Arial" panose="020B0604020202020204" pitchFamily="34" charset="0"/>
                      </a:endParaRPr>
                    </a:p>
                  </a:txBody>
                  <a:tcPr marL="68580" marR="68580" marT="9525" marB="0" anchor="ctr"/>
                </a:tc>
                <a:extLst>
                  <a:ext uri="{0D108BD9-81ED-4DB2-BD59-A6C34878D82A}">
                    <a16:rowId xmlns:a16="http://schemas.microsoft.com/office/drawing/2014/main" val="2642191361"/>
                  </a:ext>
                </a:extLst>
              </a:tr>
              <a:tr h="422277">
                <a:tc>
                  <a:txBody>
                    <a:bodyPr/>
                    <a:lstStyle/>
                    <a:p>
                      <a:pPr algn="just" fontAlgn="t">
                        <a:spcBef>
                          <a:spcPts val="0"/>
                        </a:spcBef>
                        <a:spcAft>
                          <a:spcPts val="0"/>
                        </a:spcAft>
                        <a:tabLst>
                          <a:tab pos="2700020" algn="ctr"/>
                          <a:tab pos="5400040" algn="r"/>
                          <a:tab pos="449580" algn="l"/>
                        </a:tabLst>
                      </a:pPr>
                      <a:r>
                        <a:rPr lang="es-CR" sz="1400" u="none" strike="noStrike" dirty="0">
                          <a:solidFill>
                            <a:schemeClr val="bg1"/>
                          </a:solidFill>
                          <a:effectLst/>
                        </a:rPr>
                        <a:t>Contratación de capacitaciones cerradas</a:t>
                      </a:r>
                    </a:p>
                    <a:p>
                      <a:pPr algn="just" fontAlgn="t">
                        <a:spcBef>
                          <a:spcPts val="0"/>
                        </a:spcBef>
                        <a:spcAft>
                          <a:spcPts val="0"/>
                        </a:spcAft>
                        <a:tabLst>
                          <a:tab pos="2700020" algn="ctr"/>
                          <a:tab pos="5400040" algn="r"/>
                          <a:tab pos="449580" algn="l"/>
                        </a:tabLst>
                      </a:pPr>
                      <a:r>
                        <a:rPr lang="es-CR" sz="1400" u="none" strike="noStrike" dirty="0">
                          <a:solidFill>
                            <a:schemeClr val="bg1"/>
                          </a:solidFill>
                          <a:effectLst/>
                        </a:rPr>
                        <a:t> </a:t>
                      </a:r>
                      <a:endParaRPr lang="es-CR" sz="1400" b="0" i="0" u="none" strike="noStrike" dirty="0">
                        <a:solidFill>
                          <a:schemeClr val="bg1"/>
                        </a:solidFill>
                        <a:effectLst/>
                        <a:latin typeface="Arial" panose="020B0604020202020204" pitchFamily="34" charset="0"/>
                      </a:endParaRPr>
                    </a:p>
                  </a:txBody>
                  <a:tcPr marL="68580" marR="68580" marT="9525" marB="0"/>
                </a:tc>
                <a:tc>
                  <a:txBody>
                    <a:bodyPr/>
                    <a:lstStyle/>
                    <a:p>
                      <a:pPr algn="ctr" fontAlgn="t">
                        <a:spcBef>
                          <a:spcPts val="0"/>
                        </a:spcBef>
                        <a:spcAft>
                          <a:spcPts val="0"/>
                        </a:spcAft>
                        <a:tabLst>
                          <a:tab pos="2700020" algn="ctr"/>
                          <a:tab pos="5400040" algn="r"/>
                          <a:tab pos="449580" algn="l"/>
                        </a:tabLst>
                      </a:pPr>
                      <a:r>
                        <a:rPr lang="es-ES" sz="1400" b="1" u="none" strike="noStrike" dirty="0">
                          <a:effectLst/>
                        </a:rPr>
                        <a:t>6</a:t>
                      </a:r>
                      <a:endParaRPr lang="es-CR" sz="1400" b="1" i="0" u="none" strike="noStrike" dirty="0">
                        <a:effectLst/>
                        <a:latin typeface="Arial" panose="020B0604020202020204" pitchFamily="34" charset="0"/>
                      </a:endParaRPr>
                    </a:p>
                  </a:txBody>
                  <a:tcPr marL="68580" marR="68580" marT="9525" marB="0" anchor="ctr"/>
                </a:tc>
                <a:extLst>
                  <a:ext uri="{0D108BD9-81ED-4DB2-BD59-A6C34878D82A}">
                    <a16:rowId xmlns:a16="http://schemas.microsoft.com/office/drawing/2014/main" val="2800004269"/>
                  </a:ext>
                </a:extLst>
              </a:tr>
              <a:tr h="1039616">
                <a:tc>
                  <a:txBody>
                    <a:bodyPr/>
                    <a:lstStyle/>
                    <a:p>
                      <a:pPr algn="just" fontAlgn="t">
                        <a:spcBef>
                          <a:spcPts val="0"/>
                        </a:spcBef>
                        <a:spcAft>
                          <a:spcPts val="0"/>
                        </a:spcAft>
                        <a:tabLst>
                          <a:tab pos="2700020" algn="ctr"/>
                          <a:tab pos="5400040" algn="r"/>
                          <a:tab pos="449580" algn="l"/>
                        </a:tabLst>
                      </a:pPr>
                      <a:r>
                        <a:rPr lang="es-ES" sz="1400" u="none" strike="noStrike" dirty="0">
                          <a:solidFill>
                            <a:schemeClr val="bg1"/>
                          </a:solidFill>
                          <a:effectLst/>
                        </a:rPr>
                        <a:t>Contratación de bienes y servicios para las actividades de </a:t>
                      </a:r>
                      <a:r>
                        <a:rPr lang="es-ES" sz="1400" b="1" u="none" strike="noStrike" kern="1200" dirty="0">
                          <a:solidFill>
                            <a:schemeClr val="bg1"/>
                          </a:solidFill>
                          <a:effectLst/>
                        </a:rPr>
                        <a:t>capacitación </a:t>
                      </a:r>
                      <a:r>
                        <a:rPr lang="es-ES_tradnl" sz="1400" b="1" u="none" strike="noStrike" kern="1200" dirty="0">
                          <a:solidFill>
                            <a:schemeClr val="bg1"/>
                          </a:solidFill>
                          <a:effectLst/>
                        </a:rPr>
                        <a:t> (incluye el desarrollo de cursos virtuales mediante el contrato 074118, así como la contratación para el desarrollo del Paquete de aprendizaje lúdico virtual “Desafío PJ Verde)</a:t>
                      </a:r>
                      <a:endParaRPr lang="es-ES" sz="1400" b="1" u="none" strike="noStrike" kern="1200" dirty="0">
                        <a:solidFill>
                          <a:schemeClr val="bg1"/>
                        </a:solidFill>
                        <a:effectLst/>
                        <a:latin typeface="+mn-lt"/>
                        <a:ea typeface="+mn-ea"/>
                        <a:cs typeface="+mn-cs"/>
                      </a:endParaRPr>
                    </a:p>
                  </a:txBody>
                  <a:tcPr marL="68580" marR="68580" marT="9525" marB="0"/>
                </a:tc>
                <a:tc>
                  <a:txBody>
                    <a:bodyPr/>
                    <a:lstStyle/>
                    <a:p>
                      <a:pPr algn="ctr" fontAlgn="t">
                        <a:spcBef>
                          <a:spcPts val="0"/>
                        </a:spcBef>
                        <a:spcAft>
                          <a:spcPts val="0"/>
                        </a:spcAft>
                        <a:tabLst>
                          <a:tab pos="2700020" algn="ctr"/>
                          <a:tab pos="5400040" algn="r"/>
                          <a:tab pos="449580" algn="l"/>
                        </a:tabLst>
                      </a:pPr>
                      <a:r>
                        <a:rPr lang="es-CR" sz="1400" b="1" u="none" strike="noStrike" dirty="0">
                          <a:effectLst/>
                        </a:rPr>
                        <a:t>4</a:t>
                      </a:r>
                      <a:endParaRPr lang="es-CR" sz="1400" b="1" i="0" u="none" strike="noStrike" dirty="0">
                        <a:effectLst/>
                        <a:latin typeface="Arial" panose="020B0604020202020204" pitchFamily="34" charset="0"/>
                      </a:endParaRPr>
                    </a:p>
                  </a:txBody>
                  <a:tcPr marL="68580" marR="68580" marT="9525" marB="0" anchor="ctr"/>
                </a:tc>
                <a:extLst>
                  <a:ext uri="{0D108BD9-81ED-4DB2-BD59-A6C34878D82A}">
                    <a16:rowId xmlns:a16="http://schemas.microsoft.com/office/drawing/2014/main" val="1764316314"/>
                  </a:ext>
                </a:extLst>
              </a:tr>
              <a:tr h="422277">
                <a:tc>
                  <a:txBody>
                    <a:bodyPr/>
                    <a:lstStyle/>
                    <a:p>
                      <a:pPr algn="just" fontAlgn="t">
                        <a:spcBef>
                          <a:spcPts val="0"/>
                        </a:spcBef>
                        <a:spcAft>
                          <a:spcPts val="0"/>
                        </a:spcAft>
                        <a:tabLst>
                          <a:tab pos="2700020" algn="ctr"/>
                          <a:tab pos="5400040" algn="r"/>
                          <a:tab pos="449580" algn="l"/>
                        </a:tabLst>
                      </a:pPr>
                      <a:r>
                        <a:rPr lang="es-ES" sz="1400" u="none" strike="noStrike" dirty="0">
                          <a:solidFill>
                            <a:schemeClr val="bg1"/>
                          </a:solidFill>
                          <a:effectLst/>
                        </a:rPr>
                        <a:t>Total de procesos de contratación realizados por la subpartida 10701</a:t>
                      </a:r>
                      <a:endParaRPr lang="es-ES" sz="1400" b="0" i="0" u="none" strike="noStrike" dirty="0">
                        <a:solidFill>
                          <a:schemeClr val="bg1"/>
                        </a:solidFill>
                        <a:effectLst/>
                        <a:latin typeface="Arial" panose="020B0604020202020204" pitchFamily="34" charset="0"/>
                      </a:endParaRPr>
                    </a:p>
                  </a:txBody>
                  <a:tcPr marL="68580" marR="68580" marT="9525" marB="0"/>
                </a:tc>
                <a:tc>
                  <a:txBody>
                    <a:bodyPr/>
                    <a:lstStyle/>
                    <a:p>
                      <a:pPr algn="ctr" fontAlgn="t">
                        <a:spcBef>
                          <a:spcPts val="0"/>
                        </a:spcBef>
                        <a:spcAft>
                          <a:spcPts val="0"/>
                        </a:spcAft>
                        <a:tabLst>
                          <a:tab pos="2700020" algn="ctr"/>
                          <a:tab pos="5400040" algn="r"/>
                          <a:tab pos="449580" algn="l"/>
                        </a:tabLst>
                      </a:pPr>
                      <a:r>
                        <a:rPr lang="es-ES" sz="1400" b="1" u="none" strike="noStrike" dirty="0">
                          <a:effectLst/>
                        </a:rPr>
                        <a:t>2</a:t>
                      </a:r>
                      <a:r>
                        <a:rPr lang="es-CR" sz="1400" b="1" u="none" strike="noStrike" dirty="0">
                          <a:effectLst/>
                        </a:rPr>
                        <a:t>0</a:t>
                      </a:r>
                      <a:endParaRPr lang="es-CR" sz="1400" b="1" i="0" u="none" strike="noStrike" dirty="0">
                        <a:effectLst/>
                        <a:latin typeface="Arial" panose="020B0604020202020204" pitchFamily="34" charset="0"/>
                      </a:endParaRPr>
                    </a:p>
                  </a:txBody>
                  <a:tcPr marL="68580" marR="68580" marT="9525" marB="0" anchor="ctr"/>
                </a:tc>
                <a:extLst>
                  <a:ext uri="{0D108BD9-81ED-4DB2-BD59-A6C34878D82A}">
                    <a16:rowId xmlns:a16="http://schemas.microsoft.com/office/drawing/2014/main" val="2277458906"/>
                  </a:ext>
                </a:extLst>
              </a:tr>
            </a:tbl>
          </a:graphicData>
        </a:graphic>
      </p:graphicFrame>
      <p:sp>
        <p:nvSpPr>
          <p:cNvPr id="7" name="CuadroTexto 6">
            <a:extLst>
              <a:ext uri="{FF2B5EF4-FFF2-40B4-BE49-F238E27FC236}">
                <a16:creationId xmlns:a16="http://schemas.microsoft.com/office/drawing/2014/main" id="{AFEDD618-856E-45F7-A45A-DE5EEB63FA1D}"/>
              </a:ext>
            </a:extLst>
          </p:cNvPr>
          <p:cNvSpPr txBox="1"/>
          <p:nvPr/>
        </p:nvSpPr>
        <p:spPr>
          <a:xfrm>
            <a:off x="4510073" y="5326018"/>
            <a:ext cx="6005167" cy="276999"/>
          </a:xfrm>
          <a:prstGeom prst="rect">
            <a:avLst/>
          </a:prstGeom>
          <a:noFill/>
        </p:spPr>
        <p:txBody>
          <a:bodyPr wrap="square">
            <a:spAutoFit/>
          </a:bodyPr>
          <a:lstStyle/>
          <a:p>
            <a:pPr algn="r"/>
            <a:r>
              <a:rPr lang="es-ES_tradnl" sz="1200" dirty="0">
                <a:effectLst/>
                <a:latin typeface="Arial" panose="020B0604020202020204" pitchFamily="34" charset="0"/>
                <a:ea typeface="Calibri" panose="020F0502020204030204" pitchFamily="34" charset="0"/>
                <a:cs typeface="Times New Roman" panose="02020603050405020304" pitchFamily="18" charset="0"/>
              </a:rPr>
              <a:t>Fuente: Subproceso Gestión de la Capacitación, Dirección de Gestión Humana, 2021.</a:t>
            </a:r>
            <a:endParaRPr lang="es-C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3228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E435EB-6F4B-42BF-9DFD-34BE8745905B}"/>
              </a:ext>
            </a:extLst>
          </p:cNvPr>
          <p:cNvSpPr txBox="1"/>
          <p:nvPr/>
        </p:nvSpPr>
        <p:spPr>
          <a:xfrm>
            <a:off x="1363996" y="1556642"/>
            <a:ext cx="8675944" cy="461665"/>
          </a:xfrm>
          <a:prstGeom prst="rect">
            <a:avLst/>
          </a:prstGeom>
          <a:noFill/>
        </p:spPr>
        <p:txBody>
          <a:bodyPr wrap="square">
            <a:spAutoFit/>
          </a:bodyPr>
          <a:lstStyle/>
          <a:p>
            <a:r>
              <a:rPr lang="es-ES_tradnl" sz="2400" b="1" dirty="0">
                <a:solidFill>
                  <a:srgbClr val="7030A0"/>
                </a:solidFill>
                <a:effectLst/>
                <a:ea typeface="Calibri" panose="020F0502020204030204" pitchFamily="34" charset="0"/>
              </a:rPr>
              <a:t>Otros bienes y servicios contratados</a:t>
            </a:r>
            <a:endParaRPr lang="es-CR" sz="2400" dirty="0">
              <a:solidFill>
                <a:srgbClr val="7030A0"/>
              </a:solidFill>
            </a:endParaRPr>
          </a:p>
        </p:txBody>
      </p:sp>
      <p:graphicFrame>
        <p:nvGraphicFramePr>
          <p:cNvPr id="6" name="Tabla 5">
            <a:extLst>
              <a:ext uri="{FF2B5EF4-FFF2-40B4-BE49-F238E27FC236}">
                <a16:creationId xmlns:a16="http://schemas.microsoft.com/office/drawing/2014/main" id="{8F5EF74B-DE10-450D-82DD-9775F62FFF97}"/>
              </a:ext>
            </a:extLst>
          </p:cNvPr>
          <p:cNvGraphicFramePr/>
          <p:nvPr>
            <p:extLst>
              <p:ext uri="{D42A27DB-BD31-4B8C-83A1-F6EECF244321}">
                <p14:modId xmlns:p14="http://schemas.microsoft.com/office/powerpoint/2010/main" val="3079293922"/>
              </p:ext>
            </p:extLst>
          </p:nvPr>
        </p:nvGraphicFramePr>
        <p:xfrm>
          <a:off x="1363996" y="2468705"/>
          <a:ext cx="5765298" cy="2573966"/>
        </p:xfrm>
        <a:graphic>
          <a:graphicData uri="http://schemas.openxmlformats.org/drawingml/2006/table">
            <a:tbl>
              <a:tblPr firstRow="1" firstCol="1" bandRow="1">
                <a:tableStyleId>{00A15C55-8517-42AA-B614-E9B94910E393}</a:tableStyleId>
              </a:tblPr>
              <a:tblGrid>
                <a:gridCol w="4321038">
                  <a:extLst>
                    <a:ext uri="{9D8B030D-6E8A-4147-A177-3AD203B41FA5}">
                      <a16:colId xmlns:a16="http://schemas.microsoft.com/office/drawing/2014/main" val="3387116946"/>
                    </a:ext>
                  </a:extLst>
                </a:gridCol>
                <a:gridCol w="1444260">
                  <a:extLst>
                    <a:ext uri="{9D8B030D-6E8A-4147-A177-3AD203B41FA5}">
                      <a16:colId xmlns:a16="http://schemas.microsoft.com/office/drawing/2014/main" val="1755653199"/>
                    </a:ext>
                  </a:extLst>
                </a:gridCol>
              </a:tblGrid>
              <a:tr h="396966">
                <a:tc>
                  <a:txBody>
                    <a:bodyPr/>
                    <a:lstStyle/>
                    <a:p>
                      <a:pPr algn="ctr" fontAlgn="t">
                        <a:spcBef>
                          <a:spcPts val="0"/>
                        </a:spcBef>
                        <a:spcAft>
                          <a:spcPts val="0"/>
                        </a:spcAft>
                        <a:tabLst>
                          <a:tab pos="2700020" algn="ctr"/>
                          <a:tab pos="5400040" algn="r"/>
                          <a:tab pos="449580" algn="l"/>
                        </a:tabLst>
                      </a:pPr>
                      <a:r>
                        <a:rPr lang="es-CR" sz="1300" u="none" strike="noStrike" dirty="0">
                          <a:effectLst/>
                        </a:rPr>
                        <a:t>Tipo de Contratación</a:t>
                      </a:r>
                    </a:p>
                    <a:p>
                      <a:pPr algn="ctr" fontAlgn="t">
                        <a:spcBef>
                          <a:spcPts val="0"/>
                        </a:spcBef>
                        <a:spcAft>
                          <a:spcPts val="0"/>
                        </a:spcAft>
                        <a:tabLst>
                          <a:tab pos="2700020" algn="ctr"/>
                          <a:tab pos="5400040" algn="r"/>
                          <a:tab pos="449580" algn="l"/>
                        </a:tabLst>
                      </a:pPr>
                      <a:r>
                        <a:rPr lang="es-CR" sz="1300" u="none" strike="noStrike" dirty="0">
                          <a:effectLst/>
                        </a:rPr>
                        <a:t> </a:t>
                      </a:r>
                      <a:endParaRPr lang="es-CR" sz="1300" b="0" i="0" u="none" strike="noStrike" dirty="0">
                        <a:effectLst/>
                        <a:latin typeface="Arial" panose="020B0604020202020204" pitchFamily="34" charset="0"/>
                      </a:endParaRPr>
                    </a:p>
                  </a:txBody>
                  <a:tcPr marL="68580" marR="68580" marT="9525" marB="0" anchor="ctr"/>
                </a:tc>
                <a:tc>
                  <a:txBody>
                    <a:bodyPr/>
                    <a:lstStyle/>
                    <a:p>
                      <a:pPr algn="ctr" fontAlgn="t">
                        <a:spcBef>
                          <a:spcPts val="0"/>
                        </a:spcBef>
                        <a:spcAft>
                          <a:spcPts val="0"/>
                        </a:spcAft>
                        <a:tabLst>
                          <a:tab pos="2700020" algn="ctr"/>
                          <a:tab pos="5400040" algn="r"/>
                          <a:tab pos="449580" algn="l"/>
                        </a:tabLst>
                      </a:pPr>
                      <a:r>
                        <a:rPr lang="es-CR" sz="1300" u="none" strike="noStrike" dirty="0">
                          <a:effectLst/>
                        </a:rPr>
                        <a:t>Cantidad de procesos</a:t>
                      </a:r>
                      <a:endParaRPr lang="es-CR" sz="1300" b="0" i="0" u="none" strike="noStrike" dirty="0">
                        <a:effectLst/>
                        <a:latin typeface="Arial" panose="020B0604020202020204" pitchFamily="34" charset="0"/>
                      </a:endParaRPr>
                    </a:p>
                  </a:txBody>
                  <a:tcPr marL="68580" marR="68580" marT="9525" marB="0" anchor="ctr"/>
                </a:tc>
                <a:extLst>
                  <a:ext uri="{0D108BD9-81ED-4DB2-BD59-A6C34878D82A}">
                    <a16:rowId xmlns:a16="http://schemas.microsoft.com/office/drawing/2014/main" val="594488030"/>
                  </a:ext>
                </a:extLst>
              </a:tr>
              <a:tr h="396966">
                <a:tc>
                  <a:txBody>
                    <a:bodyPr/>
                    <a:lstStyle/>
                    <a:p>
                      <a:pPr algn="just">
                        <a:tabLst>
                          <a:tab pos="2700020" algn="ctr"/>
                          <a:tab pos="5400040" algn="r"/>
                          <a:tab pos="449580" algn="l"/>
                        </a:tabLst>
                      </a:pPr>
                      <a:r>
                        <a:rPr lang="es-CR" sz="1300" dirty="0">
                          <a:effectLst/>
                        </a:rPr>
                        <a:t>Contratación de cobertores para computadoras iMac e impresora laser</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tabLst>
                          <a:tab pos="2700020" algn="ctr"/>
                          <a:tab pos="5400040" algn="r"/>
                          <a:tab pos="449580" algn="l"/>
                        </a:tabLst>
                      </a:pPr>
                      <a:r>
                        <a:rPr lang="es-CR" sz="1300" dirty="0">
                          <a:effectLst/>
                        </a:rPr>
                        <a:t>1</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2191361"/>
                  </a:ext>
                </a:extLst>
              </a:tr>
              <a:tr h="396966">
                <a:tc>
                  <a:txBody>
                    <a:bodyPr/>
                    <a:lstStyle/>
                    <a:p>
                      <a:pPr algn="just">
                        <a:tabLst>
                          <a:tab pos="2700020" algn="ctr"/>
                          <a:tab pos="5400040" algn="r"/>
                          <a:tab pos="449580" algn="l"/>
                        </a:tabLst>
                      </a:pPr>
                      <a:r>
                        <a:rPr lang="es-CR" sz="1300" dirty="0">
                          <a:effectLst/>
                        </a:rPr>
                        <a:t>Contratación de firma digital</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tabLst>
                          <a:tab pos="2700020" algn="ctr"/>
                          <a:tab pos="5400040" algn="r"/>
                          <a:tab pos="449580" algn="l"/>
                        </a:tabLst>
                      </a:pPr>
                      <a:r>
                        <a:rPr lang="es-CR" sz="1300" dirty="0">
                          <a:effectLst/>
                        </a:rPr>
                        <a:t>1</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0004269"/>
                  </a:ext>
                </a:extLst>
              </a:tr>
              <a:tr h="977303">
                <a:tc>
                  <a:txBody>
                    <a:bodyPr/>
                    <a:lstStyle/>
                    <a:p>
                      <a:pPr algn="just">
                        <a:tabLst>
                          <a:tab pos="2700020" algn="ctr"/>
                          <a:tab pos="5400040" algn="r"/>
                          <a:tab pos="449580" algn="l"/>
                        </a:tabLst>
                      </a:pPr>
                      <a:r>
                        <a:rPr lang="es-CR" sz="1300" dirty="0">
                          <a:effectLst/>
                        </a:rPr>
                        <a:t>Contratación de mantenimiento de cámara fotográfica digital</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tabLst>
                          <a:tab pos="2700020" algn="ctr"/>
                          <a:tab pos="5400040" algn="r"/>
                          <a:tab pos="449580" algn="l"/>
                        </a:tabLst>
                      </a:pPr>
                      <a:r>
                        <a:rPr lang="es-CR" sz="1300" dirty="0">
                          <a:effectLst/>
                        </a:rPr>
                        <a:t>1</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4316314"/>
                  </a:ext>
                </a:extLst>
              </a:tr>
              <a:tr h="396966">
                <a:tc>
                  <a:txBody>
                    <a:bodyPr/>
                    <a:lstStyle/>
                    <a:p>
                      <a:pPr algn="just">
                        <a:tabLst>
                          <a:tab pos="2700020" algn="ctr"/>
                          <a:tab pos="5400040" algn="r"/>
                          <a:tab pos="449580" algn="l"/>
                        </a:tabLst>
                      </a:pPr>
                      <a:r>
                        <a:rPr lang="es-CR" sz="1300" b="1" dirty="0">
                          <a:effectLst/>
                        </a:rPr>
                        <a:t>Total de procedimientos de contratación </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tabLst>
                          <a:tab pos="2700020" algn="ctr"/>
                          <a:tab pos="5400040" algn="r"/>
                          <a:tab pos="449580" algn="l"/>
                        </a:tabLst>
                      </a:pPr>
                      <a:r>
                        <a:rPr lang="es-CR" sz="1300" b="1" dirty="0">
                          <a:effectLst/>
                        </a:rPr>
                        <a:t>3</a:t>
                      </a:r>
                      <a:endParaRPr lang="es-C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7458906"/>
                  </a:ext>
                </a:extLst>
              </a:tr>
            </a:tbl>
          </a:graphicData>
        </a:graphic>
      </p:graphicFrame>
      <p:sp>
        <p:nvSpPr>
          <p:cNvPr id="7" name="CuadroTexto 6">
            <a:extLst>
              <a:ext uri="{FF2B5EF4-FFF2-40B4-BE49-F238E27FC236}">
                <a16:creationId xmlns:a16="http://schemas.microsoft.com/office/drawing/2014/main" id="{AFEDD618-856E-45F7-A45A-DE5EEB63FA1D}"/>
              </a:ext>
            </a:extLst>
          </p:cNvPr>
          <p:cNvSpPr txBox="1"/>
          <p:nvPr/>
        </p:nvSpPr>
        <p:spPr>
          <a:xfrm>
            <a:off x="1046306" y="5201375"/>
            <a:ext cx="6229984" cy="261610"/>
          </a:xfrm>
          <a:prstGeom prst="rect">
            <a:avLst/>
          </a:prstGeom>
          <a:noFill/>
        </p:spPr>
        <p:txBody>
          <a:bodyPr wrap="square">
            <a:spAutoFit/>
          </a:bodyPr>
          <a:lstStyle/>
          <a:p>
            <a:pPr algn="r"/>
            <a:r>
              <a:rPr lang="es-ES_tradnl" sz="11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100" dirty="0">
              <a:effectLst/>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FDFA8708-AA59-40E0-B189-98040A803E97}"/>
              </a:ext>
            </a:extLst>
          </p:cNvPr>
          <p:cNvSpPr txBox="1"/>
          <p:nvPr/>
        </p:nvSpPr>
        <p:spPr>
          <a:xfrm>
            <a:off x="7772057" y="3067940"/>
            <a:ext cx="3570395" cy="1815882"/>
          </a:xfrm>
          <a:prstGeom prst="rect">
            <a:avLst/>
          </a:prstGeom>
          <a:noFill/>
        </p:spPr>
        <p:txBody>
          <a:bodyPr wrap="square" rtlCol="0">
            <a:spAutoFit/>
          </a:bodyPr>
          <a:lstStyle/>
          <a:p>
            <a:r>
              <a:rPr lang="es-ES" sz="1600" dirty="0">
                <a:cs typeface="Times New Roman" panose="02020603050405020304" pitchFamily="18" charset="0"/>
              </a:rPr>
              <a:t>Durante el 2021, </a:t>
            </a:r>
            <a:r>
              <a:rPr lang="es-ES_tradnl" sz="1600" dirty="0">
                <a:cs typeface="Times New Roman" panose="02020603050405020304" pitchFamily="18" charset="0"/>
              </a:rPr>
              <a:t>el Subproceso Gestión de la Capacitación de la Dirección de Gestión Humana requirió ejecutar presupuesto adicional en las subpartidas 29901, 29904 y 10899. </a:t>
            </a:r>
            <a:endParaRPr lang="es-CR" sz="1600" dirty="0">
              <a:cs typeface="Times New Roman" panose="02020603050405020304" pitchFamily="18" charset="0"/>
            </a:endParaRPr>
          </a:p>
          <a:p>
            <a:endParaRPr lang="es-CR" sz="1600" dirty="0"/>
          </a:p>
        </p:txBody>
      </p:sp>
    </p:spTree>
    <p:extLst>
      <p:ext uri="{BB962C8B-B14F-4D97-AF65-F5344CB8AC3E}">
        <p14:creationId xmlns:p14="http://schemas.microsoft.com/office/powerpoint/2010/main" val="3779186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E93AC220-1353-BD4C-8602-3E74A9477258}"/>
              </a:ext>
            </a:extLst>
          </p:cNvPr>
          <p:cNvSpPr txBox="1">
            <a:spLocks/>
          </p:cNvSpPr>
          <p:nvPr/>
        </p:nvSpPr>
        <p:spPr>
          <a:xfrm>
            <a:off x="1811671" y="3003277"/>
            <a:ext cx="7656058" cy="9941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R" sz="2400" dirty="0"/>
          </a:p>
        </p:txBody>
      </p:sp>
      <p:sp>
        <p:nvSpPr>
          <p:cNvPr id="5" name="Título 1">
            <a:extLst>
              <a:ext uri="{FF2B5EF4-FFF2-40B4-BE49-F238E27FC236}">
                <a16:creationId xmlns:a16="http://schemas.microsoft.com/office/drawing/2014/main" id="{23A20DCD-8E6E-2641-B3FE-E20CC2C673A8}"/>
              </a:ext>
            </a:extLst>
          </p:cNvPr>
          <p:cNvSpPr txBox="1">
            <a:spLocks/>
          </p:cNvSpPr>
          <p:nvPr/>
        </p:nvSpPr>
        <p:spPr>
          <a:xfrm>
            <a:off x="1899220" y="2416274"/>
            <a:ext cx="6855674" cy="25118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600" dirty="0">
                <a:solidFill>
                  <a:srgbClr val="7030A0"/>
                </a:solidFill>
              </a:rPr>
              <a:t>DISEÑO Y DESARROLLO DE NUEVOS CURSOS VIRTUALES</a:t>
            </a:r>
            <a:endParaRPr lang="es-CR" sz="3600" dirty="0">
              <a:solidFill>
                <a:srgbClr val="7030A0"/>
              </a:solidFill>
            </a:endParaRPr>
          </a:p>
        </p:txBody>
      </p:sp>
    </p:spTree>
    <p:extLst>
      <p:ext uri="{BB962C8B-B14F-4D97-AF65-F5344CB8AC3E}">
        <p14:creationId xmlns:p14="http://schemas.microsoft.com/office/powerpoint/2010/main" val="658302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DAF7577-B822-46BA-B6F1-7BFF24CE93E5}"/>
              </a:ext>
            </a:extLst>
          </p:cNvPr>
          <p:cNvSpPr txBox="1"/>
          <p:nvPr/>
        </p:nvSpPr>
        <p:spPr>
          <a:xfrm>
            <a:off x="5330877" y="2269726"/>
            <a:ext cx="6468776" cy="3785652"/>
          </a:xfrm>
          <a:prstGeom prst="rect">
            <a:avLst/>
          </a:prstGeom>
          <a:noFill/>
        </p:spPr>
        <p:txBody>
          <a:bodyPr wrap="square">
            <a:spAutoFit/>
          </a:bodyPr>
          <a:lstStyle/>
          <a:p>
            <a:r>
              <a:rPr lang="es-ES" sz="1600" dirty="0">
                <a:effectLst/>
                <a:ea typeface="Times New Roman" panose="02020603050405020304" pitchFamily="18" charset="0"/>
                <a:cs typeface="Times New Roman" panose="02020603050405020304" pitchFamily="18" charset="0"/>
              </a:rPr>
              <a:t> </a:t>
            </a:r>
            <a:endParaRPr lang="es-CR" sz="16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s-ES" sz="1600" dirty="0"/>
              <a:t>SEVRI</a:t>
            </a:r>
            <a:endParaRPr lang="es-CR" sz="1600" dirty="0"/>
          </a:p>
          <a:p>
            <a:pPr marL="342900" lvl="0" indent="-342900">
              <a:buFont typeface="Symbol" panose="05050102010706020507" pitchFamily="18" charset="2"/>
              <a:buChar char=""/>
            </a:pPr>
            <a:r>
              <a:rPr lang="es-ES" sz="1600" dirty="0"/>
              <a:t>Atención de emergencias en caso de sismos, incendios o amenazas de bomba (3 tutoriales)</a:t>
            </a:r>
            <a:endParaRPr lang="es-CR" sz="1600" dirty="0"/>
          </a:p>
          <a:p>
            <a:pPr marL="342900" lvl="0" indent="-342900">
              <a:buFont typeface="Symbol" panose="05050102010706020507" pitchFamily="18" charset="2"/>
              <a:buChar char=""/>
            </a:pPr>
            <a:r>
              <a:rPr lang="es-ES" sz="1600" dirty="0"/>
              <a:t>Control Interno (6 tutoriales)</a:t>
            </a:r>
            <a:endParaRPr lang="es-CR" sz="1600" dirty="0"/>
          </a:p>
          <a:p>
            <a:pPr marL="342900" lvl="0" indent="-342900">
              <a:buFont typeface="Symbol" panose="05050102010706020507" pitchFamily="18" charset="2"/>
              <a:buChar char=""/>
            </a:pPr>
            <a:r>
              <a:rPr lang="es-ES" sz="1600" dirty="0"/>
              <a:t>Estilos de vida Saludable</a:t>
            </a:r>
            <a:endParaRPr lang="es-CR" sz="1600" dirty="0"/>
          </a:p>
          <a:p>
            <a:pPr marL="342900" lvl="0" indent="-342900">
              <a:buFont typeface="Symbol" panose="05050102010706020507" pitchFamily="18" charset="2"/>
              <a:buChar char=""/>
            </a:pPr>
            <a:r>
              <a:rPr lang="es-ES" sz="1600" dirty="0"/>
              <a:t>Multigeneraciones</a:t>
            </a:r>
            <a:endParaRPr lang="es-CR" sz="1600" dirty="0"/>
          </a:p>
          <a:p>
            <a:pPr marL="342900" lvl="0" indent="-342900">
              <a:buFont typeface="Symbol" panose="05050102010706020507" pitchFamily="18" charset="2"/>
              <a:buChar char=""/>
            </a:pPr>
            <a:r>
              <a:rPr lang="es-ES" sz="1600" dirty="0"/>
              <a:t>Manejo de las emociones para la gestión de conflictos </a:t>
            </a:r>
            <a:endParaRPr lang="es-CR" sz="1600" dirty="0"/>
          </a:p>
          <a:p>
            <a:pPr marL="342900" lvl="0" indent="-342900">
              <a:buFont typeface="Symbol" panose="05050102010706020507" pitchFamily="18" charset="2"/>
              <a:buChar char=""/>
            </a:pPr>
            <a:r>
              <a:rPr lang="es-ES" sz="1600" dirty="0"/>
              <a:t>Comunicación Asertiva </a:t>
            </a:r>
            <a:endParaRPr lang="es-CR" sz="1600" dirty="0"/>
          </a:p>
          <a:p>
            <a:pPr marL="342900" lvl="0" indent="-342900">
              <a:buFont typeface="Symbol" panose="05050102010706020507" pitchFamily="18" charset="2"/>
              <a:buChar char=""/>
            </a:pPr>
            <a:r>
              <a:rPr lang="es-ES" sz="1600" dirty="0"/>
              <a:t>Actualización al Programa de Inducción al Poder Judicial (Animaciones, videos y revista digital, manuales interactivos)</a:t>
            </a:r>
            <a:endParaRPr lang="es-CR" sz="1600" dirty="0"/>
          </a:p>
          <a:p>
            <a:pPr marL="342900" lvl="0" indent="-342900">
              <a:buFont typeface="Symbol" panose="05050102010706020507" pitchFamily="18" charset="2"/>
              <a:buChar char=""/>
            </a:pPr>
            <a:r>
              <a:rPr lang="es-ES" sz="1600" dirty="0"/>
              <a:t>PJ verde (Primera etapa de tres)</a:t>
            </a:r>
            <a:endParaRPr lang="es-CR" sz="1600" dirty="0"/>
          </a:p>
          <a:p>
            <a:pPr marL="342900" lvl="0" indent="-342900">
              <a:buFont typeface="Symbol" panose="05050102010706020507" pitchFamily="18" charset="2"/>
              <a:buChar char=""/>
            </a:pPr>
            <a:r>
              <a:rPr lang="es-ES" sz="1600" dirty="0"/>
              <a:t>Comunicación Escrita</a:t>
            </a:r>
            <a:endParaRPr lang="es-CR" sz="1600" dirty="0"/>
          </a:p>
          <a:p>
            <a:pPr marL="342900" lvl="0" indent="-342900">
              <a:buFont typeface="Symbol" panose="05050102010706020507" pitchFamily="18" charset="2"/>
              <a:buChar char=""/>
            </a:pPr>
            <a:endParaRPr lang="es-ES" sz="1600" dirty="0">
              <a:effectLst/>
              <a:ea typeface="Times New Roman" panose="02020603050405020304" pitchFamily="18" charset="0"/>
            </a:endParaRPr>
          </a:p>
        </p:txBody>
      </p:sp>
      <p:sp>
        <p:nvSpPr>
          <p:cNvPr id="3" name="CuadroTexto 2">
            <a:extLst>
              <a:ext uri="{FF2B5EF4-FFF2-40B4-BE49-F238E27FC236}">
                <a16:creationId xmlns:a16="http://schemas.microsoft.com/office/drawing/2014/main" id="{5A739BD3-5DF7-43D8-A6F6-2AFBD852D1C7}"/>
              </a:ext>
            </a:extLst>
          </p:cNvPr>
          <p:cNvSpPr txBox="1"/>
          <p:nvPr/>
        </p:nvSpPr>
        <p:spPr>
          <a:xfrm>
            <a:off x="4591573" y="1326161"/>
            <a:ext cx="6802759" cy="830997"/>
          </a:xfrm>
          <a:prstGeom prst="rect">
            <a:avLst/>
          </a:prstGeom>
          <a:noFill/>
        </p:spPr>
        <p:txBody>
          <a:bodyPr wrap="square">
            <a:spAutoFit/>
          </a:bodyPr>
          <a:lstStyle/>
          <a:p>
            <a:r>
              <a:rPr lang="es-ES_tradnl" sz="2400" b="1" dirty="0">
                <a:solidFill>
                  <a:srgbClr val="7030A0"/>
                </a:solidFill>
                <a:effectLst/>
                <a:ea typeface="Times New Roman" panose="02020603050405020304" pitchFamily="18" charset="0"/>
                <a:cs typeface="Times New Roman" panose="02020603050405020304" pitchFamily="18" charset="0"/>
              </a:rPr>
              <a:t>Durante el 2021, se finalizó el desarrollo de los siguientes cursos virtuales:</a:t>
            </a:r>
            <a:endParaRPr lang="es-CR" sz="2400" b="1" dirty="0">
              <a:solidFill>
                <a:srgbClr val="7030A0"/>
              </a:solidFill>
              <a:effectLst/>
              <a:ea typeface="Calibri" panose="020F0502020204030204" pitchFamily="34" charset="0"/>
              <a:cs typeface="Times New Roman" panose="02020603050405020304" pitchFamily="18" charset="0"/>
            </a:endParaRPr>
          </a:p>
        </p:txBody>
      </p:sp>
      <p:pic>
        <p:nvPicPr>
          <p:cNvPr id="4" name="Imagen 3" descr="Texto&#10;&#10;Descripción generada automáticamente con confianza media">
            <a:extLst>
              <a:ext uri="{FF2B5EF4-FFF2-40B4-BE49-F238E27FC236}">
                <a16:creationId xmlns:a16="http://schemas.microsoft.com/office/drawing/2014/main" id="{25597637-6168-46AB-AB4F-024315BD1F13}"/>
              </a:ext>
            </a:extLst>
          </p:cNvPr>
          <p:cNvPicPr/>
          <p:nvPr/>
        </p:nvPicPr>
        <p:blipFill>
          <a:blip r:embed="rId2"/>
          <a:stretch>
            <a:fillRect/>
          </a:stretch>
        </p:blipFill>
        <p:spPr>
          <a:xfrm>
            <a:off x="528517" y="983929"/>
            <a:ext cx="3524885" cy="18319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p:spPr>
      </p:pic>
      <p:pic>
        <p:nvPicPr>
          <p:cNvPr id="7" name="Imagen 6" descr="Imagen que contiene Diagrama&#10;&#10;Descripción generada automáticamente">
            <a:extLst>
              <a:ext uri="{FF2B5EF4-FFF2-40B4-BE49-F238E27FC236}">
                <a16:creationId xmlns:a16="http://schemas.microsoft.com/office/drawing/2014/main" id="{70CFC424-DE06-434D-9A62-1CA9C77C939B}"/>
              </a:ext>
            </a:extLst>
          </p:cNvPr>
          <p:cNvPicPr/>
          <p:nvPr/>
        </p:nvPicPr>
        <p:blipFill>
          <a:blip r:embed="rId3"/>
          <a:stretch>
            <a:fillRect/>
          </a:stretch>
        </p:blipFill>
        <p:spPr>
          <a:xfrm>
            <a:off x="557727" y="4042097"/>
            <a:ext cx="3495675" cy="16383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p:spPr>
      </p:pic>
    </p:spTree>
    <p:extLst>
      <p:ext uri="{BB962C8B-B14F-4D97-AF65-F5344CB8AC3E}">
        <p14:creationId xmlns:p14="http://schemas.microsoft.com/office/powerpoint/2010/main" val="3855715492"/>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5F98E8-3E80-4F92-B352-2C6B179D32E1}"/>
              </a:ext>
            </a:extLst>
          </p:cNvPr>
          <p:cNvSpPr txBox="1"/>
          <p:nvPr/>
        </p:nvSpPr>
        <p:spPr>
          <a:xfrm>
            <a:off x="1175750" y="2458764"/>
            <a:ext cx="6509101" cy="4001095"/>
          </a:xfrm>
          <a:prstGeom prst="rect">
            <a:avLst/>
          </a:prstGeom>
          <a:noFill/>
        </p:spPr>
        <p:txBody>
          <a:bodyPr wrap="square">
            <a:spAutoFit/>
          </a:bodyPr>
          <a:lstStyle/>
          <a:p>
            <a:r>
              <a:rPr lang="es-ES" sz="1600" dirty="0">
                <a:effectLst/>
                <a:ea typeface="Times New Roman" panose="02020603050405020304" pitchFamily="18" charset="0"/>
                <a:cs typeface="Times New Roman" panose="02020603050405020304" pitchFamily="18" charset="0"/>
              </a:rPr>
              <a:t> </a:t>
            </a:r>
            <a:endParaRPr lang="es-CR" sz="16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s-ES" sz="1400" dirty="0"/>
              <a:t>Curso: Derechos de las personas menores de edad en conflicto con la ley (Actualización debido a cambio de experto)</a:t>
            </a:r>
            <a:endParaRPr lang="es-CR" sz="1400" dirty="0"/>
          </a:p>
          <a:p>
            <a:pPr marL="342900" lvl="0" indent="-342900">
              <a:buFont typeface="Symbol" panose="05050102010706020507" pitchFamily="18" charset="2"/>
              <a:buChar char=""/>
            </a:pPr>
            <a:r>
              <a:rPr lang="es-ES" sz="1400" dirty="0"/>
              <a:t>Curso: Plan Anual Operativo (PAO) (Actualización a solicitud de la Dirección de Planificación)</a:t>
            </a:r>
            <a:endParaRPr lang="es-CR" sz="1400" dirty="0"/>
          </a:p>
          <a:p>
            <a:pPr marL="342900" lvl="0" indent="-342900">
              <a:buFont typeface="Symbol" panose="05050102010706020507" pitchFamily="18" charset="2"/>
              <a:buChar char=""/>
            </a:pPr>
            <a:r>
              <a:rPr lang="es-ES" sz="1400" dirty="0"/>
              <a:t>Curso: Historia de las poblaciones africanas, negras, afrocaribeñas y afrodescendientes </a:t>
            </a:r>
            <a:endParaRPr lang="es-CR" sz="1400" dirty="0"/>
          </a:p>
          <a:p>
            <a:pPr marL="342900" lvl="0" indent="-342900">
              <a:buFont typeface="Symbol" panose="05050102010706020507" pitchFamily="18" charset="2"/>
              <a:buChar char=""/>
            </a:pPr>
            <a:r>
              <a:rPr lang="es-ES" sz="1400" dirty="0"/>
              <a:t>Curso: Derechos de las Personas con Discapacidad Según el Paradigma de Derechos Humanos.</a:t>
            </a:r>
            <a:endParaRPr lang="es-CR" sz="1400" dirty="0"/>
          </a:p>
          <a:p>
            <a:pPr marL="342900" lvl="0" indent="-342900">
              <a:buFont typeface="Symbol" panose="05050102010706020507" pitchFamily="18" charset="2"/>
              <a:buChar char=""/>
            </a:pPr>
            <a:r>
              <a:rPr lang="es-ES" sz="1400" dirty="0"/>
              <a:t>Curso: Atención integral de Niñas, Niños y Adolescentes en los procesos judiciales</a:t>
            </a:r>
            <a:endParaRPr lang="es-CR" sz="1400" dirty="0"/>
          </a:p>
          <a:p>
            <a:pPr marL="342900" lvl="0" indent="-342900">
              <a:buFont typeface="Symbol" panose="05050102010706020507" pitchFamily="18" charset="2"/>
              <a:buChar char=""/>
            </a:pPr>
            <a:r>
              <a:rPr lang="es-ES" sz="1400" dirty="0"/>
              <a:t>Curso: Ética y valores (Nuevo Código de Ética)</a:t>
            </a:r>
            <a:endParaRPr lang="es-CR" sz="1400" dirty="0"/>
          </a:p>
          <a:p>
            <a:pPr marL="342900" lvl="0" indent="-342900">
              <a:buFont typeface="Symbol" panose="05050102010706020507" pitchFamily="18" charset="2"/>
              <a:buChar char=""/>
            </a:pPr>
            <a:r>
              <a:rPr lang="es-ES" sz="1400" dirty="0"/>
              <a:t>Virtualización de los talleres presenciales en formación ética</a:t>
            </a:r>
            <a:endParaRPr lang="es-CR" sz="1400" dirty="0"/>
          </a:p>
          <a:p>
            <a:pPr marL="342900" lvl="0" indent="-342900">
              <a:buFont typeface="Symbol" panose="05050102010706020507" pitchFamily="18" charset="2"/>
              <a:buChar char=""/>
            </a:pPr>
            <a:r>
              <a:rPr lang="es-ES" sz="1400" dirty="0"/>
              <a:t>Curso: GICA (actualización de la norma)</a:t>
            </a:r>
            <a:endParaRPr lang="es-CR" sz="1400" dirty="0"/>
          </a:p>
          <a:p>
            <a:pPr marL="342900" lvl="0" indent="-342900">
              <a:buFont typeface="Symbol" panose="05050102010706020507" pitchFamily="18" charset="2"/>
              <a:buChar char=""/>
            </a:pPr>
            <a:r>
              <a:rPr lang="es-ES" sz="1400" dirty="0"/>
              <a:t>Curso: Evaluación forense de la violencia sexual y doméstica en el ámbito penal (Actualización)</a:t>
            </a:r>
            <a:endParaRPr lang="es-CR" sz="1400" dirty="0"/>
          </a:p>
          <a:p>
            <a:pPr marL="342900" lvl="0" indent="-342900">
              <a:buFont typeface="Symbol" panose="05050102010706020507" pitchFamily="18" charset="2"/>
              <a:buChar char=""/>
            </a:pPr>
            <a:r>
              <a:rPr lang="es-ES" sz="1400" dirty="0"/>
              <a:t>Curso: SIGAO</a:t>
            </a:r>
            <a:endParaRPr lang="es-CR" sz="1400" dirty="0"/>
          </a:p>
          <a:p>
            <a:pPr marL="342900" lvl="0" indent="-342900">
              <a:buFont typeface="Symbol" panose="05050102010706020507" pitchFamily="18" charset="2"/>
              <a:buChar char=""/>
            </a:pPr>
            <a:endParaRPr lang="es-ES" sz="1400" dirty="0">
              <a:effectLst/>
              <a:ea typeface="Times New Roman" panose="02020603050405020304" pitchFamily="18" charset="0"/>
            </a:endParaRPr>
          </a:p>
        </p:txBody>
      </p:sp>
      <p:sp>
        <p:nvSpPr>
          <p:cNvPr id="4" name="CuadroTexto 3">
            <a:extLst>
              <a:ext uri="{FF2B5EF4-FFF2-40B4-BE49-F238E27FC236}">
                <a16:creationId xmlns:a16="http://schemas.microsoft.com/office/drawing/2014/main" id="{CDAC8EF2-FE80-4CAC-997F-E49CB5CFC39D}"/>
              </a:ext>
            </a:extLst>
          </p:cNvPr>
          <p:cNvSpPr txBox="1"/>
          <p:nvPr/>
        </p:nvSpPr>
        <p:spPr>
          <a:xfrm>
            <a:off x="1097928" y="751839"/>
            <a:ext cx="6844777" cy="1200329"/>
          </a:xfrm>
          <a:prstGeom prst="rect">
            <a:avLst/>
          </a:prstGeom>
          <a:noFill/>
        </p:spPr>
        <p:txBody>
          <a:bodyPr wrap="square">
            <a:spAutoFit/>
          </a:bodyPr>
          <a:lstStyle/>
          <a:p>
            <a:r>
              <a:rPr lang="es-ES_tradnl" sz="2400" b="1" dirty="0">
                <a:solidFill>
                  <a:srgbClr val="7030A0"/>
                </a:solidFill>
                <a:effectLst/>
                <a:ea typeface="Calibri" panose="020F0502020204030204" pitchFamily="34" charset="0"/>
                <a:cs typeface="Times New Roman" panose="02020603050405020304" pitchFamily="18" charset="0"/>
              </a:rPr>
              <a:t>Durante el 2021, se inició el desarrollo de los siguientes proyectos, los cuales a diciembre 2021 tienen un alto nivel de avance:</a:t>
            </a:r>
            <a:endParaRPr lang="es-CR" sz="2400" b="1" dirty="0">
              <a:solidFill>
                <a:srgbClr val="7030A0"/>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5228616-F070-1141-8314-59871F7900F4}"/>
              </a:ext>
            </a:extLst>
          </p:cNvPr>
          <p:cNvPicPr>
            <a:picLocks noChangeAspect="1"/>
          </p:cNvPicPr>
          <p:nvPr/>
        </p:nvPicPr>
        <p:blipFill>
          <a:blip r:embed="rId2"/>
          <a:stretch>
            <a:fillRect/>
          </a:stretch>
        </p:blipFill>
        <p:spPr>
          <a:xfrm>
            <a:off x="8538362" y="4722382"/>
            <a:ext cx="2790507" cy="1569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B00633F6-B791-ED4A-859A-102A404F9173}"/>
              </a:ext>
            </a:extLst>
          </p:cNvPr>
          <p:cNvPicPr>
            <a:picLocks noChangeAspect="1"/>
          </p:cNvPicPr>
          <p:nvPr/>
        </p:nvPicPr>
        <p:blipFill rotWithShape="1">
          <a:blip r:embed="rId3"/>
          <a:srcRect l="10062" t="11812" r="7242" b="18830"/>
          <a:stretch/>
        </p:blipFill>
        <p:spPr>
          <a:xfrm>
            <a:off x="8186835" y="1795150"/>
            <a:ext cx="3317132" cy="2149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2805056"/>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796D4-2E9C-422F-9AB2-86393C50DDE5}"/>
              </a:ext>
            </a:extLst>
          </p:cNvPr>
          <p:cNvSpPr>
            <a:spLocks noGrp="1"/>
          </p:cNvSpPr>
          <p:nvPr>
            <p:ph type="title"/>
          </p:nvPr>
        </p:nvSpPr>
        <p:spPr>
          <a:xfrm>
            <a:off x="683465" y="520104"/>
            <a:ext cx="6643310" cy="1612531"/>
          </a:xfrm>
        </p:spPr>
        <p:txBody>
          <a:bodyPr>
            <a:normAutofit/>
          </a:bodyPr>
          <a:lstStyle/>
          <a:p>
            <a:pPr algn="l"/>
            <a:r>
              <a:rPr lang="es-ES" dirty="0">
                <a:solidFill>
                  <a:srgbClr val="7030A0"/>
                </a:solidFill>
              </a:rPr>
              <a:t>Resumen ejecutivo</a:t>
            </a:r>
            <a:br>
              <a:rPr lang="es-ES" dirty="0">
                <a:solidFill>
                  <a:srgbClr val="7030A0"/>
                </a:solidFill>
              </a:rPr>
            </a:br>
            <a:r>
              <a:rPr lang="es-ES" sz="1600" dirty="0">
                <a:solidFill>
                  <a:srgbClr val="7030A0"/>
                </a:solidFill>
              </a:rPr>
              <a:t> </a:t>
            </a:r>
            <a:br>
              <a:rPr lang="es-ES" dirty="0">
                <a:solidFill>
                  <a:srgbClr val="7030A0"/>
                </a:solidFill>
              </a:rPr>
            </a:br>
            <a:r>
              <a:rPr lang="es-ES" sz="2800" b="1" dirty="0">
                <a:solidFill>
                  <a:srgbClr val="7030A0"/>
                </a:solidFill>
              </a:rPr>
              <a:t>Retos asumidos durante el 2021</a:t>
            </a:r>
            <a:endParaRPr lang="es-CR" b="1" dirty="0">
              <a:solidFill>
                <a:srgbClr val="7030A0"/>
              </a:solidFill>
            </a:endParaRPr>
          </a:p>
        </p:txBody>
      </p:sp>
      <p:sp>
        <p:nvSpPr>
          <p:cNvPr id="3" name="Marcador de contenido 2">
            <a:extLst>
              <a:ext uri="{FF2B5EF4-FFF2-40B4-BE49-F238E27FC236}">
                <a16:creationId xmlns:a16="http://schemas.microsoft.com/office/drawing/2014/main" id="{708F6BB6-FBA6-49EB-9EC3-1905E2E6BDD1}"/>
              </a:ext>
            </a:extLst>
          </p:cNvPr>
          <p:cNvSpPr>
            <a:spLocks noGrp="1"/>
          </p:cNvSpPr>
          <p:nvPr>
            <p:ph idx="1"/>
          </p:nvPr>
        </p:nvSpPr>
        <p:spPr>
          <a:xfrm>
            <a:off x="2581154" y="2468201"/>
            <a:ext cx="8355203" cy="3788366"/>
          </a:xfrm>
        </p:spPr>
        <p:txBody>
          <a:bodyPr>
            <a:normAutofit/>
          </a:bodyPr>
          <a:lstStyle/>
          <a:p>
            <a:pPr marL="0" indent="0" algn="just">
              <a:buNone/>
            </a:pPr>
            <a:r>
              <a:rPr lang="es-ES_tradnl" sz="2000" dirty="0">
                <a:effectLst/>
                <a:ea typeface="Calibri" panose="020F0502020204030204" pitchFamily="34" charset="0"/>
                <a:cs typeface="Arial" panose="020B0604020202020204" pitchFamily="34" charset="0"/>
              </a:rPr>
              <a:t>En vista de las condiciones impuestas por la pandemia y las medidas sanitarias adoptadas para su contención, se destaca que este año se enfrentaron los siguientes retos:</a:t>
            </a:r>
          </a:p>
          <a:p>
            <a:pPr marL="0" indent="0" algn="just">
              <a:buNone/>
            </a:pPr>
            <a:endParaRPr lang="es-ES" sz="2000" dirty="0">
              <a:cs typeface="Arial" panose="020B0604020202020204" pitchFamily="34" charset="0"/>
            </a:endParaRPr>
          </a:p>
          <a:p>
            <a:pPr lvl="1" algn="just"/>
            <a:r>
              <a:rPr lang="es-ES" sz="2000" dirty="0">
                <a:cs typeface="Arial" panose="020B0604020202020204" pitchFamily="34" charset="0"/>
              </a:rPr>
              <a:t>Mantener la modalidad virtual como el medio para capacitar a la población judicial </a:t>
            </a:r>
          </a:p>
          <a:p>
            <a:pPr lvl="1" algn="just"/>
            <a:r>
              <a:rPr lang="es-ES" sz="2000" dirty="0">
                <a:cs typeface="Arial" panose="020B0604020202020204" pitchFamily="34" charset="0"/>
              </a:rPr>
              <a:t>Manejo reservado del presupuesto</a:t>
            </a:r>
          </a:p>
          <a:p>
            <a:pPr lvl="1" algn="just"/>
            <a:r>
              <a:rPr lang="es-ES" sz="2000" dirty="0">
                <a:cs typeface="Arial" panose="020B0604020202020204" pitchFamily="34" charset="0"/>
              </a:rPr>
              <a:t>Uso de las tecnologías como herramientas de capacitación</a:t>
            </a:r>
          </a:p>
          <a:p>
            <a:pPr lvl="1" algn="just"/>
            <a:r>
              <a:rPr lang="es-ES" sz="2000" dirty="0">
                <a:cs typeface="Arial" panose="020B0604020202020204" pitchFamily="34" charset="0"/>
              </a:rPr>
              <a:t>La distancia </a:t>
            </a:r>
          </a:p>
          <a:p>
            <a:pPr lvl="1" algn="just"/>
            <a:r>
              <a:rPr lang="es-ES" sz="2000" dirty="0">
                <a:cs typeface="Arial" panose="020B0604020202020204" pitchFamily="34" charset="0"/>
              </a:rPr>
              <a:t>El teletrabajo</a:t>
            </a:r>
            <a:endParaRPr lang="es-CR" sz="2000" dirty="0">
              <a:cs typeface="Arial" panose="020B0604020202020204" pitchFamily="34" charset="0"/>
            </a:endParaRPr>
          </a:p>
        </p:txBody>
      </p:sp>
      <p:sp>
        <p:nvSpPr>
          <p:cNvPr id="5" name="Rectángulo redondeado 4">
            <a:extLst>
              <a:ext uri="{FF2B5EF4-FFF2-40B4-BE49-F238E27FC236}">
                <a16:creationId xmlns:a16="http://schemas.microsoft.com/office/drawing/2014/main" id="{D873A2FC-16A5-574E-BDE2-EFB173A51460}"/>
              </a:ext>
            </a:extLst>
          </p:cNvPr>
          <p:cNvSpPr/>
          <p:nvPr/>
        </p:nvSpPr>
        <p:spPr>
          <a:xfrm>
            <a:off x="683465" y="2323618"/>
            <a:ext cx="1318815" cy="1296365"/>
          </a:xfrm>
          <a:prstGeom prst="roundRect">
            <a:avLst>
              <a:gd name="adj" fmla="val 5000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6" name="Gráfico 5" descr="Closed book con relleno sólido">
            <a:extLst>
              <a:ext uri="{FF2B5EF4-FFF2-40B4-BE49-F238E27FC236}">
                <a16:creationId xmlns:a16="http://schemas.microsoft.com/office/drawing/2014/main" id="{D9203A2D-2B5C-544F-AE19-A78F37C68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672" y="2514600"/>
            <a:ext cx="914400" cy="914400"/>
          </a:xfrm>
          <a:prstGeom prst="rect">
            <a:avLst/>
          </a:prstGeom>
        </p:spPr>
      </p:pic>
    </p:spTree>
    <p:extLst>
      <p:ext uri="{BB962C8B-B14F-4D97-AF65-F5344CB8AC3E}">
        <p14:creationId xmlns:p14="http://schemas.microsoft.com/office/powerpoint/2010/main" val="276565518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CDC67B0-AF9B-4C0B-BA1C-BCEF5BE071C1}"/>
              </a:ext>
            </a:extLst>
          </p:cNvPr>
          <p:cNvSpPr txBox="1"/>
          <p:nvPr/>
        </p:nvSpPr>
        <p:spPr>
          <a:xfrm>
            <a:off x="1107751" y="2089302"/>
            <a:ext cx="7248310" cy="3293209"/>
          </a:xfrm>
          <a:prstGeom prst="rect">
            <a:avLst/>
          </a:prstGeom>
          <a:noFill/>
        </p:spPr>
        <p:txBody>
          <a:bodyPr wrap="square">
            <a:spAutoFit/>
          </a:bodyPr>
          <a:lstStyle/>
          <a:p>
            <a:pPr lvl="0"/>
            <a:endParaRPr lang="es-CR" sz="1600" dirty="0">
              <a:latin typeface="+mj-lt"/>
              <a:ea typeface="Times New Roman" panose="02020603050405020304" pitchFamily="18" charset="0"/>
            </a:endParaRPr>
          </a:p>
          <a:p>
            <a:r>
              <a:rPr lang="es-ES_tradnl" sz="1600" dirty="0">
                <a:latin typeface="+mj-lt"/>
              </a:rPr>
              <a:t>Durante el 2021, se finalizó con la actualización de los siguientes recursos de aprendizaje:</a:t>
            </a:r>
            <a:endParaRPr lang="es-CR" sz="1600" dirty="0">
              <a:latin typeface="+mj-lt"/>
            </a:endParaRPr>
          </a:p>
          <a:p>
            <a:r>
              <a:rPr lang="es-ES_tradnl" sz="1600" dirty="0">
                <a:latin typeface="+mj-lt"/>
              </a:rPr>
              <a:t> </a:t>
            </a:r>
            <a:endParaRPr lang="es-CR" sz="1600" dirty="0">
              <a:latin typeface="+mj-lt"/>
            </a:endParaRPr>
          </a:p>
          <a:p>
            <a:pPr marL="342900" lvl="0" indent="-342900">
              <a:buFont typeface="Symbol" panose="05050102010706020507" pitchFamily="18" charset="2"/>
              <a:buChar char=""/>
            </a:pPr>
            <a:r>
              <a:rPr lang="es-ES" sz="1600" dirty="0">
                <a:latin typeface="+mj-lt"/>
              </a:rPr>
              <a:t>Sistema de Depósitos Judiciales (SDJ)- Curso Básico</a:t>
            </a:r>
            <a:endParaRPr lang="es-CR" sz="1600" dirty="0">
              <a:latin typeface="+mj-lt"/>
            </a:endParaRPr>
          </a:p>
          <a:p>
            <a:pPr marL="342900" lvl="0" indent="-342900">
              <a:buFont typeface="Symbol" panose="05050102010706020507" pitchFamily="18" charset="2"/>
              <a:buChar char=""/>
            </a:pPr>
            <a:r>
              <a:rPr lang="es-ES" sz="1600" dirty="0">
                <a:latin typeface="+mj-lt"/>
              </a:rPr>
              <a:t>Sistema de Depósitos Judiciales (SDJ)- Actualizaciones</a:t>
            </a:r>
            <a:endParaRPr lang="es-CR" sz="1600" dirty="0">
              <a:latin typeface="+mj-lt"/>
            </a:endParaRPr>
          </a:p>
          <a:p>
            <a:pPr marL="342900" lvl="0" indent="-342900">
              <a:buFont typeface="Symbol" panose="05050102010706020507" pitchFamily="18" charset="2"/>
              <a:buChar char=""/>
            </a:pPr>
            <a:r>
              <a:rPr lang="es-ES" sz="1600" dirty="0">
                <a:latin typeface="+mj-lt"/>
              </a:rPr>
              <a:t>Sistema de Depósitos Judiciales (SDJ)- Autorizaciones</a:t>
            </a:r>
            <a:endParaRPr lang="es-CR" sz="1600" dirty="0">
              <a:latin typeface="+mj-lt"/>
            </a:endParaRPr>
          </a:p>
          <a:p>
            <a:pPr marL="342900" lvl="0" indent="-342900">
              <a:buFont typeface="Symbol" panose="05050102010706020507" pitchFamily="18" charset="2"/>
              <a:buChar char=""/>
            </a:pPr>
            <a:r>
              <a:rPr lang="es-ES" sz="1600" dirty="0">
                <a:latin typeface="+mj-lt"/>
              </a:rPr>
              <a:t>Sistema de Depósitos Judiciales (SDJ)- Auditoría</a:t>
            </a:r>
            <a:endParaRPr lang="es-CR" sz="1600" dirty="0">
              <a:latin typeface="+mj-lt"/>
            </a:endParaRPr>
          </a:p>
          <a:p>
            <a:pPr marL="342900" lvl="0" indent="-342900">
              <a:buFont typeface="Symbol" panose="05050102010706020507" pitchFamily="18" charset="2"/>
              <a:buChar char=""/>
            </a:pPr>
            <a:r>
              <a:rPr lang="es-ES" sz="1600" dirty="0">
                <a:latin typeface="+mj-lt"/>
              </a:rPr>
              <a:t>Sistema de Depósitos Judiciales (SDJ)- Aprobaciones</a:t>
            </a:r>
            <a:endParaRPr lang="es-CR" sz="1600" dirty="0">
              <a:latin typeface="+mj-lt"/>
            </a:endParaRPr>
          </a:p>
          <a:p>
            <a:pPr marL="342900" lvl="0" indent="-342900">
              <a:buFont typeface="Symbol" panose="05050102010706020507" pitchFamily="18" charset="2"/>
              <a:buChar char=""/>
            </a:pPr>
            <a:r>
              <a:rPr lang="es-ES" sz="1600" dirty="0">
                <a:latin typeface="+mj-lt"/>
              </a:rPr>
              <a:t>Sistema de Depósitos Judiciales (SDJ)- Boletas</a:t>
            </a:r>
            <a:endParaRPr lang="es-CR" sz="1600" dirty="0">
              <a:latin typeface="+mj-lt"/>
            </a:endParaRPr>
          </a:p>
          <a:p>
            <a:pPr marL="342900" lvl="0" indent="-342900">
              <a:buFont typeface="Symbol" panose="05050102010706020507" pitchFamily="18" charset="2"/>
              <a:buChar char=""/>
            </a:pPr>
            <a:r>
              <a:rPr lang="es-ES" sz="1600" dirty="0">
                <a:latin typeface="+mj-lt"/>
              </a:rPr>
              <a:t>Sistema de Depósitos Judiciales (SDJ)- Códigos Sistemas</a:t>
            </a:r>
            <a:endParaRPr lang="es-CR" sz="1600" dirty="0">
              <a:latin typeface="+mj-lt"/>
            </a:endParaRPr>
          </a:p>
          <a:p>
            <a:pPr marL="342900" lvl="0" indent="-342900">
              <a:buFont typeface="Symbol" panose="05050102010706020507" pitchFamily="18" charset="2"/>
              <a:buChar char=""/>
            </a:pPr>
            <a:r>
              <a:rPr lang="es-ES" sz="1600" dirty="0">
                <a:latin typeface="+mj-lt"/>
              </a:rPr>
              <a:t>Migración y Refugio: entre otra gente y otra tierra… (dos tutoriales)</a:t>
            </a:r>
            <a:endParaRPr lang="es-CR" sz="1600" dirty="0">
              <a:latin typeface="+mj-lt"/>
            </a:endParaRPr>
          </a:p>
          <a:p>
            <a:pPr marL="342900" lvl="0" indent="-342900">
              <a:buFont typeface="Symbol" panose="05050102010706020507" pitchFamily="18" charset="2"/>
              <a:buChar char=""/>
            </a:pPr>
            <a:endParaRPr lang="es-ES" sz="1600" dirty="0">
              <a:effectLst/>
              <a:latin typeface="+mj-lt"/>
              <a:ea typeface="Times New Roman" panose="02020603050405020304" pitchFamily="18" charset="0"/>
            </a:endParaRPr>
          </a:p>
        </p:txBody>
      </p:sp>
      <p:sp>
        <p:nvSpPr>
          <p:cNvPr id="3" name="CuadroTexto 2">
            <a:extLst>
              <a:ext uri="{FF2B5EF4-FFF2-40B4-BE49-F238E27FC236}">
                <a16:creationId xmlns:a16="http://schemas.microsoft.com/office/drawing/2014/main" id="{24D8479C-1A49-4A9B-A5F9-347A4CBFC3F7}"/>
              </a:ext>
            </a:extLst>
          </p:cNvPr>
          <p:cNvSpPr txBox="1"/>
          <p:nvPr/>
        </p:nvSpPr>
        <p:spPr>
          <a:xfrm>
            <a:off x="1107750" y="938846"/>
            <a:ext cx="7355835" cy="830997"/>
          </a:xfrm>
          <a:prstGeom prst="rect">
            <a:avLst/>
          </a:prstGeom>
          <a:noFill/>
        </p:spPr>
        <p:txBody>
          <a:bodyPr wrap="square">
            <a:spAutoFit/>
          </a:bodyPr>
          <a:lstStyle/>
          <a:p>
            <a:r>
              <a:rPr lang="es-ES" sz="2400" b="1" dirty="0">
                <a:solidFill>
                  <a:srgbClr val="7030A0"/>
                </a:solidFill>
                <a:effectLst/>
                <a:ea typeface="Calibri" panose="020F0502020204030204" pitchFamily="34" charset="0"/>
              </a:rPr>
              <a:t>MIGRACION DE CURSOS VIRTUALES A LA TECNOLOGIA HTML5</a:t>
            </a:r>
            <a:endParaRPr lang="es-CR" sz="2400" b="1" dirty="0">
              <a:solidFill>
                <a:srgbClr val="7030A0"/>
              </a:solidFill>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49BAC672-F1D3-7C40-866F-576DAE1B277B}"/>
              </a:ext>
            </a:extLst>
          </p:cNvPr>
          <p:cNvPicPr>
            <a:picLocks noChangeAspect="1"/>
          </p:cNvPicPr>
          <p:nvPr/>
        </p:nvPicPr>
        <p:blipFill>
          <a:blip r:embed="rId2"/>
          <a:stretch>
            <a:fillRect/>
          </a:stretch>
        </p:blipFill>
        <p:spPr>
          <a:xfrm>
            <a:off x="8356061" y="2381036"/>
            <a:ext cx="3150141" cy="2095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97383044"/>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9AF76-6F57-4857-B36B-D14D2A0F63E8}"/>
              </a:ext>
            </a:extLst>
          </p:cNvPr>
          <p:cNvSpPr txBox="1"/>
          <p:nvPr/>
        </p:nvSpPr>
        <p:spPr>
          <a:xfrm>
            <a:off x="1268949" y="2978923"/>
            <a:ext cx="6844778" cy="2800767"/>
          </a:xfrm>
          <a:prstGeom prst="rect">
            <a:avLst/>
          </a:prstGeom>
          <a:noFill/>
        </p:spPr>
        <p:txBody>
          <a:bodyPr wrap="square">
            <a:spAutoFit/>
          </a:bodyPr>
          <a:lstStyle/>
          <a:p>
            <a:r>
              <a:rPr lang="es-ES" sz="1600" dirty="0">
                <a:effectLst/>
                <a:ea typeface="Times New Roman" panose="02020603050405020304" pitchFamily="18" charset="0"/>
                <a:cs typeface="Times New Roman" panose="02020603050405020304" pitchFamily="18" charset="0"/>
              </a:rPr>
              <a:t> </a:t>
            </a:r>
            <a:endParaRPr lang="es-CR" sz="1600" dirty="0">
              <a:effectLst/>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s-ES" sz="1600" dirty="0"/>
              <a:t>Círculos de Paz </a:t>
            </a:r>
            <a:endParaRPr lang="es-CR" sz="1600" dirty="0"/>
          </a:p>
          <a:p>
            <a:pPr marL="342900" lvl="0" indent="-342900">
              <a:buFont typeface="Symbol" panose="05050102010706020507" pitchFamily="18" charset="2"/>
              <a:buChar char=""/>
            </a:pPr>
            <a:r>
              <a:rPr lang="es-ES" sz="1600" dirty="0"/>
              <a:t>Atención a Personas Víctimas y Testigos</a:t>
            </a:r>
            <a:endParaRPr lang="es-CR" sz="1600" dirty="0"/>
          </a:p>
          <a:p>
            <a:pPr marL="342900" lvl="0" indent="-342900">
              <a:buFont typeface="Symbol" panose="05050102010706020507" pitchFamily="18" charset="2"/>
              <a:buChar char=""/>
            </a:pPr>
            <a:r>
              <a:rPr lang="es-ES" sz="1600" dirty="0"/>
              <a:t>Migración y Refugio: entre otra gente y otra tierra…</a:t>
            </a:r>
          </a:p>
          <a:p>
            <a:pPr lvl="0"/>
            <a:r>
              <a:rPr lang="es-ES" sz="1600" dirty="0"/>
              <a:t>      (pendiente un tutorial) </a:t>
            </a:r>
            <a:endParaRPr lang="es-CR" sz="1600" dirty="0"/>
          </a:p>
          <a:p>
            <a:pPr marL="342900" lvl="0" indent="-342900">
              <a:buFont typeface="Symbol" panose="05050102010706020507" pitchFamily="18" charset="2"/>
              <a:buChar char=""/>
            </a:pPr>
            <a:r>
              <a:rPr lang="es-ES" sz="1600" dirty="0"/>
              <a:t>Participación Ciudadana</a:t>
            </a:r>
            <a:endParaRPr lang="es-CR" sz="1600" dirty="0"/>
          </a:p>
          <a:p>
            <a:pPr marL="342900" lvl="0" indent="-342900">
              <a:buFont typeface="Symbol" panose="05050102010706020507" pitchFamily="18" charset="2"/>
              <a:buChar char=""/>
            </a:pPr>
            <a:r>
              <a:rPr lang="es-ES" sz="1600" dirty="0"/>
              <a:t>Salud Ocupacional</a:t>
            </a:r>
            <a:endParaRPr lang="es-CR" sz="1600" dirty="0"/>
          </a:p>
          <a:p>
            <a:pPr marL="342900" lvl="0" indent="-342900">
              <a:buFont typeface="Symbol" panose="05050102010706020507" pitchFamily="18" charset="2"/>
              <a:buChar char=""/>
            </a:pPr>
            <a:r>
              <a:rPr lang="es-ES" sz="1600" dirty="0"/>
              <a:t>Sistema de Depósitos Judiciales (SDJ)- Aprobaciones</a:t>
            </a:r>
            <a:endParaRPr lang="es-CR" sz="1600" dirty="0"/>
          </a:p>
          <a:p>
            <a:pPr marL="342900" lvl="0" indent="-342900">
              <a:buFont typeface="Symbol" panose="05050102010706020507" pitchFamily="18" charset="2"/>
              <a:buChar char=""/>
            </a:pPr>
            <a:r>
              <a:rPr lang="es-ES" sz="1600" dirty="0"/>
              <a:t>Sistema de Depósitos Judiciales (SDJ)- Administradores</a:t>
            </a:r>
            <a:endParaRPr lang="es-CR" sz="1600" dirty="0"/>
          </a:p>
          <a:p>
            <a:pPr marL="342900" lvl="0" indent="-342900">
              <a:buFont typeface="Symbol" panose="05050102010706020507" pitchFamily="18" charset="2"/>
              <a:buChar char=""/>
            </a:pPr>
            <a:r>
              <a:rPr lang="es-ES" sz="1600" dirty="0"/>
              <a:t>Sistema de Depósitos Judiciales (SDJ)- Financiero Contable</a:t>
            </a:r>
            <a:endParaRPr lang="es-CR" sz="1600" dirty="0"/>
          </a:p>
          <a:p>
            <a:pPr marL="342900" lvl="0" indent="-342900">
              <a:buFont typeface="Symbol" panose="05050102010706020507" pitchFamily="18" charset="2"/>
              <a:buChar char=""/>
            </a:pPr>
            <a:endParaRPr lang="es-ES" sz="1600" dirty="0">
              <a:effectLst/>
              <a:ea typeface="Times New Roman" panose="02020603050405020304" pitchFamily="18" charset="0"/>
            </a:endParaRPr>
          </a:p>
        </p:txBody>
      </p:sp>
      <p:sp>
        <p:nvSpPr>
          <p:cNvPr id="3" name="CuadroTexto 2">
            <a:extLst>
              <a:ext uri="{FF2B5EF4-FFF2-40B4-BE49-F238E27FC236}">
                <a16:creationId xmlns:a16="http://schemas.microsoft.com/office/drawing/2014/main" id="{DBE7CC30-CCEA-41BC-9654-A1796B1435E5}"/>
              </a:ext>
            </a:extLst>
          </p:cNvPr>
          <p:cNvSpPr txBox="1"/>
          <p:nvPr/>
        </p:nvSpPr>
        <p:spPr>
          <a:xfrm>
            <a:off x="1152215" y="995300"/>
            <a:ext cx="6844777" cy="1569660"/>
          </a:xfrm>
          <a:prstGeom prst="rect">
            <a:avLst/>
          </a:prstGeom>
          <a:noFill/>
        </p:spPr>
        <p:txBody>
          <a:bodyPr wrap="square">
            <a:spAutoFit/>
          </a:bodyPr>
          <a:lstStyle/>
          <a:p>
            <a:r>
              <a:rPr lang="es-ES_tradnl" sz="2400" b="1" dirty="0">
                <a:solidFill>
                  <a:srgbClr val="7030A0"/>
                </a:solidFill>
                <a:effectLst/>
                <a:ea typeface="Calibri" panose="020F0502020204030204" pitchFamily="34" charset="0"/>
                <a:cs typeface="Times New Roman" panose="02020603050405020304" pitchFamily="18" charset="0"/>
              </a:rPr>
              <a:t>Durante el 2021, </a:t>
            </a:r>
            <a:r>
              <a:rPr lang="es-ES_tradnl" sz="2400" b="1" dirty="0">
                <a:solidFill>
                  <a:srgbClr val="7030A0"/>
                </a:solidFill>
                <a:cs typeface="Times New Roman" panose="02020603050405020304" pitchFamily="18" charset="0"/>
              </a:rPr>
              <a:t>se continuó con la migración a HTML5 de los siguientes cursos, los cuales, a diciembre 2021 tenían un alto nivel de avance:</a:t>
            </a:r>
            <a:endParaRPr lang="es-CR" sz="2400" b="1" dirty="0">
              <a:solidFill>
                <a:srgbClr val="7030A0"/>
              </a:solidFill>
              <a:effectLst/>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34F15D8E-6DE4-D442-974D-E289F54AF32C}"/>
              </a:ext>
            </a:extLst>
          </p:cNvPr>
          <p:cNvPicPr>
            <a:picLocks noChangeAspect="1"/>
          </p:cNvPicPr>
          <p:nvPr/>
        </p:nvPicPr>
        <p:blipFill>
          <a:blip r:embed="rId2"/>
          <a:stretch>
            <a:fillRect/>
          </a:stretch>
        </p:blipFill>
        <p:spPr>
          <a:xfrm>
            <a:off x="8478082" y="1727961"/>
            <a:ext cx="3267170" cy="1838527"/>
          </a:xfrm>
          <a:prstGeom prst="roundRect">
            <a:avLst>
              <a:gd name="adj" fmla="val 8594"/>
            </a:avLst>
          </a:prstGeom>
          <a:solidFill>
            <a:srgbClr val="FFFFFF">
              <a:shade val="85000"/>
            </a:srgbClr>
          </a:solidFill>
          <a:ln>
            <a:noFill/>
          </a:ln>
          <a:effectLst>
            <a:reflection blurRad="12700" stA="38000" endPos="12441" dist="5000" dir="5400000" sy="-100000" algn="bl" rotWithShape="0"/>
          </a:effectLst>
        </p:spPr>
      </p:pic>
      <p:pic>
        <p:nvPicPr>
          <p:cNvPr id="6" name="Imagen 5">
            <a:extLst>
              <a:ext uri="{FF2B5EF4-FFF2-40B4-BE49-F238E27FC236}">
                <a16:creationId xmlns:a16="http://schemas.microsoft.com/office/drawing/2014/main" id="{4C215778-2C96-EC4E-BF53-4A8DFE75EAE4}"/>
              </a:ext>
            </a:extLst>
          </p:cNvPr>
          <p:cNvPicPr>
            <a:picLocks noChangeAspect="1"/>
          </p:cNvPicPr>
          <p:nvPr/>
        </p:nvPicPr>
        <p:blipFill>
          <a:blip r:embed="rId3"/>
          <a:stretch>
            <a:fillRect/>
          </a:stretch>
        </p:blipFill>
        <p:spPr>
          <a:xfrm>
            <a:off x="8478082" y="4379306"/>
            <a:ext cx="3267170" cy="1838527"/>
          </a:xfrm>
          <a:prstGeom prst="roundRect">
            <a:avLst>
              <a:gd name="adj" fmla="val 8594"/>
            </a:avLst>
          </a:prstGeom>
          <a:solidFill>
            <a:srgbClr val="FFFFFF">
              <a:shade val="85000"/>
            </a:srgbClr>
          </a:solidFill>
          <a:ln>
            <a:noFill/>
          </a:ln>
          <a:effectLst>
            <a:reflection blurRad="12700" stA="38000" endPos="12441" dist="5000" dir="5400000" sy="-100000" algn="bl" rotWithShape="0"/>
          </a:effectLst>
        </p:spPr>
      </p:pic>
    </p:spTree>
    <p:extLst>
      <p:ext uri="{BB962C8B-B14F-4D97-AF65-F5344CB8AC3E}">
        <p14:creationId xmlns:p14="http://schemas.microsoft.com/office/powerpoint/2010/main" val="401645807"/>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9AF76-6F57-4857-B36B-D14D2A0F63E8}"/>
              </a:ext>
            </a:extLst>
          </p:cNvPr>
          <p:cNvSpPr txBox="1"/>
          <p:nvPr/>
        </p:nvSpPr>
        <p:spPr>
          <a:xfrm>
            <a:off x="1251774" y="2767598"/>
            <a:ext cx="6656021" cy="2062103"/>
          </a:xfrm>
          <a:prstGeom prst="rect">
            <a:avLst/>
          </a:prstGeom>
          <a:noFill/>
        </p:spPr>
        <p:txBody>
          <a:bodyPr wrap="square">
            <a:spAutoFit/>
          </a:bodyPr>
          <a:lstStyle/>
          <a:p>
            <a:pPr marL="342900" lvl="0" indent="-342900">
              <a:buFont typeface="Symbol" panose="05050102010706020507" pitchFamily="18" charset="2"/>
              <a:buChar char=""/>
            </a:pPr>
            <a:endParaRPr lang="es-ES" sz="1600" dirty="0">
              <a:latin typeface="+mj-lt"/>
            </a:endParaRPr>
          </a:p>
          <a:p>
            <a:r>
              <a:rPr lang="es-ES" sz="1600" dirty="0">
                <a:latin typeface="+mj-lt"/>
              </a:rPr>
              <a:t>Durante el 2021, se convirtieron a herramientas accesibles los siguientes recursos de aprendizaje:</a:t>
            </a:r>
            <a:endParaRPr lang="es-CR" sz="1600" dirty="0">
              <a:latin typeface="+mj-lt"/>
            </a:endParaRPr>
          </a:p>
          <a:p>
            <a:r>
              <a:rPr lang="es-ES" sz="1600" dirty="0">
                <a:latin typeface="+mj-lt"/>
              </a:rPr>
              <a:t> </a:t>
            </a:r>
            <a:endParaRPr lang="es-CR" sz="1600" dirty="0">
              <a:latin typeface="+mj-lt"/>
            </a:endParaRPr>
          </a:p>
          <a:p>
            <a:pPr marL="342900" lvl="0" indent="-342900">
              <a:buFont typeface="Symbol" panose="05050102010706020507" pitchFamily="18" charset="2"/>
              <a:buChar char=""/>
            </a:pPr>
            <a:r>
              <a:rPr lang="es-ES" sz="1600" dirty="0">
                <a:latin typeface="+mj-lt"/>
              </a:rPr>
              <a:t>Formas de violencia en el trabajo </a:t>
            </a:r>
            <a:endParaRPr lang="es-CR" sz="1600" dirty="0">
              <a:latin typeface="+mj-lt"/>
            </a:endParaRPr>
          </a:p>
          <a:p>
            <a:pPr marL="342900" lvl="0" indent="-342900">
              <a:buFont typeface="Symbol" panose="05050102010706020507" pitchFamily="18" charset="2"/>
              <a:buChar char=""/>
            </a:pPr>
            <a:r>
              <a:rPr lang="es-ES" sz="1600" dirty="0">
                <a:latin typeface="+mj-lt"/>
              </a:rPr>
              <a:t>Estrategias de servicio con valor para la persona usuaria</a:t>
            </a:r>
            <a:endParaRPr lang="es-CR" sz="1600" dirty="0">
              <a:latin typeface="+mj-lt"/>
            </a:endParaRPr>
          </a:p>
          <a:p>
            <a:pPr marL="342900" lvl="0" indent="-342900">
              <a:buFont typeface="Symbol" panose="05050102010706020507" pitchFamily="18" charset="2"/>
              <a:buChar char=""/>
            </a:pPr>
            <a:endParaRPr lang="es-CR" sz="1600" dirty="0">
              <a:latin typeface="+mj-lt"/>
            </a:endParaRPr>
          </a:p>
          <a:p>
            <a:pPr marL="342900" lvl="0" indent="-342900">
              <a:buFont typeface="Symbol" panose="05050102010706020507" pitchFamily="18" charset="2"/>
              <a:buChar char=""/>
            </a:pPr>
            <a:endParaRPr lang="es-ES" sz="1600" dirty="0">
              <a:effectLst/>
              <a:latin typeface="+mj-lt"/>
              <a:ea typeface="Times New Roman" panose="02020603050405020304" pitchFamily="18" charset="0"/>
            </a:endParaRPr>
          </a:p>
        </p:txBody>
      </p:sp>
      <p:sp>
        <p:nvSpPr>
          <p:cNvPr id="3" name="CuadroTexto 2">
            <a:extLst>
              <a:ext uri="{FF2B5EF4-FFF2-40B4-BE49-F238E27FC236}">
                <a16:creationId xmlns:a16="http://schemas.microsoft.com/office/drawing/2014/main" id="{DBE7CC30-CCEA-41BC-9654-A1796B1435E5}"/>
              </a:ext>
            </a:extLst>
          </p:cNvPr>
          <p:cNvSpPr txBox="1"/>
          <p:nvPr/>
        </p:nvSpPr>
        <p:spPr>
          <a:xfrm>
            <a:off x="1251774" y="1333260"/>
            <a:ext cx="6024515" cy="1200329"/>
          </a:xfrm>
          <a:prstGeom prst="rect">
            <a:avLst/>
          </a:prstGeom>
          <a:noFill/>
        </p:spPr>
        <p:txBody>
          <a:bodyPr wrap="square">
            <a:spAutoFit/>
          </a:bodyPr>
          <a:lstStyle/>
          <a:p>
            <a:r>
              <a:rPr lang="es-ES_tradnl" sz="2400" b="1" dirty="0">
                <a:solidFill>
                  <a:srgbClr val="7030A0"/>
                </a:solidFill>
                <a:cs typeface="Times New Roman" panose="02020603050405020304" pitchFamily="18" charset="0"/>
              </a:rPr>
              <a:t>Cursos virtuales convertidos a herramientas de autoaprendizaje accesibles</a:t>
            </a:r>
            <a:endParaRPr lang="es-CR" sz="2400" b="1" dirty="0">
              <a:solidFill>
                <a:srgbClr val="7030A0"/>
              </a:solidFill>
              <a:cs typeface="Times New Roman" panose="02020603050405020304" pitchFamily="18" charset="0"/>
            </a:endParaRPr>
          </a:p>
        </p:txBody>
      </p:sp>
      <p:pic>
        <p:nvPicPr>
          <p:cNvPr id="5" name="Imagen 4">
            <a:extLst>
              <a:ext uri="{FF2B5EF4-FFF2-40B4-BE49-F238E27FC236}">
                <a16:creationId xmlns:a16="http://schemas.microsoft.com/office/drawing/2014/main" id="{FDF58CFF-2721-6F43-868B-5DA00FE4C6BA}"/>
              </a:ext>
            </a:extLst>
          </p:cNvPr>
          <p:cNvPicPr>
            <a:picLocks noChangeAspect="1"/>
          </p:cNvPicPr>
          <p:nvPr/>
        </p:nvPicPr>
        <p:blipFill>
          <a:blip r:embed="rId2"/>
          <a:stretch>
            <a:fillRect/>
          </a:stretch>
        </p:blipFill>
        <p:spPr>
          <a:xfrm>
            <a:off x="7840138" y="2665378"/>
            <a:ext cx="3866985" cy="2266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30453537"/>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7F9AF76-6F57-4857-B36B-D14D2A0F63E8}"/>
              </a:ext>
            </a:extLst>
          </p:cNvPr>
          <p:cNvSpPr txBox="1"/>
          <p:nvPr/>
        </p:nvSpPr>
        <p:spPr>
          <a:xfrm>
            <a:off x="993035" y="2365704"/>
            <a:ext cx="10767705" cy="5109091"/>
          </a:xfrm>
          <a:prstGeom prst="rect">
            <a:avLst/>
          </a:prstGeom>
          <a:noFill/>
        </p:spPr>
        <p:txBody>
          <a:bodyPr wrap="square" numCol="2" spcCol="288000">
            <a:spAutoFit/>
          </a:bodyPr>
          <a:lstStyle/>
          <a:p>
            <a:pPr algn="just"/>
            <a:r>
              <a:rPr lang="es-ES" sz="1400" b="1" dirty="0"/>
              <a:t>Planeamientos didácticos revisados</a:t>
            </a:r>
            <a:endParaRPr lang="es-CR" sz="1400" b="1" dirty="0"/>
          </a:p>
          <a:p>
            <a:pPr marL="342900" lvl="0" indent="-342900" algn="just">
              <a:buFont typeface="Symbol" panose="05050102010706020507" pitchFamily="18" charset="2"/>
              <a:buChar char=""/>
            </a:pPr>
            <a:r>
              <a:rPr lang="es-ES" sz="1400" dirty="0"/>
              <a:t>Administración de Proyectos</a:t>
            </a:r>
            <a:endParaRPr lang="es-CR" sz="1400" dirty="0"/>
          </a:p>
          <a:p>
            <a:pPr marL="342900" lvl="0" indent="-342900" algn="just">
              <a:buFont typeface="Symbol" panose="05050102010706020507" pitchFamily="18" charset="2"/>
              <a:buChar char=""/>
            </a:pPr>
            <a:r>
              <a:rPr lang="es-ES" sz="1400" dirty="0"/>
              <a:t>Taller Gestión del estrés</a:t>
            </a:r>
            <a:endParaRPr lang="es-CR" sz="1400" dirty="0"/>
          </a:p>
          <a:p>
            <a:pPr marL="342900" lvl="0" indent="-342900" algn="just">
              <a:buFont typeface="Symbol" panose="05050102010706020507" pitchFamily="18" charset="2"/>
              <a:buChar char=""/>
            </a:pPr>
            <a:r>
              <a:rPr lang="es-ES" sz="1400" dirty="0"/>
              <a:t>Gestionando el cambio: con la meta en la mente</a:t>
            </a:r>
            <a:endParaRPr lang="es-CR" sz="1400" dirty="0"/>
          </a:p>
          <a:p>
            <a:pPr marL="342900" lvl="0" indent="-342900" algn="just">
              <a:buFont typeface="Symbol" panose="05050102010706020507" pitchFamily="18" charset="2"/>
              <a:buChar char=""/>
            </a:pPr>
            <a:r>
              <a:rPr lang="es-ES" sz="1400" dirty="0"/>
              <a:t>Power Bi</a:t>
            </a:r>
            <a:endParaRPr lang="es-CR" sz="1400" dirty="0"/>
          </a:p>
          <a:p>
            <a:pPr marL="342900" lvl="0" indent="-342900" algn="just">
              <a:buFont typeface="Symbol" panose="05050102010706020507" pitchFamily="18" charset="2"/>
              <a:buChar char=""/>
            </a:pPr>
            <a:r>
              <a:rPr lang="es-ES" sz="1400" dirty="0"/>
              <a:t>Sistema de becas</a:t>
            </a:r>
            <a:endParaRPr lang="es-CR" sz="1400" dirty="0"/>
          </a:p>
          <a:p>
            <a:pPr marL="342900" lvl="0" indent="-342900" algn="just">
              <a:buFont typeface="Symbol" panose="05050102010706020507" pitchFamily="18" charset="2"/>
              <a:buChar char=""/>
            </a:pPr>
            <a:r>
              <a:rPr lang="es-ES" sz="1400" dirty="0"/>
              <a:t>Cómo crear una vida con propósito</a:t>
            </a:r>
            <a:endParaRPr lang="es-CR" sz="1400" dirty="0"/>
          </a:p>
          <a:p>
            <a:pPr marL="342900" lvl="0" indent="-342900" algn="just">
              <a:buFont typeface="Symbol" panose="05050102010706020507" pitchFamily="18" charset="2"/>
              <a:buChar char=""/>
            </a:pPr>
            <a:r>
              <a:rPr lang="es-ES" sz="1400" dirty="0"/>
              <a:t>Sesión de Inducción</a:t>
            </a:r>
            <a:endParaRPr lang="es-CR" sz="1400" dirty="0"/>
          </a:p>
          <a:p>
            <a:pPr marL="457200" algn="just"/>
            <a:r>
              <a:rPr lang="es-ES" sz="1400" dirty="0"/>
              <a:t> </a:t>
            </a:r>
            <a:endParaRPr lang="es-CR" sz="1400" dirty="0"/>
          </a:p>
          <a:p>
            <a:pPr algn="just"/>
            <a:r>
              <a:rPr lang="es-ES" sz="1400" b="1" dirty="0"/>
              <a:t>Planeamientos didácticos elaborados</a:t>
            </a:r>
            <a:endParaRPr lang="es-CR" sz="1400" b="1" dirty="0"/>
          </a:p>
          <a:p>
            <a:pPr marL="342900" lvl="0" indent="-342900" algn="just">
              <a:buFont typeface="Symbol" panose="05050102010706020507" pitchFamily="18" charset="2"/>
              <a:buChar char=""/>
            </a:pPr>
            <a:r>
              <a:rPr lang="es-ES" sz="1400" dirty="0"/>
              <a:t>Principios básicos de diseño</a:t>
            </a:r>
          </a:p>
          <a:p>
            <a:pPr marL="457200" algn="just"/>
            <a:endParaRPr lang="es-ES" sz="1400" dirty="0"/>
          </a:p>
          <a:p>
            <a:pPr marL="457200" algn="just"/>
            <a:endParaRPr lang="es-ES" sz="1400" dirty="0"/>
          </a:p>
          <a:p>
            <a:pPr algn="just"/>
            <a:r>
              <a:rPr lang="es-ES" sz="1400" b="1" dirty="0"/>
              <a:t>Proyectos en coordinación con la Unidad de Formación</a:t>
            </a:r>
            <a:endParaRPr lang="es-CR" sz="1400" b="1" dirty="0"/>
          </a:p>
          <a:p>
            <a:pPr marL="342900" lvl="0" indent="-342900" algn="just">
              <a:buFont typeface="Symbol" panose="05050102010706020507" pitchFamily="18" charset="2"/>
              <a:buChar char=""/>
            </a:pPr>
            <a:r>
              <a:rPr lang="es-ES" sz="1400" dirty="0"/>
              <a:t>Proyecto Malla curricular Subproceso Gestión de la Capacitación (diversas tareas)</a:t>
            </a:r>
            <a:endParaRPr lang="es-ES" sz="1400" dirty="0">
              <a:ea typeface="Times New Roman" panose="02020603050405020304" pitchFamily="18" charset="0"/>
            </a:endParaRPr>
          </a:p>
          <a:p>
            <a:pPr marL="457200" algn="just"/>
            <a:endParaRPr lang="es-ES" sz="1400" dirty="0"/>
          </a:p>
          <a:p>
            <a:pPr marL="457200" algn="just"/>
            <a:endParaRPr lang="es-ES" sz="1400" dirty="0"/>
          </a:p>
          <a:p>
            <a:pPr marL="457200" algn="just"/>
            <a:endParaRPr lang="es-ES" sz="1400" dirty="0"/>
          </a:p>
          <a:p>
            <a:pPr marL="457200" algn="just"/>
            <a:endParaRPr lang="es-ES" sz="1400" dirty="0"/>
          </a:p>
          <a:p>
            <a:pPr marL="457200" algn="just"/>
            <a:endParaRPr lang="es-ES" sz="1400" dirty="0"/>
          </a:p>
          <a:p>
            <a:pPr marL="457200" algn="just"/>
            <a:endParaRPr lang="es-ES" sz="1400" dirty="0"/>
          </a:p>
          <a:p>
            <a:pPr marL="457200" algn="just"/>
            <a:endParaRPr lang="es-ES" sz="1400" dirty="0"/>
          </a:p>
          <a:p>
            <a:pPr algn="just"/>
            <a:r>
              <a:rPr lang="es-ES" sz="1400" b="1" dirty="0"/>
              <a:t>Colaboraciones con otras oficinas (asesorías)</a:t>
            </a:r>
            <a:endParaRPr lang="es-CR" sz="1400" b="1" dirty="0"/>
          </a:p>
          <a:p>
            <a:pPr marL="342900" lvl="0" indent="-342900" algn="just">
              <a:buFont typeface="Symbol" panose="05050102010706020507" pitchFamily="18" charset="2"/>
              <a:buChar char=""/>
            </a:pPr>
            <a:r>
              <a:rPr lang="es-ES" sz="1400" dirty="0"/>
              <a:t>Conceptualización y revisión de videos para Ambiente Laboral</a:t>
            </a:r>
            <a:endParaRPr lang="es-CR" sz="1400" dirty="0"/>
          </a:p>
          <a:p>
            <a:pPr marL="342900" lvl="0" indent="-342900" algn="just">
              <a:buFont typeface="Symbol" panose="05050102010706020507" pitchFamily="18" charset="2"/>
              <a:buChar char=""/>
            </a:pPr>
            <a:r>
              <a:rPr lang="es-ES" sz="1400" dirty="0"/>
              <a:t>Revisión de contenido para videos de Salud Ocupacional</a:t>
            </a:r>
            <a:endParaRPr lang="es-CR" sz="1400" dirty="0"/>
          </a:p>
          <a:p>
            <a:pPr marL="342900" lvl="0" indent="-342900" algn="just">
              <a:buFont typeface="Symbol" panose="05050102010706020507" pitchFamily="18" charset="2"/>
              <a:buChar char=""/>
            </a:pPr>
            <a:r>
              <a:rPr lang="es-ES" sz="1400" dirty="0"/>
              <a:t>Video Primac-RT</a:t>
            </a:r>
            <a:endParaRPr lang="es-CR" sz="1400" dirty="0"/>
          </a:p>
          <a:p>
            <a:pPr marL="342900" lvl="0" indent="-342900" algn="just">
              <a:buFont typeface="Symbol" panose="05050102010706020507" pitchFamily="18" charset="2"/>
              <a:buChar char=""/>
            </a:pPr>
            <a:r>
              <a:rPr lang="es-ES" sz="1400" dirty="0"/>
              <a:t>Apoyo a Sra. Magistrada Damaris para revisar contenido de legislación indígena y crear un perfil de persona recopiladora de contenido</a:t>
            </a:r>
            <a:endParaRPr lang="es-CR" sz="1400" dirty="0"/>
          </a:p>
          <a:p>
            <a:pPr marL="342900" lvl="0" indent="-342900" algn="just">
              <a:buFont typeface="Symbol" panose="05050102010706020507" pitchFamily="18" charset="2"/>
              <a:buChar char=""/>
            </a:pPr>
            <a:r>
              <a:rPr lang="es-ES" sz="1400" dirty="0"/>
              <a:t>Revisión de planeamiento didáctico del curso Linux, de TI</a:t>
            </a:r>
            <a:endParaRPr lang="es-CR" sz="1400" dirty="0"/>
          </a:p>
          <a:p>
            <a:pPr marL="342900" lvl="0" indent="-342900" algn="just">
              <a:buFont typeface="Symbol" panose="05050102010706020507" pitchFamily="18" charset="2"/>
              <a:buChar char=""/>
            </a:pPr>
            <a:r>
              <a:rPr lang="es-ES" sz="1400" dirty="0"/>
              <a:t>ILN y National Center, elaboración de planeamiento didáctico de taller con colegios profesionales</a:t>
            </a:r>
            <a:endParaRPr lang="es-CR" sz="1400" dirty="0"/>
          </a:p>
          <a:p>
            <a:pPr marL="457200" algn="just"/>
            <a:r>
              <a:rPr lang="es-ES" sz="1800" dirty="0">
                <a:effectLst/>
                <a:ea typeface="Times New Roman" panose="02020603050405020304" pitchFamily="18" charset="0"/>
              </a:rPr>
              <a:t> </a:t>
            </a:r>
            <a:endParaRPr lang="es-CR" sz="1800" dirty="0">
              <a:effectLst/>
              <a:ea typeface="Times New Roman" panose="02020603050405020304" pitchFamily="18" charset="0"/>
            </a:endParaRPr>
          </a:p>
        </p:txBody>
      </p:sp>
      <p:sp>
        <p:nvSpPr>
          <p:cNvPr id="3" name="CuadroTexto 2">
            <a:extLst>
              <a:ext uri="{FF2B5EF4-FFF2-40B4-BE49-F238E27FC236}">
                <a16:creationId xmlns:a16="http://schemas.microsoft.com/office/drawing/2014/main" id="{DBE7CC30-CCEA-41BC-9654-A1796B1435E5}"/>
              </a:ext>
            </a:extLst>
          </p:cNvPr>
          <p:cNvSpPr txBox="1"/>
          <p:nvPr/>
        </p:nvSpPr>
        <p:spPr>
          <a:xfrm>
            <a:off x="993035" y="819743"/>
            <a:ext cx="6302710" cy="830997"/>
          </a:xfrm>
          <a:prstGeom prst="rect">
            <a:avLst/>
          </a:prstGeom>
          <a:noFill/>
        </p:spPr>
        <p:txBody>
          <a:bodyPr wrap="square">
            <a:spAutoFit/>
          </a:bodyPr>
          <a:lstStyle/>
          <a:p>
            <a:r>
              <a:rPr lang="es-ES_tradnl" sz="2400" b="1" dirty="0">
                <a:solidFill>
                  <a:srgbClr val="7030A0"/>
                </a:solidFill>
                <a:cs typeface="Times New Roman" panose="02020603050405020304" pitchFamily="18" charset="0"/>
              </a:rPr>
              <a:t>Planeamiento interno y Asesorías metodológicas</a:t>
            </a:r>
            <a:endParaRPr lang="es-CR" sz="2400" b="1" dirty="0">
              <a:solidFill>
                <a:srgbClr val="7030A0"/>
              </a:solidFill>
              <a:cs typeface="Times New Roman" panose="02020603050405020304" pitchFamily="18" charset="0"/>
            </a:endParaRPr>
          </a:p>
        </p:txBody>
      </p:sp>
    </p:spTree>
    <p:extLst>
      <p:ext uri="{BB962C8B-B14F-4D97-AF65-F5344CB8AC3E}">
        <p14:creationId xmlns:p14="http://schemas.microsoft.com/office/powerpoint/2010/main" val="347750256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7">
            <a:extLst>
              <a:ext uri="{FF2B5EF4-FFF2-40B4-BE49-F238E27FC236}">
                <a16:creationId xmlns:a16="http://schemas.microsoft.com/office/drawing/2014/main" id="{DF77EDEF-CD63-41B9-864E-AF5762F4645E}"/>
              </a:ext>
            </a:extLst>
          </p:cNvPr>
          <p:cNvGraphicFramePr>
            <a:graphicFrameLocks noGrp="1"/>
          </p:cNvGraphicFramePr>
          <p:nvPr>
            <p:extLst>
              <p:ext uri="{D42A27DB-BD31-4B8C-83A1-F6EECF244321}">
                <p14:modId xmlns:p14="http://schemas.microsoft.com/office/powerpoint/2010/main" val="1941043888"/>
              </p:ext>
            </p:extLst>
          </p:nvPr>
        </p:nvGraphicFramePr>
        <p:xfrm>
          <a:off x="1138677" y="2758801"/>
          <a:ext cx="9601200" cy="1828800"/>
        </p:xfrm>
        <a:graphic>
          <a:graphicData uri="http://schemas.openxmlformats.org/drawingml/2006/table">
            <a:tbl>
              <a:tblPr firstRow="1" bandRow="1">
                <a:tableStyleId>{00A15C55-8517-42AA-B614-E9B94910E393}</a:tableStyleId>
              </a:tblPr>
              <a:tblGrid>
                <a:gridCol w="4900084">
                  <a:extLst>
                    <a:ext uri="{9D8B030D-6E8A-4147-A177-3AD203B41FA5}">
                      <a16:colId xmlns:a16="http://schemas.microsoft.com/office/drawing/2014/main" val="2267959494"/>
                    </a:ext>
                  </a:extLst>
                </a:gridCol>
                <a:gridCol w="4701116">
                  <a:extLst>
                    <a:ext uri="{9D8B030D-6E8A-4147-A177-3AD203B41FA5}">
                      <a16:colId xmlns:a16="http://schemas.microsoft.com/office/drawing/2014/main" val="2827161428"/>
                    </a:ext>
                  </a:extLst>
                </a:gridCol>
              </a:tblGrid>
              <a:tr h="0">
                <a:tc>
                  <a:txBody>
                    <a:bodyPr/>
                    <a:lstStyle/>
                    <a:p>
                      <a:r>
                        <a:rPr lang="es-ES" dirty="0"/>
                        <a:t>TEMA</a:t>
                      </a:r>
                      <a:endParaRPr lang="es-CR" dirty="0"/>
                    </a:p>
                  </a:txBody>
                  <a:tcPr/>
                </a:tc>
                <a:tc>
                  <a:txBody>
                    <a:bodyPr/>
                    <a:lstStyle/>
                    <a:p>
                      <a:r>
                        <a:rPr lang="es-ES" dirty="0"/>
                        <a:t> DETALLE DE DISEÑOS</a:t>
                      </a:r>
                      <a:endParaRPr lang="es-CR" dirty="0"/>
                    </a:p>
                  </a:txBody>
                  <a:tcPr/>
                </a:tc>
                <a:extLst>
                  <a:ext uri="{0D108BD9-81ED-4DB2-BD59-A6C34878D82A}">
                    <a16:rowId xmlns:a16="http://schemas.microsoft.com/office/drawing/2014/main" val="7244418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dk1"/>
                          </a:solidFill>
                        </a:rPr>
                        <a:t>Materiales de apoyo para la comunicación interna del Poder Judicial</a:t>
                      </a:r>
                      <a:endParaRPr lang="es-CR" dirty="0"/>
                    </a:p>
                  </a:txBody>
                  <a:tcPr/>
                </a:tc>
                <a:tc>
                  <a:txBody>
                    <a:bodyPr/>
                    <a:lstStyle/>
                    <a:p>
                      <a:r>
                        <a:rPr lang="es-ES" dirty="0"/>
                        <a:t>Más de </a:t>
                      </a:r>
                      <a:r>
                        <a:rPr lang="es-ES" b="1" dirty="0"/>
                        <a:t>54 temas variados </a:t>
                      </a:r>
                      <a:r>
                        <a:rPr lang="es-ES" dirty="0"/>
                        <a:t>fueron atendidos mediante el diseño de cápsulas, boletines, afiches, formularios, invitaciones y ajustes a sitios web. </a:t>
                      </a:r>
                    </a:p>
                    <a:p>
                      <a:endParaRPr lang="es-ES" dirty="0"/>
                    </a:p>
                  </a:txBody>
                  <a:tcPr/>
                </a:tc>
                <a:extLst>
                  <a:ext uri="{0D108BD9-81ED-4DB2-BD59-A6C34878D82A}">
                    <a16:rowId xmlns:a16="http://schemas.microsoft.com/office/drawing/2014/main" val="3935064950"/>
                  </a:ext>
                </a:extLst>
              </a:tr>
            </a:tbl>
          </a:graphicData>
        </a:graphic>
      </p:graphicFrame>
      <p:sp>
        <p:nvSpPr>
          <p:cNvPr id="7" name="CuadroTexto 6">
            <a:extLst>
              <a:ext uri="{FF2B5EF4-FFF2-40B4-BE49-F238E27FC236}">
                <a16:creationId xmlns:a16="http://schemas.microsoft.com/office/drawing/2014/main" id="{8871204A-6DC8-4482-8CCE-0248D5FD4090}"/>
              </a:ext>
            </a:extLst>
          </p:cNvPr>
          <p:cNvSpPr txBox="1"/>
          <p:nvPr/>
        </p:nvSpPr>
        <p:spPr>
          <a:xfrm>
            <a:off x="1041401" y="1439403"/>
            <a:ext cx="5651230" cy="830997"/>
          </a:xfrm>
          <a:prstGeom prst="rect">
            <a:avLst/>
          </a:prstGeom>
          <a:noFill/>
        </p:spPr>
        <p:txBody>
          <a:bodyPr wrap="square">
            <a:spAutoFit/>
          </a:bodyPr>
          <a:lstStyle/>
          <a:p>
            <a:r>
              <a:rPr lang="es-ES_tradnl" sz="2400" b="1" dirty="0">
                <a:solidFill>
                  <a:srgbClr val="7030A0"/>
                </a:solidFill>
                <a:effectLst/>
                <a:ea typeface="Times New Roman" panose="02020603050405020304" pitchFamily="18" charset="0"/>
              </a:rPr>
              <a:t>Desarrollo de materiales de apoyo para la formación y la divulgación</a:t>
            </a:r>
            <a:endParaRPr lang="es-CR" sz="2400" dirty="0">
              <a:solidFill>
                <a:srgbClr val="7030A0"/>
              </a:solidFill>
            </a:endParaRPr>
          </a:p>
        </p:txBody>
      </p:sp>
    </p:spTree>
    <p:extLst>
      <p:ext uri="{BB962C8B-B14F-4D97-AF65-F5344CB8AC3E}">
        <p14:creationId xmlns:p14="http://schemas.microsoft.com/office/powerpoint/2010/main" val="223064885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6497FE2E-A074-46C7-B076-4E831D93A675}"/>
              </a:ext>
            </a:extLst>
          </p:cNvPr>
          <p:cNvSpPr txBox="1"/>
          <p:nvPr/>
        </p:nvSpPr>
        <p:spPr>
          <a:xfrm>
            <a:off x="1525040" y="1095103"/>
            <a:ext cx="7476677" cy="461665"/>
          </a:xfrm>
          <a:prstGeom prst="rect">
            <a:avLst/>
          </a:prstGeom>
          <a:noFill/>
        </p:spPr>
        <p:txBody>
          <a:bodyPr wrap="square">
            <a:spAutoFit/>
          </a:bodyPr>
          <a:lstStyle/>
          <a:p>
            <a:r>
              <a:rPr lang="es-ES_tradnl" sz="2400" b="1" dirty="0">
                <a:solidFill>
                  <a:srgbClr val="7030A0"/>
                </a:solidFill>
                <a:effectLst/>
                <a:ea typeface="Times New Roman" panose="02020603050405020304" pitchFamily="18" charset="0"/>
              </a:rPr>
              <a:t>Diseño gráfico y producción audiovisual</a:t>
            </a:r>
            <a:endParaRPr lang="es-CR" sz="2400" dirty="0">
              <a:solidFill>
                <a:srgbClr val="7030A0"/>
              </a:solidFill>
            </a:endParaRPr>
          </a:p>
        </p:txBody>
      </p:sp>
      <p:graphicFrame>
        <p:nvGraphicFramePr>
          <p:cNvPr id="15" name="Tabla 7">
            <a:extLst>
              <a:ext uri="{FF2B5EF4-FFF2-40B4-BE49-F238E27FC236}">
                <a16:creationId xmlns:a16="http://schemas.microsoft.com/office/drawing/2014/main" id="{6665EEAD-F6B9-45EF-961C-4E0A2B923983}"/>
              </a:ext>
            </a:extLst>
          </p:cNvPr>
          <p:cNvGraphicFramePr>
            <a:graphicFrameLocks noGrp="1"/>
          </p:cNvGraphicFramePr>
          <p:nvPr>
            <p:extLst>
              <p:ext uri="{D42A27DB-BD31-4B8C-83A1-F6EECF244321}">
                <p14:modId xmlns:p14="http://schemas.microsoft.com/office/powerpoint/2010/main" val="2590856607"/>
              </p:ext>
            </p:extLst>
          </p:nvPr>
        </p:nvGraphicFramePr>
        <p:xfrm>
          <a:off x="1536924" y="2640837"/>
          <a:ext cx="9118151" cy="2519680"/>
        </p:xfrm>
        <a:graphic>
          <a:graphicData uri="http://schemas.openxmlformats.org/drawingml/2006/table">
            <a:tbl>
              <a:tblPr firstRow="1" bandRow="1">
                <a:tableStyleId>{5C22544A-7EE6-4342-B048-85BDC9FD1C3A}</a:tableStyleId>
              </a:tblPr>
              <a:tblGrid>
                <a:gridCol w="3783935">
                  <a:extLst>
                    <a:ext uri="{9D8B030D-6E8A-4147-A177-3AD203B41FA5}">
                      <a16:colId xmlns:a16="http://schemas.microsoft.com/office/drawing/2014/main" val="2267959494"/>
                    </a:ext>
                  </a:extLst>
                </a:gridCol>
                <a:gridCol w="5334216">
                  <a:extLst>
                    <a:ext uri="{9D8B030D-6E8A-4147-A177-3AD203B41FA5}">
                      <a16:colId xmlns:a16="http://schemas.microsoft.com/office/drawing/2014/main" val="2827161428"/>
                    </a:ext>
                  </a:extLst>
                </a:gridCol>
              </a:tblGrid>
              <a:tr h="0">
                <a:tc>
                  <a:txBody>
                    <a:bodyPr/>
                    <a:lstStyle/>
                    <a:p>
                      <a:r>
                        <a:rPr lang="es-ES" sz="1400" dirty="0"/>
                        <a:t>Actividad</a:t>
                      </a:r>
                      <a:endParaRPr lang="es-CR" sz="1400" dirty="0"/>
                    </a:p>
                  </a:txBody>
                  <a:tcPr/>
                </a:tc>
                <a:tc>
                  <a:txBody>
                    <a:bodyPr/>
                    <a:lstStyle/>
                    <a:p>
                      <a:r>
                        <a:rPr lang="es-ES" sz="1400" dirty="0"/>
                        <a:t>CANTIDAD</a:t>
                      </a:r>
                      <a:endParaRPr lang="es-CR" sz="1400" dirty="0"/>
                    </a:p>
                  </a:txBody>
                  <a:tcPr/>
                </a:tc>
                <a:extLst>
                  <a:ext uri="{0D108BD9-81ED-4DB2-BD59-A6C34878D82A}">
                    <a16:rowId xmlns:a16="http://schemas.microsoft.com/office/drawing/2014/main" val="7244418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dk1"/>
                          </a:solidFill>
                          <a:effectLst/>
                        </a:rPr>
                        <a:t>Diseño gráfico</a:t>
                      </a:r>
                      <a:endParaRPr lang="es-CR" sz="1400" dirty="0"/>
                    </a:p>
                  </a:txBody>
                  <a:tcPr/>
                </a:tc>
                <a:tc>
                  <a:txBody>
                    <a:bodyPr/>
                    <a:lstStyle/>
                    <a:p>
                      <a:r>
                        <a:rPr lang="es-ES" sz="1400" dirty="0"/>
                        <a:t>Se atendieron 26 temáticas distintas</a:t>
                      </a:r>
                    </a:p>
                  </a:txBody>
                  <a:tcPr/>
                </a:tc>
                <a:extLst>
                  <a:ext uri="{0D108BD9-81ED-4DB2-BD59-A6C34878D82A}">
                    <a16:rowId xmlns:a16="http://schemas.microsoft.com/office/drawing/2014/main" val="39350649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dk1"/>
                          </a:solidFill>
                          <a:effectLst/>
                        </a:rPr>
                        <a:t>Desarrollos virtuales</a:t>
                      </a:r>
                      <a:endParaRPr lang="es-CR" sz="1400" dirty="0"/>
                    </a:p>
                  </a:txBody>
                  <a:tcPr/>
                </a:tc>
                <a:tc>
                  <a:txBody>
                    <a:bodyPr/>
                    <a:lstStyle/>
                    <a:p>
                      <a:r>
                        <a:rPr lang="es-ES" sz="1400" dirty="0"/>
                        <a:t>Se atendieron 30 temáticas distintas</a:t>
                      </a:r>
                    </a:p>
                  </a:txBody>
                  <a:tcPr/>
                </a:tc>
                <a:extLst>
                  <a:ext uri="{0D108BD9-81ED-4DB2-BD59-A6C34878D82A}">
                    <a16:rowId xmlns:a16="http://schemas.microsoft.com/office/drawing/2014/main" val="26625829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dk1"/>
                          </a:solidFill>
                          <a:effectLst/>
                        </a:rPr>
                        <a:t>Campañas</a:t>
                      </a:r>
                      <a:endParaRPr lang="es-CR" sz="1400" dirty="0"/>
                    </a:p>
                  </a:txBody>
                  <a:tcPr/>
                </a:tc>
                <a:tc>
                  <a:txBody>
                    <a:bodyPr/>
                    <a:lstStyle/>
                    <a:p>
                      <a:r>
                        <a:rPr lang="es-ES" sz="1400" dirty="0"/>
                        <a:t>Se atendieron 11 temáticas distintas</a:t>
                      </a:r>
                    </a:p>
                  </a:txBody>
                  <a:tcPr/>
                </a:tc>
                <a:extLst>
                  <a:ext uri="{0D108BD9-81ED-4DB2-BD59-A6C34878D82A}">
                    <a16:rowId xmlns:a16="http://schemas.microsoft.com/office/drawing/2014/main" val="5895791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dk1"/>
                          </a:solidFill>
                          <a:effectLst/>
                        </a:rPr>
                        <a:t>Audiovisuales</a:t>
                      </a:r>
                      <a:endParaRPr lang="es-CR" sz="1800" kern="1200" dirty="0">
                        <a:solidFill>
                          <a:schemeClr val="dk1"/>
                        </a:solidFill>
                        <a:effectLst/>
                        <a:latin typeface="+mn-lt"/>
                        <a:ea typeface="+mn-ea"/>
                        <a:cs typeface="+mn-cs"/>
                      </a:endParaRPr>
                    </a:p>
                  </a:txBody>
                  <a:tcPr/>
                </a:tc>
                <a:tc>
                  <a:txBody>
                    <a:bodyPr/>
                    <a:lstStyle/>
                    <a:p>
                      <a:r>
                        <a:rPr lang="es-ES" sz="1400" dirty="0"/>
                        <a:t>Se atendieron 17 temáticas distintas</a:t>
                      </a:r>
                    </a:p>
                  </a:txBody>
                  <a:tcPr/>
                </a:tc>
                <a:extLst>
                  <a:ext uri="{0D108BD9-81ED-4DB2-BD59-A6C34878D82A}">
                    <a16:rowId xmlns:a16="http://schemas.microsoft.com/office/drawing/2014/main" val="1830659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dk1"/>
                          </a:solidFill>
                          <a:effectLst/>
                        </a:rPr>
                        <a:t>Desarrollo WEB</a:t>
                      </a:r>
                      <a:endParaRPr lang="es-CR" sz="1800" kern="1200" dirty="0">
                        <a:solidFill>
                          <a:schemeClr val="dk1"/>
                        </a:solidFill>
                        <a:effectLst/>
                        <a:latin typeface="+mn-lt"/>
                        <a:ea typeface="+mn-ea"/>
                        <a:cs typeface="+mn-cs"/>
                      </a:endParaRPr>
                    </a:p>
                  </a:txBody>
                  <a:tcPr/>
                </a:tc>
                <a:tc>
                  <a:txBody>
                    <a:bodyPr/>
                    <a:lstStyle/>
                    <a:p>
                      <a:r>
                        <a:rPr lang="es-ES" sz="1400" dirty="0"/>
                        <a:t>Se atendieron solicitudes para ajustar 10 diferentes sitios </a:t>
                      </a:r>
                    </a:p>
                    <a:p>
                      <a:r>
                        <a:rPr lang="es-ES" sz="1400" dirty="0"/>
                        <a:t>Actualización de 14  diseño web y actualización del sitio Gestión Humana.</a:t>
                      </a:r>
                    </a:p>
                  </a:txBody>
                  <a:tcPr/>
                </a:tc>
                <a:extLst>
                  <a:ext uri="{0D108BD9-81ED-4DB2-BD59-A6C34878D82A}">
                    <a16:rowId xmlns:a16="http://schemas.microsoft.com/office/drawing/2014/main" val="1005864510"/>
                  </a:ext>
                </a:extLst>
              </a:tr>
            </a:tbl>
          </a:graphicData>
        </a:graphic>
      </p:graphicFrame>
      <p:sp>
        <p:nvSpPr>
          <p:cNvPr id="16" name="CuadroTexto 15">
            <a:extLst>
              <a:ext uri="{FF2B5EF4-FFF2-40B4-BE49-F238E27FC236}">
                <a16:creationId xmlns:a16="http://schemas.microsoft.com/office/drawing/2014/main" id="{1ABA7D66-F398-4DC8-B14E-8B81AFDA5858}"/>
              </a:ext>
            </a:extLst>
          </p:cNvPr>
          <p:cNvSpPr txBox="1"/>
          <p:nvPr/>
        </p:nvSpPr>
        <p:spPr>
          <a:xfrm>
            <a:off x="1525040" y="1697483"/>
            <a:ext cx="8655038" cy="584775"/>
          </a:xfrm>
          <a:prstGeom prst="rect">
            <a:avLst/>
          </a:prstGeom>
          <a:noFill/>
        </p:spPr>
        <p:txBody>
          <a:bodyPr wrap="square">
            <a:spAutoFit/>
          </a:bodyPr>
          <a:lstStyle/>
          <a:p>
            <a:pPr algn="just">
              <a:spcBef>
                <a:spcPts val="200"/>
              </a:spcBef>
            </a:pPr>
            <a:r>
              <a:rPr lang="es-ES" sz="1600" dirty="0">
                <a:solidFill>
                  <a:srgbClr val="7030A0"/>
                </a:solidFill>
                <a:effectLst/>
                <a:ea typeface="Times New Roman" panose="02020603050405020304" pitchFamily="18" charset="0"/>
                <a:cs typeface="Times New Roman" panose="02020603050405020304" pitchFamily="18" charset="0"/>
              </a:rPr>
              <a:t>Recursos gráficos y audiovisuales de apoyo a la capacitación y a la comunicación interna del Poder Judicial</a:t>
            </a:r>
            <a:endParaRPr lang="es-CR" dirty="0">
              <a:solidFill>
                <a:srgbClr val="7030A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68913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E93AC220-1353-BD4C-8602-3E74A9477258}"/>
              </a:ext>
            </a:extLst>
          </p:cNvPr>
          <p:cNvSpPr txBox="1">
            <a:spLocks/>
          </p:cNvSpPr>
          <p:nvPr/>
        </p:nvSpPr>
        <p:spPr>
          <a:xfrm>
            <a:off x="1811671" y="3003277"/>
            <a:ext cx="7656058" cy="9941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R" sz="2400" dirty="0"/>
          </a:p>
        </p:txBody>
      </p:sp>
      <p:sp>
        <p:nvSpPr>
          <p:cNvPr id="5" name="Título 1">
            <a:extLst>
              <a:ext uri="{FF2B5EF4-FFF2-40B4-BE49-F238E27FC236}">
                <a16:creationId xmlns:a16="http://schemas.microsoft.com/office/drawing/2014/main" id="{23A20DCD-8E6E-2641-B3FE-E20CC2C673A8}"/>
              </a:ext>
            </a:extLst>
          </p:cNvPr>
          <p:cNvSpPr txBox="1">
            <a:spLocks/>
          </p:cNvSpPr>
          <p:nvPr/>
        </p:nvSpPr>
        <p:spPr>
          <a:xfrm>
            <a:off x="1899220" y="2416274"/>
            <a:ext cx="6855674" cy="25118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3600" dirty="0">
                <a:solidFill>
                  <a:srgbClr val="7030A0"/>
                </a:solidFill>
              </a:rPr>
              <a:t>FORTALECIMIENTO DE LOS PROCESOS FORMATIVOS</a:t>
            </a:r>
            <a:endParaRPr lang="es-CR" sz="3600" dirty="0">
              <a:solidFill>
                <a:srgbClr val="7030A0"/>
              </a:solidFill>
            </a:endParaRPr>
          </a:p>
        </p:txBody>
      </p:sp>
    </p:spTree>
    <p:extLst>
      <p:ext uri="{BB962C8B-B14F-4D97-AF65-F5344CB8AC3E}">
        <p14:creationId xmlns:p14="http://schemas.microsoft.com/office/powerpoint/2010/main" val="261943525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73EB38-D786-48A5-9603-128BE21683E6}"/>
              </a:ext>
            </a:extLst>
          </p:cNvPr>
          <p:cNvSpPr txBox="1"/>
          <p:nvPr/>
        </p:nvSpPr>
        <p:spPr>
          <a:xfrm>
            <a:off x="762000" y="1533135"/>
            <a:ext cx="10134600" cy="1815882"/>
          </a:xfrm>
          <a:prstGeom prst="rect">
            <a:avLst/>
          </a:prstGeom>
          <a:noFill/>
        </p:spPr>
        <p:txBody>
          <a:bodyPr wrap="square">
            <a:spAutoFit/>
          </a:bodyPr>
          <a:lstStyle/>
          <a:p>
            <a:pPr marL="342900" lvl="0" indent="-342900" algn="just">
              <a:spcBef>
                <a:spcPts val="600"/>
              </a:spcBef>
              <a:spcAft>
                <a:spcPts val="600"/>
              </a:spcAft>
              <a:buAutoNum type="arabicPeriod"/>
            </a:pPr>
            <a:r>
              <a:rPr lang="es-ES_tradnl" sz="1600" dirty="0">
                <a:effectLst/>
                <a:ea typeface="Times New Roman" panose="02020603050405020304" pitchFamily="18" charset="0"/>
              </a:rPr>
              <a:t>Elaboración del </a:t>
            </a:r>
            <a:r>
              <a:rPr lang="es-ES_tradnl" sz="1600" b="1" dirty="0">
                <a:effectLst/>
                <a:ea typeface="Times New Roman" panose="02020603050405020304" pitchFamily="18" charset="0"/>
              </a:rPr>
              <a:t>Procedimiento para regular el recibo de donaciones de actividades formativas provenientes de entes privados</a:t>
            </a:r>
            <a:r>
              <a:rPr lang="es-ES_tradnl" sz="1600" dirty="0">
                <a:effectLst/>
                <a:ea typeface="Times New Roman" panose="02020603050405020304" pitchFamily="18" charset="0"/>
              </a:rPr>
              <a:t>, aprobado por el Consejo Superior en sesión en sesión N° 95-2021 celebrada el 04 de noviembre del 2021, “ARTÍCULO XXVI. Este procedimiento fue realizado de manera conjunta con la Dirección Jurídica, la Oficina de Control Interno y el Departamento de Proveeduría y permitirá a este Subproceso fortalecer su capacidad para brindar respuesta a las necesidades de capacitación del personal judicial en estricto apego a la Regulación para la prevención, identificación y gestión adecuada de los conflictos de interés en el Poder Judicial. </a:t>
            </a:r>
          </a:p>
        </p:txBody>
      </p:sp>
      <p:sp>
        <p:nvSpPr>
          <p:cNvPr id="4" name="CuadroTexto 3">
            <a:extLst>
              <a:ext uri="{FF2B5EF4-FFF2-40B4-BE49-F238E27FC236}">
                <a16:creationId xmlns:a16="http://schemas.microsoft.com/office/drawing/2014/main" id="{3C9BAC70-FE7E-47B5-9245-E207DB8A91B8}"/>
              </a:ext>
            </a:extLst>
          </p:cNvPr>
          <p:cNvSpPr txBox="1"/>
          <p:nvPr/>
        </p:nvSpPr>
        <p:spPr>
          <a:xfrm>
            <a:off x="819150" y="3608963"/>
            <a:ext cx="10020300" cy="2585323"/>
          </a:xfrm>
          <a:prstGeom prst="rect">
            <a:avLst/>
          </a:prstGeom>
          <a:noFill/>
        </p:spPr>
        <p:txBody>
          <a:bodyPr wrap="square" rtlCol="0">
            <a:spAutoFit/>
          </a:bodyPr>
          <a:lstStyle/>
          <a:p>
            <a:pPr lvl="0" algn="just"/>
            <a:r>
              <a:rPr lang="es-ES_tradnl" sz="1600" b="1" dirty="0">
                <a:effectLst/>
                <a:ea typeface="Times New Roman" panose="02020603050405020304" pitchFamily="18" charset="0"/>
              </a:rPr>
              <a:t>2. Inducción al Poder Judicial: </a:t>
            </a:r>
          </a:p>
          <a:p>
            <a:pPr marL="457200" algn="just"/>
            <a:r>
              <a:rPr lang="es-ES" sz="1600" b="1" dirty="0">
                <a:solidFill>
                  <a:srgbClr val="002060"/>
                </a:solidFill>
                <a:effectLst/>
                <a:ea typeface="Times New Roman" panose="02020603050405020304" pitchFamily="18" charset="0"/>
              </a:rPr>
              <a:t> </a:t>
            </a:r>
            <a:endParaRPr lang="es-CR" sz="1600" dirty="0">
              <a:effectLst/>
              <a:ea typeface="Times New Roman" panose="02020603050405020304" pitchFamily="18" charset="0"/>
            </a:endParaRPr>
          </a:p>
          <a:p>
            <a:pPr marL="800100" lvl="1" indent="-342900" algn="just">
              <a:buFont typeface="+mj-lt"/>
              <a:buAutoNum type="alphaLcPeriod"/>
            </a:pPr>
            <a:r>
              <a:rPr lang="es-ES_tradnl" sz="1600" dirty="0">
                <a:effectLst/>
                <a:ea typeface="Times New Roman" panose="02020603050405020304" pitchFamily="18" charset="0"/>
              </a:rPr>
              <a:t>Diseño, desarrollo y ejecución de recursos para la inducción general del personal judicial, lo que permitió retomar este proceso con el personal de nuevo ingreso a la organización entre 2019 y 2021. </a:t>
            </a:r>
            <a:endParaRPr lang="es-CR" sz="1600" dirty="0">
              <a:effectLst/>
              <a:ea typeface="Times New Roman" panose="02020603050405020304" pitchFamily="18" charset="0"/>
            </a:endParaRPr>
          </a:p>
          <a:p>
            <a:pPr marL="800100" lvl="1" indent="-342900" algn="just">
              <a:buFont typeface="+mj-lt"/>
              <a:buAutoNum type="alphaLcPeriod"/>
            </a:pPr>
            <a:r>
              <a:rPr lang="es-ES_tradnl" sz="1600" dirty="0">
                <a:effectLst/>
                <a:ea typeface="Times New Roman" panose="02020603050405020304" pitchFamily="18" charset="0"/>
              </a:rPr>
              <a:t>Diseño curricular del Programa de Inducción Técnica para el Ámbito Administrativo del Poder Judicial. </a:t>
            </a:r>
            <a:endParaRPr lang="es-CR" sz="1600" dirty="0">
              <a:effectLst/>
              <a:ea typeface="Times New Roman" panose="02020603050405020304" pitchFamily="18" charset="0"/>
            </a:endParaRPr>
          </a:p>
          <a:p>
            <a:pPr marL="800100" lvl="1" indent="-342900" algn="just">
              <a:buFont typeface="+mj-lt"/>
              <a:buAutoNum type="alphaLcPeriod"/>
            </a:pPr>
            <a:r>
              <a:rPr lang="es-ES_tradnl" sz="1600" dirty="0">
                <a:effectLst/>
                <a:ea typeface="Times New Roman" panose="02020603050405020304" pitchFamily="18" charset="0"/>
              </a:rPr>
              <a:t>Actualización de contenidos del curso virtual (autoaprendizaje): Inducción general al Poder Judicial. </a:t>
            </a:r>
          </a:p>
          <a:p>
            <a:pPr marL="800100" lvl="1" indent="-342900" algn="just">
              <a:buFont typeface="+mj-lt"/>
              <a:buAutoNum type="alphaLcPeriod"/>
            </a:pPr>
            <a:r>
              <a:rPr lang="es-ES_tradnl" sz="1600" dirty="0">
                <a:effectLst/>
                <a:ea typeface="Calibri" panose="020F0502020204030204" pitchFamily="34" charset="0"/>
              </a:rPr>
              <a:t>Gestión de charlas </a:t>
            </a:r>
            <a:endParaRPr lang="es-CR" sz="1600" dirty="0"/>
          </a:p>
        </p:txBody>
      </p:sp>
    </p:spTree>
    <p:extLst>
      <p:ext uri="{BB962C8B-B14F-4D97-AF65-F5344CB8AC3E}">
        <p14:creationId xmlns:p14="http://schemas.microsoft.com/office/powerpoint/2010/main" val="765012629"/>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D9486CB-5DB0-4275-BEBB-8908D634A202}"/>
              </a:ext>
            </a:extLst>
          </p:cNvPr>
          <p:cNvSpPr txBox="1"/>
          <p:nvPr/>
        </p:nvSpPr>
        <p:spPr>
          <a:xfrm>
            <a:off x="1037752" y="1524541"/>
            <a:ext cx="9701584" cy="4401205"/>
          </a:xfrm>
          <a:prstGeom prst="rect">
            <a:avLst/>
          </a:prstGeom>
          <a:noFill/>
        </p:spPr>
        <p:txBody>
          <a:bodyPr wrap="square" rtlCol="0">
            <a:spAutoFit/>
          </a:bodyPr>
          <a:lstStyle/>
          <a:p>
            <a:pPr algn="just"/>
            <a:r>
              <a:rPr lang="es-ES_tradnl" sz="1600" dirty="0">
                <a:effectLst/>
                <a:ea typeface="Times New Roman" panose="02020603050405020304" pitchFamily="18" charset="0"/>
              </a:rPr>
              <a:t>3. </a:t>
            </a:r>
            <a:r>
              <a:rPr lang="es-ES_tradnl" sz="1600" b="1" dirty="0">
                <a:effectLst/>
                <a:ea typeface="Times New Roman" panose="02020603050405020304" pitchFamily="18" charset="0"/>
              </a:rPr>
              <a:t>Evaluación de la estrategia de capacitación implementada durante los años 2020 y 2021</a:t>
            </a:r>
            <a:r>
              <a:rPr lang="es-ES_tradnl" sz="1600" dirty="0">
                <a:effectLst/>
                <a:ea typeface="Times New Roman" panose="02020603050405020304" pitchFamily="18" charset="0"/>
              </a:rPr>
              <a:t>, conforme ajustes realizados en virtud de las medidas sanitarias y los recortes presupuestarios derivados de la pandemia por Covid-19. </a:t>
            </a:r>
            <a:endParaRPr lang="es-CR" sz="1600" dirty="0">
              <a:ea typeface="Times New Roman" panose="02020603050405020304" pitchFamily="18" charset="0"/>
            </a:endParaRPr>
          </a:p>
          <a:p>
            <a:pPr lvl="0" algn="just"/>
            <a:endParaRPr lang="es-ES_tradnl" sz="1600" dirty="0">
              <a:effectLst/>
              <a:ea typeface="Times New Roman" panose="02020603050405020304" pitchFamily="18" charset="0"/>
            </a:endParaRPr>
          </a:p>
          <a:p>
            <a:pPr lvl="0" algn="just"/>
            <a:r>
              <a:rPr lang="es-ES_tradnl" sz="1600" dirty="0">
                <a:effectLst/>
                <a:ea typeface="Times New Roman" panose="02020603050405020304" pitchFamily="18" charset="0"/>
              </a:rPr>
              <a:t>4. Continuidad en la </a:t>
            </a:r>
            <a:r>
              <a:rPr lang="es-ES_tradnl" sz="1600" b="1" dirty="0">
                <a:effectLst/>
                <a:ea typeface="Times New Roman" panose="02020603050405020304" pitchFamily="18" charset="0"/>
              </a:rPr>
              <a:t>aplicación del modelo de evaluación de la efectividad de las actividades formativas</a:t>
            </a:r>
            <a:r>
              <a:rPr lang="es-ES_tradnl" sz="1600" dirty="0">
                <a:effectLst/>
                <a:ea typeface="Times New Roman" panose="02020603050405020304" pitchFamily="18" charset="0"/>
              </a:rPr>
              <a:t>, conforme a los niveles y parámetros definidos. </a:t>
            </a:r>
            <a:endParaRPr lang="es-CR" sz="1600" dirty="0">
              <a:ea typeface="Times New Roman" panose="02020603050405020304" pitchFamily="18" charset="0"/>
            </a:endParaRPr>
          </a:p>
          <a:p>
            <a:pPr lvl="0" algn="just"/>
            <a:endParaRPr lang="es-CR" sz="1600" dirty="0">
              <a:effectLst/>
              <a:ea typeface="Times New Roman" panose="02020603050405020304" pitchFamily="18" charset="0"/>
            </a:endParaRPr>
          </a:p>
          <a:p>
            <a:pPr lvl="0" algn="just"/>
            <a:r>
              <a:rPr lang="es-ES_tradnl" sz="1600" dirty="0">
                <a:effectLst/>
                <a:ea typeface="Times New Roman" panose="02020603050405020304" pitchFamily="18" charset="0"/>
              </a:rPr>
              <a:t>5. Revisión e inicio de la actualización de la malla curricular del Subproceso Gestión de la Capacitación. Proceso iniciado que continuará en 2022. </a:t>
            </a:r>
            <a:endParaRPr lang="es-CR" sz="1600" dirty="0">
              <a:ea typeface="Times New Roman" panose="02020603050405020304" pitchFamily="18" charset="0"/>
            </a:endParaRPr>
          </a:p>
          <a:p>
            <a:pPr lvl="0" algn="just"/>
            <a:endParaRPr lang="es-CR" sz="1600" dirty="0">
              <a:effectLst/>
              <a:ea typeface="Times New Roman" panose="02020603050405020304" pitchFamily="18" charset="0"/>
            </a:endParaRPr>
          </a:p>
          <a:p>
            <a:pPr lvl="0" algn="just"/>
            <a:r>
              <a:rPr lang="es-CR" sz="1600" dirty="0">
                <a:ea typeface="Times New Roman" panose="02020603050405020304" pitchFamily="18" charset="0"/>
              </a:rPr>
              <a:t>6. </a:t>
            </a:r>
            <a:r>
              <a:rPr lang="es-ES_tradnl" sz="1600" b="1" dirty="0">
                <a:effectLst/>
                <a:ea typeface="Times New Roman" panose="02020603050405020304" pitchFamily="18" charset="0"/>
              </a:rPr>
              <a:t>Avances en el desarrollo del Sistema Automatizado de Gestión de Actividades de Capacitación</a:t>
            </a:r>
            <a:r>
              <a:rPr lang="es-ES_tradnl" sz="1600" dirty="0">
                <a:effectLst/>
                <a:ea typeface="Times New Roman" panose="02020603050405020304" pitchFamily="18" charset="0"/>
              </a:rPr>
              <a:t>, el cual permitirá una gestión más integrada y ágil de las diferentes etapas del proceso de capacitación y los datos derivados de este. </a:t>
            </a:r>
            <a:endParaRPr lang="es-CR" sz="1600" dirty="0">
              <a:ea typeface="Times New Roman" panose="02020603050405020304" pitchFamily="18" charset="0"/>
            </a:endParaRPr>
          </a:p>
          <a:p>
            <a:pPr lvl="0" algn="just"/>
            <a:endParaRPr lang="es-CR" sz="1600" dirty="0">
              <a:effectLst/>
              <a:ea typeface="Times New Roman" panose="02020603050405020304" pitchFamily="18" charset="0"/>
            </a:endParaRPr>
          </a:p>
          <a:p>
            <a:pPr lvl="0" algn="just"/>
            <a:r>
              <a:rPr lang="es-CR" sz="1600" dirty="0">
                <a:ea typeface="Times New Roman" panose="02020603050405020304" pitchFamily="18" charset="0"/>
              </a:rPr>
              <a:t>7. </a:t>
            </a:r>
            <a:r>
              <a:rPr lang="es-ES_tradnl" sz="1600" b="1" dirty="0">
                <a:effectLst/>
                <a:ea typeface="Times New Roman" panose="02020603050405020304" pitchFamily="18" charset="0"/>
              </a:rPr>
              <a:t>Actualización y mejora del Registro Único de Actividades de Capacitación (SIGA)</a:t>
            </a:r>
            <a:r>
              <a:rPr lang="es-ES_tradnl" sz="1600" dirty="0">
                <a:effectLst/>
                <a:ea typeface="Times New Roman" panose="02020603050405020304" pitchFamily="18" charset="0"/>
              </a:rPr>
              <a:t>, acompañamiento a la DTI en el desarrollo y seguimiento de la construcción del catálogo de contenidos para la Escuela Judicial y Unidades de Capacitación.</a:t>
            </a:r>
          </a:p>
        </p:txBody>
      </p:sp>
    </p:spTree>
    <p:extLst>
      <p:ext uri="{BB962C8B-B14F-4D97-AF65-F5344CB8AC3E}">
        <p14:creationId xmlns:p14="http://schemas.microsoft.com/office/powerpoint/2010/main" val="1627660338"/>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2170E-F53C-4CAC-B4C9-4561E26B31EE}"/>
              </a:ext>
            </a:extLst>
          </p:cNvPr>
          <p:cNvSpPr>
            <a:spLocks noGrp="1"/>
          </p:cNvSpPr>
          <p:nvPr>
            <p:ph type="title"/>
          </p:nvPr>
        </p:nvSpPr>
        <p:spPr>
          <a:xfrm>
            <a:off x="530088" y="1822229"/>
            <a:ext cx="4890052" cy="902882"/>
          </a:xfrm>
        </p:spPr>
        <p:txBody>
          <a:bodyPr>
            <a:normAutofit fontScale="90000"/>
          </a:bodyPr>
          <a:lstStyle/>
          <a:p>
            <a:pPr algn="ctr"/>
            <a:r>
              <a:rPr lang="es-CR" dirty="0">
                <a:solidFill>
                  <a:srgbClr val="7030A0"/>
                </a:solidFill>
              </a:rPr>
              <a:t>sE FINALIZA OTRO AÑO</a:t>
            </a:r>
            <a:br>
              <a:rPr lang="es-CR" dirty="0">
                <a:solidFill>
                  <a:srgbClr val="7030A0"/>
                </a:solidFill>
              </a:rPr>
            </a:br>
            <a:r>
              <a:rPr lang="es-CR" dirty="0">
                <a:solidFill>
                  <a:srgbClr val="7030A0"/>
                </a:solidFill>
              </a:rPr>
              <a:t>LLENO DE ÉXITOS</a:t>
            </a:r>
          </a:p>
        </p:txBody>
      </p:sp>
      <p:pic>
        <p:nvPicPr>
          <p:cNvPr id="5" name="Imagen 4">
            <a:extLst>
              <a:ext uri="{FF2B5EF4-FFF2-40B4-BE49-F238E27FC236}">
                <a16:creationId xmlns:a16="http://schemas.microsoft.com/office/drawing/2014/main" id="{5CAEBC98-A6AC-442E-AED5-863C1859051F}"/>
              </a:ext>
            </a:extLst>
          </p:cNvPr>
          <p:cNvPicPr>
            <a:picLocks noChangeAspect="1"/>
          </p:cNvPicPr>
          <p:nvPr/>
        </p:nvPicPr>
        <p:blipFill>
          <a:blip r:embed="rId2"/>
          <a:stretch>
            <a:fillRect/>
          </a:stretch>
        </p:blipFill>
        <p:spPr>
          <a:xfrm>
            <a:off x="5845190" y="740800"/>
            <a:ext cx="5339828" cy="3080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1542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79B37-410F-4882-854A-C75115DFCBF3}"/>
              </a:ext>
            </a:extLst>
          </p:cNvPr>
          <p:cNvSpPr>
            <a:spLocks noGrp="1"/>
          </p:cNvSpPr>
          <p:nvPr>
            <p:ph type="title"/>
          </p:nvPr>
        </p:nvSpPr>
        <p:spPr>
          <a:xfrm>
            <a:off x="745602" y="472718"/>
            <a:ext cx="9729486" cy="1612531"/>
          </a:xfrm>
        </p:spPr>
        <p:txBody>
          <a:bodyPr>
            <a:normAutofit/>
          </a:bodyPr>
          <a:lstStyle/>
          <a:p>
            <a:pPr algn="l"/>
            <a:r>
              <a:rPr lang="es-ES" dirty="0">
                <a:solidFill>
                  <a:srgbClr val="7030A0"/>
                </a:solidFill>
              </a:rPr>
              <a:t>Resumen ejecutivo</a:t>
            </a:r>
            <a:br>
              <a:rPr lang="es-ES" dirty="0">
                <a:solidFill>
                  <a:srgbClr val="7030A0"/>
                </a:solidFill>
              </a:rPr>
            </a:br>
            <a:r>
              <a:rPr lang="es-ES" sz="1600" dirty="0">
                <a:solidFill>
                  <a:srgbClr val="7030A0"/>
                </a:solidFill>
              </a:rPr>
              <a:t>  </a:t>
            </a:r>
            <a:br>
              <a:rPr lang="es-ES" sz="1600" dirty="0">
                <a:solidFill>
                  <a:srgbClr val="7030A0"/>
                </a:solidFill>
              </a:rPr>
            </a:br>
            <a:r>
              <a:rPr lang="es-ES" sz="2000" b="1" dirty="0">
                <a:solidFill>
                  <a:srgbClr val="7030A0"/>
                </a:solidFill>
              </a:rPr>
              <a:t>Principales esfuerzos atendidos por el Subproceso durante el 2021</a:t>
            </a:r>
            <a:endParaRPr lang="es-CR" b="1" dirty="0">
              <a:solidFill>
                <a:srgbClr val="7030A0"/>
              </a:solidFill>
            </a:endParaRPr>
          </a:p>
        </p:txBody>
      </p:sp>
      <p:graphicFrame>
        <p:nvGraphicFramePr>
          <p:cNvPr id="3" name="Diagrama 2">
            <a:extLst>
              <a:ext uri="{FF2B5EF4-FFF2-40B4-BE49-F238E27FC236}">
                <a16:creationId xmlns:a16="http://schemas.microsoft.com/office/drawing/2014/main" id="{85BFD80A-9943-474A-AD8F-709EDCDC7855}"/>
              </a:ext>
            </a:extLst>
          </p:cNvPr>
          <p:cNvGraphicFramePr/>
          <p:nvPr>
            <p:extLst>
              <p:ext uri="{D42A27DB-BD31-4B8C-83A1-F6EECF244321}">
                <p14:modId xmlns:p14="http://schemas.microsoft.com/office/powerpoint/2010/main" val="2232891214"/>
              </p:ext>
            </p:extLst>
          </p:nvPr>
        </p:nvGraphicFramePr>
        <p:xfrm>
          <a:off x="838200" y="1977656"/>
          <a:ext cx="10317030" cy="4407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áfico 6" descr="Cycle with people con relleno sólido">
            <a:extLst>
              <a:ext uri="{FF2B5EF4-FFF2-40B4-BE49-F238E27FC236}">
                <a16:creationId xmlns:a16="http://schemas.microsoft.com/office/drawing/2014/main" id="{BDBF5AB5-3836-AA42-A009-F8AF1EDB8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737" y="2675787"/>
            <a:ext cx="914400" cy="914400"/>
          </a:xfrm>
          <a:prstGeom prst="rect">
            <a:avLst/>
          </a:prstGeom>
        </p:spPr>
      </p:pic>
      <p:pic>
        <p:nvPicPr>
          <p:cNvPr id="12" name="Gráfico 11" descr="Playbook con relleno sólido">
            <a:extLst>
              <a:ext uri="{FF2B5EF4-FFF2-40B4-BE49-F238E27FC236}">
                <a16:creationId xmlns:a16="http://schemas.microsoft.com/office/drawing/2014/main" id="{80E6C8A5-F4D7-4E4B-AFD7-0421DA5E11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38441" y="4602017"/>
            <a:ext cx="914400" cy="914400"/>
          </a:xfrm>
          <a:prstGeom prst="rect">
            <a:avLst/>
          </a:prstGeom>
        </p:spPr>
      </p:pic>
      <p:pic>
        <p:nvPicPr>
          <p:cNvPr id="14" name="Gráfico 13" descr="Golf Flag In Hole con relleno sólido">
            <a:extLst>
              <a:ext uri="{FF2B5EF4-FFF2-40B4-BE49-F238E27FC236}">
                <a16:creationId xmlns:a16="http://schemas.microsoft.com/office/drawing/2014/main" id="{E6B66490-EA06-B94F-8158-4937782503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5448" y="4745659"/>
            <a:ext cx="680977" cy="680977"/>
          </a:xfrm>
          <a:prstGeom prst="rect">
            <a:avLst/>
          </a:prstGeom>
        </p:spPr>
      </p:pic>
      <p:pic>
        <p:nvPicPr>
          <p:cNvPr id="16" name="Gráfico 15" descr="Online meeting con relleno sólido">
            <a:extLst>
              <a:ext uri="{FF2B5EF4-FFF2-40B4-BE49-F238E27FC236}">
                <a16:creationId xmlns:a16="http://schemas.microsoft.com/office/drawing/2014/main" id="{1A186ABB-D536-2547-86A2-AA800A8229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74508" y="2811854"/>
            <a:ext cx="778333" cy="778333"/>
          </a:xfrm>
          <a:prstGeom prst="rect">
            <a:avLst/>
          </a:prstGeom>
        </p:spPr>
      </p:pic>
    </p:spTree>
    <p:extLst>
      <p:ext uri="{BB962C8B-B14F-4D97-AF65-F5344CB8AC3E}">
        <p14:creationId xmlns:p14="http://schemas.microsoft.com/office/powerpoint/2010/main" val="429248730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AEC249AB-9AE0-1B40-B147-20B6B76FDFE1}"/>
              </a:ext>
            </a:extLst>
          </p:cNvPr>
          <p:cNvSpPr txBox="1">
            <a:spLocks/>
          </p:cNvSpPr>
          <p:nvPr/>
        </p:nvSpPr>
        <p:spPr>
          <a:xfrm>
            <a:off x="2623758" y="1658314"/>
            <a:ext cx="9772891"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s-ES_tradnl" sz="3600" dirty="0">
                <a:solidFill>
                  <a:srgbClr val="7030A0"/>
                </a:solidFill>
                <a:cs typeface="Arial" panose="020B0604020202020204" pitchFamily="34" charset="0"/>
              </a:rPr>
              <a:t>ACTIVIDADES FORMATIVAS EJECUTADAS</a:t>
            </a:r>
            <a:endParaRPr lang="es-CR" sz="3600" dirty="0">
              <a:solidFill>
                <a:srgbClr val="7030A0"/>
              </a:solidFill>
              <a:cs typeface="Arial" panose="020B0604020202020204" pitchFamily="34" charset="0"/>
            </a:endParaRPr>
          </a:p>
        </p:txBody>
      </p:sp>
      <p:sp>
        <p:nvSpPr>
          <p:cNvPr id="7" name="Marcador de texto 2">
            <a:extLst>
              <a:ext uri="{FF2B5EF4-FFF2-40B4-BE49-F238E27FC236}">
                <a16:creationId xmlns:a16="http://schemas.microsoft.com/office/drawing/2014/main" id="{0C3B3A0A-9AB0-134F-9D2F-DB0323526FE0}"/>
              </a:ext>
            </a:extLst>
          </p:cNvPr>
          <p:cNvSpPr txBox="1">
            <a:spLocks/>
          </p:cNvSpPr>
          <p:nvPr/>
        </p:nvSpPr>
        <p:spPr>
          <a:xfrm>
            <a:off x="3240658" y="3057909"/>
            <a:ext cx="8299049" cy="1219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rgbClr val="7030A0"/>
                </a:solidFill>
                <a:ea typeface="Calibri" panose="020F0502020204030204" pitchFamily="34" charset="0"/>
              </a:rPr>
              <a:t>CAPACITACIONES PRESENCIALES, TELEPRESENCIALES, VIRTUALES y BIMODALES</a:t>
            </a:r>
            <a:endParaRPr lang="es-CR" dirty="0">
              <a:solidFill>
                <a:srgbClr val="7030A0"/>
              </a:solidFill>
            </a:endParaRPr>
          </a:p>
        </p:txBody>
      </p:sp>
      <p:pic>
        <p:nvPicPr>
          <p:cNvPr id="8" name="Imagen 7">
            <a:extLst>
              <a:ext uri="{FF2B5EF4-FFF2-40B4-BE49-F238E27FC236}">
                <a16:creationId xmlns:a16="http://schemas.microsoft.com/office/drawing/2014/main" id="{23FD87A1-552F-5047-809B-0903FD06EB7E}"/>
              </a:ext>
            </a:extLst>
          </p:cNvPr>
          <p:cNvPicPr>
            <a:picLocks noChangeAspect="1"/>
          </p:cNvPicPr>
          <p:nvPr/>
        </p:nvPicPr>
        <p:blipFill rotWithShape="1">
          <a:blip r:embed="rId2"/>
          <a:srcRect l="3044" r="64674"/>
          <a:stretch/>
        </p:blipFill>
        <p:spPr>
          <a:xfrm>
            <a:off x="652293" y="1840312"/>
            <a:ext cx="1751854" cy="2435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0811951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A8D837-82DD-474B-B3E3-451AB81FA5CA}"/>
              </a:ext>
            </a:extLst>
          </p:cNvPr>
          <p:cNvSpPr>
            <a:spLocks noGrp="1"/>
          </p:cNvSpPr>
          <p:nvPr>
            <p:ph type="title"/>
          </p:nvPr>
        </p:nvSpPr>
        <p:spPr>
          <a:xfrm>
            <a:off x="563525" y="630938"/>
            <a:ext cx="10857614" cy="1378615"/>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tab pos="449263" algn="r"/>
                <a:tab pos="2700338" algn="ctr"/>
                <a:tab pos="5400675" algn="r"/>
              </a:tabLst>
            </a:pPr>
            <a:r>
              <a:rPr kumimoji="0" lang="es-ES" altLang="es-CR" sz="2000" b="1" i="0" u="none" strike="noStrike" cap="none" normalizeH="0" baseline="0" dirty="0">
                <a:ln>
                  <a:noFill/>
                </a:ln>
                <a:solidFill>
                  <a:srgbClr val="7030A0"/>
                </a:solidFill>
                <a:effectLst/>
                <a:ea typeface="Calibri" panose="020F0502020204030204" pitchFamily="34" charset="0"/>
                <a:cs typeface="Arial" panose="020B0604020202020204" pitchFamily="34" charset="0"/>
              </a:rPr>
              <a:t>Cantidad de actividades formativas ejecutadas</a:t>
            </a:r>
            <a:br>
              <a:rPr kumimoji="0" lang="es-ES" altLang="es-CR" sz="2000" b="1" i="0" u="none" strike="noStrike" cap="none" normalizeH="0" baseline="0" dirty="0">
                <a:ln>
                  <a:noFill/>
                </a:ln>
                <a:solidFill>
                  <a:srgbClr val="7030A0"/>
                </a:solidFill>
                <a:effectLst/>
                <a:ea typeface="Calibri" panose="020F0502020204030204" pitchFamily="34" charset="0"/>
                <a:cs typeface="Arial" panose="020B0604020202020204" pitchFamily="34" charset="0"/>
              </a:rPr>
            </a:br>
            <a:r>
              <a:rPr kumimoji="0" lang="es-ES" altLang="es-CR" sz="2000" b="1" i="0" u="none" strike="noStrike" cap="none" normalizeH="0" baseline="0" dirty="0">
                <a:ln>
                  <a:noFill/>
                </a:ln>
                <a:solidFill>
                  <a:srgbClr val="7030A0"/>
                </a:solidFill>
                <a:effectLst/>
                <a:ea typeface="Calibri" panose="020F0502020204030204" pitchFamily="34" charset="0"/>
                <a:cs typeface="Arial" panose="020B0604020202020204" pitchFamily="34" charset="0"/>
              </a:rPr>
              <a:t>y total de personas capacitadas desagregadas por sexo en 2021</a:t>
            </a:r>
            <a:endParaRPr kumimoji="0" lang="es-CR" altLang="es-CR" sz="2000" b="0" i="0" u="none" strike="noStrike" cap="none" normalizeH="0" baseline="0" dirty="0">
              <a:ln>
                <a:noFill/>
              </a:ln>
              <a:solidFill>
                <a:srgbClr val="7030A0"/>
              </a:solidFill>
              <a:effectLst/>
              <a:cs typeface="Arial" panose="020B0604020202020204" pitchFamily="34" charset="0"/>
            </a:endParaRPr>
          </a:p>
        </p:txBody>
      </p:sp>
      <p:graphicFrame>
        <p:nvGraphicFramePr>
          <p:cNvPr id="3" name="Tabla 2">
            <a:extLst>
              <a:ext uri="{FF2B5EF4-FFF2-40B4-BE49-F238E27FC236}">
                <a16:creationId xmlns:a16="http://schemas.microsoft.com/office/drawing/2014/main" id="{7032685A-4BA4-4DE8-B942-88D705943C3F}"/>
              </a:ext>
            </a:extLst>
          </p:cNvPr>
          <p:cNvGraphicFramePr>
            <a:graphicFrameLocks noGrp="1"/>
          </p:cNvGraphicFramePr>
          <p:nvPr>
            <p:extLst>
              <p:ext uri="{D42A27DB-BD31-4B8C-83A1-F6EECF244321}">
                <p14:modId xmlns:p14="http://schemas.microsoft.com/office/powerpoint/2010/main" val="3998232980"/>
              </p:ext>
            </p:extLst>
          </p:nvPr>
        </p:nvGraphicFramePr>
        <p:xfrm>
          <a:off x="563525" y="2009553"/>
          <a:ext cx="7325833" cy="4090304"/>
        </p:xfrm>
        <a:graphic>
          <a:graphicData uri="http://schemas.openxmlformats.org/drawingml/2006/table">
            <a:tbl>
              <a:tblPr firstRow="1" firstCol="1" bandRow="1">
                <a:tableStyleId>{00A15C55-8517-42AA-B614-E9B94910E393}</a:tableStyleId>
              </a:tblPr>
              <a:tblGrid>
                <a:gridCol w="2749756">
                  <a:extLst>
                    <a:ext uri="{9D8B030D-6E8A-4147-A177-3AD203B41FA5}">
                      <a16:colId xmlns:a16="http://schemas.microsoft.com/office/drawing/2014/main" val="80587426"/>
                    </a:ext>
                  </a:extLst>
                </a:gridCol>
                <a:gridCol w="919702">
                  <a:extLst>
                    <a:ext uri="{9D8B030D-6E8A-4147-A177-3AD203B41FA5}">
                      <a16:colId xmlns:a16="http://schemas.microsoft.com/office/drawing/2014/main" val="1557386656"/>
                    </a:ext>
                  </a:extLst>
                </a:gridCol>
                <a:gridCol w="1222530">
                  <a:extLst>
                    <a:ext uri="{9D8B030D-6E8A-4147-A177-3AD203B41FA5}">
                      <a16:colId xmlns:a16="http://schemas.microsoft.com/office/drawing/2014/main" val="64609564"/>
                    </a:ext>
                  </a:extLst>
                </a:gridCol>
                <a:gridCol w="1458063">
                  <a:extLst>
                    <a:ext uri="{9D8B030D-6E8A-4147-A177-3AD203B41FA5}">
                      <a16:colId xmlns:a16="http://schemas.microsoft.com/office/drawing/2014/main" val="3991746258"/>
                    </a:ext>
                  </a:extLst>
                </a:gridCol>
                <a:gridCol w="975782">
                  <a:extLst>
                    <a:ext uri="{9D8B030D-6E8A-4147-A177-3AD203B41FA5}">
                      <a16:colId xmlns:a16="http://schemas.microsoft.com/office/drawing/2014/main" val="3866692699"/>
                    </a:ext>
                  </a:extLst>
                </a:gridCol>
              </a:tblGrid>
              <a:tr h="791620">
                <a:tc>
                  <a:txBody>
                    <a:bodyPr/>
                    <a:lstStyle/>
                    <a:p>
                      <a:pPr algn="ctr"/>
                      <a:r>
                        <a:rPr lang="es-CR" sz="1100" b="0" cap="none" spc="0" dirty="0">
                          <a:solidFill>
                            <a:schemeClr val="bg1"/>
                          </a:solidFill>
                          <a:effectLst/>
                        </a:rPr>
                        <a:t>Actividades realizadas</a:t>
                      </a:r>
                      <a:endParaRPr lang="es-CR" sz="1100" b="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nchor="ctr"/>
                </a:tc>
                <a:tc>
                  <a:txBody>
                    <a:bodyPr/>
                    <a:lstStyle/>
                    <a:p>
                      <a:pPr algn="ctr"/>
                      <a:r>
                        <a:rPr lang="es-CR" sz="1100" b="0" cap="none" spc="0" dirty="0">
                          <a:solidFill>
                            <a:schemeClr val="bg1"/>
                          </a:solidFill>
                          <a:effectLst/>
                        </a:rPr>
                        <a:t>Cantidad de procesos</a:t>
                      </a:r>
                      <a:endParaRPr lang="es-CR" sz="1100" b="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nchor="ctr"/>
                </a:tc>
                <a:tc>
                  <a:txBody>
                    <a:bodyPr/>
                    <a:lstStyle/>
                    <a:p>
                      <a:pPr algn="ctr"/>
                      <a:r>
                        <a:rPr lang="es-CR" sz="1100" b="0" cap="none" spc="0" dirty="0">
                          <a:solidFill>
                            <a:schemeClr val="bg1"/>
                          </a:solidFill>
                          <a:effectLst/>
                        </a:rPr>
                        <a:t>Total de personas participantes</a:t>
                      </a:r>
                      <a:endParaRPr lang="es-CR" sz="1100" b="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nchor="ctr"/>
                </a:tc>
                <a:tc>
                  <a:txBody>
                    <a:bodyPr/>
                    <a:lstStyle/>
                    <a:p>
                      <a:pPr algn="ctr"/>
                      <a:r>
                        <a:rPr lang="es-CR" sz="1100" b="0" cap="none" spc="0" dirty="0">
                          <a:solidFill>
                            <a:schemeClr val="bg1"/>
                          </a:solidFill>
                          <a:effectLst/>
                        </a:rPr>
                        <a:t>Mujeres</a:t>
                      </a:r>
                      <a:endParaRPr lang="es-CR" sz="1100" b="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nchor="ctr"/>
                </a:tc>
                <a:tc>
                  <a:txBody>
                    <a:bodyPr/>
                    <a:lstStyle/>
                    <a:p>
                      <a:pPr algn="ctr"/>
                      <a:r>
                        <a:rPr lang="es-CR" sz="1100" b="0" cap="none" spc="0" dirty="0">
                          <a:solidFill>
                            <a:schemeClr val="bg1"/>
                          </a:solidFill>
                          <a:effectLst/>
                        </a:rPr>
                        <a:t>Hombres</a:t>
                      </a:r>
                      <a:endParaRPr lang="es-CR" sz="1100" b="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nchor="ctr"/>
                </a:tc>
                <a:extLst>
                  <a:ext uri="{0D108BD9-81ED-4DB2-BD59-A6C34878D82A}">
                    <a16:rowId xmlns:a16="http://schemas.microsoft.com/office/drawing/2014/main" val="2343104562"/>
                  </a:ext>
                </a:extLst>
              </a:tr>
              <a:tr h="661070">
                <a:tc>
                  <a:txBody>
                    <a:bodyPr/>
                    <a:lstStyle/>
                    <a:p>
                      <a:pPr algn="l"/>
                      <a:r>
                        <a:rPr lang="es-CR" sz="1100" cap="none" spc="0" dirty="0">
                          <a:solidFill>
                            <a:schemeClr val="bg1"/>
                          </a:solidFill>
                          <a:effectLst/>
                        </a:rPr>
                        <a:t>Actividades contratadas a empresas o personas externas</a:t>
                      </a:r>
                      <a:endParaRPr lang="es-CR" sz="110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16</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1977</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1169</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808</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extLst>
                  <a:ext uri="{0D108BD9-81ED-4DB2-BD59-A6C34878D82A}">
                    <a16:rowId xmlns:a16="http://schemas.microsoft.com/office/drawing/2014/main" val="4177067770"/>
                  </a:ext>
                </a:extLst>
              </a:tr>
              <a:tr h="741770">
                <a:tc>
                  <a:txBody>
                    <a:bodyPr/>
                    <a:lstStyle/>
                    <a:p>
                      <a:pPr algn="l"/>
                      <a:r>
                        <a:rPr lang="es-CR" sz="1100" cap="none" spc="0" dirty="0">
                          <a:solidFill>
                            <a:schemeClr val="bg1"/>
                          </a:solidFill>
                          <a:effectLst/>
                        </a:rPr>
                        <a:t>Actividades realizadas con personal facilitador interno de otras oficinas judiciales</a:t>
                      </a:r>
                      <a:endParaRPr lang="es-CR" sz="110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55</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3165</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1845</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1320</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extLst>
                  <a:ext uri="{0D108BD9-81ED-4DB2-BD59-A6C34878D82A}">
                    <a16:rowId xmlns:a16="http://schemas.microsoft.com/office/drawing/2014/main" val="3411914501"/>
                  </a:ext>
                </a:extLst>
              </a:tr>
              <a:tr h="741770">
                <a:tc>
                  <a:txBody>
                    <a:bodyPr/>
                    <a:lstStyle/>
                    <a:p>
                      <a:pPr algn="l"/>
                      <a:r>
                        <a:rPr lang="es-CR" sz="1100" cap="none" spc="0" dirty="0">
                          <a:solidFill>
                            <a:schemeClr val="bg1"/>
                          </a:solidFill>
                          <a:effectLst/>
                        </a:rPr>
                        <a:t>Actividades realizadas con personal facilitador interno del Subproceso</a:t>
                      </a:r>
                      <a:endParaRPr lang="es-CR" sz="110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34</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526</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339</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187</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extLst>
                  <a:ext uri="{0D108BD9-81ED-4DB2-BD59-A6C34878D82A}">
                    <a16:rowId xmlns:a16="http://schemas.microsoft.com/office/drawing/2014/main" val="511356537"/>
                  </a:ext>
                </a:extLst>
              </a:tr>
              <a:tr h="741770">
                <a:tc>
                  <a:txBody>
                    <a:bodyPr/>
                    <a:lstStyle/>
                    <a:p>
                      <a:pPr algn="l"/>
                      <a:r>
                        <a:rPr lang="es-CR" sz="1100" cap="none" spc="0" dirty="0">
                          <a:solidFill>
                            <a:schemeClr val="bg1"/>
                          </a:solidFill>
                          <a:effectLst/>
                        </a:rPr>
                        <a:t>Actividades realizadas con colaboración de otras instituciones o empresas privadas (sin costo)</a:t>
                      </a:r>
                      <a:endParaRPr lang="es-CR" sz="110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20</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986</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579</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407</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extLst>
                  <a:ext uri="{0D108BD9-81ED-4DB2-BD59-A6C34878D82A}">
                    <a16:rowId xmlns:a16="http://schemas.microsoft.com/office/drawing/2014/main" val="2260101780"/>
                  </a:ext>
                </a:extLst>
              </a:tr>
              <a:tr h="412304">
                <a:tc>
                  <a:txBody>
                    <a:bodyPr/>
                    <a:lstStyle/>
                    <a:p>
                      <a:pPr algn="just"/>
                      <a:r>
                        <a:rPr lang="es-CR" sz="1100" cap="none" spc="0" dirty="0">
                          <a:solidFill>
                            <a:schemeClr val="bg1"/>
                          </a:solidFill>
                          <a:effectLst/>
                        </a:rPr>
                        <a:t>TOTAL</a:t>
                      </a:r>
                      <a:endParaRPr lang="es-CR" sz="1100" cap="none" spc="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125</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6654</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3932</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tc>
                  <a:txBody>
                    <a:bodyPr/>
                    <a:lstStyle/>
                    <a:p>
                      <a:pPr algn="ctr"/>
                      <a:r>
                        <a:rPr lang="es-CR" sz="1100" cap="none" spc="0" dirty="0">
                          <a:solidFill>
                            <a:schemeClr val="tx1"/>
                          </a:solidFill>
                          <a:effectLst/>
                        </a:rPr>
                        <a:t>2722</a:t>
                      </a:r>
                      <a:endParaRPr lang="es-CR" sz="11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3636" marR="59790" marT="79720" marB="79720"/>
                </a:tc>
                <a:extLst>
                  <a:ext uri="{0D108BD9-81ED-4DB2-BD59-A6C34878D82A}">
                    <a16:rowId xmlns:a16="http://schemas.microsoft.com/office/drawing/2014/main" val="3723876628"/>
                  </a:ext>
                </a:extLst>
              </a:tr>
            </a:tbl>
          </a:graphicData>
        </a:graphic>
      </p:graphicFrame>
      <p:sp>
        <p:nvSpPr>
          <p:cNvPr id="5" name="CuadroTexto 4">
            <a:extLst>
              <a:ext uri="{FF2B5EF4-FFF2-40B4-BE49-F238E27FC236}">
                <a16:creationId xmlns:a16="http://schemas.microsoft.com/office/drawing/2014/main" id="{03A6613F-0B55-4B90-8015-325E82ED5232}"/>
              </a:ext>
            </a:extLst>
          </p:cNvPr>
          <p:cNvSpPr txBox="1"/>
          <p:nvPr/>
        </p:nvSpPr>
        <p:spPr>
          <a:xfrm>
            <a:off x="563524" y="6246684"/>
            <a:ext cx="7064191" cy="276999"/>
          </a:xfrm>
          <a:prstGeom prst="rect">
            <a:avLst/>
          </a:prstGeom>
          <a:noFill/>
        </p:spPr>
        <p:txBody>
          <a:bodyPr wrap="square">
            <a:spAutoFit/>
          </a:bodyPr>
          <a:lstStyle/>
          <a:p>
            <a:r>
              <a:rPr lang="es-ES_tradnl" sz="1200" dirty="0">
                <a:solidFill>
                  <a:srgbClr val="7030A0"/>
                </a:solidFill>
                <a:effectLst/>
                <a:ea typeface="Calibri" panose="020F0502020204030204" pitchFamily="34" charset="0"/>
                <a:cs typeface="Times New Roman" panose="02020603050405020304" pitchFamily="18" charset="0"/>
              </a:rPr>
              <a:t>Fuente: Subproceso Gestión de la Capacitación, Dirección de Gestión Humana, 2021.</a:t>
            </a:r>
            <a:endParaRPr lang="es-CR" sz="1200" dirty="0">
              <a:solidFill>
                <a:srgbClr val="7030A0"/>
              </a:solidFill>
              <a:effectLst/>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EFC5B2A0-D90C-4A35-AB9A-3011D46CE3E0}"/>
              </a:ext>
            </a:extLst>
          </p:cNvPr>
          <p:cNvSpPr txBox="1"/>
          <p:nvPr/>
        </p:nvSpPr>
        <p:spPr>
          <a:xfrm>
            <a:off x="8261498" y="2988165"/>
            <a:ext cx="3434316" cy="3046988"/>
          </a:xfrm>
          <a:prstGeom prst="rect">
            <a:avLst/>
          </a:prstGeom>
          <a:noFill/>
        </p:spPr>
        <p:txBody>
          <a:bodyPr wrap="square" rtlCol="0">
            <a:spAutoFit/>
          </a:bodyPr>
          <a:lstStyle/>
          <a:p>
            <a:r>
              <a:rPr lang="es-ES" sz="1600" dirty="0">
                <a:cs typeface="Arial" panose="020B0604020202020204" pitchFamily="34" charset="0"/>
              </a:rPr>
              <a:t>Se destaca que el limitado presupuesto asignado al Subproceso impidió el abordaje de una gran cantidad de necesidades identificadas en el </a:t>
            </a:r>
            <a:r>
              <a:rPr lang="es-ES_tradnl" sz="1600" dirty="0">
                <a:effectLst/>
                <a:ea typeface="Calibri" panose="020F0502020204030204" pitchFamily="34" charset="0"/>
                <a:cs typeface="Arial" panose="020B0604020202020204" pitchFamily="34" charset="0"/>
              </a:rPr>
              <a:t>Diagnóstico de Necesidades de Capacitación del ámbito administrativo, ya que muchas son de carácter técnico, lo que le dificulta al Subproceso suplirlas sin la contratación de empresas o personas expertas.</a:t>
            </a:r>
            <a:endParaRPr lang="es-CR" sz="16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46457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4F45EF-6E43-4DD0-882A-9F74E93CE96A}"/>
              </a:ext>
            </a:extLst>
          </p:cNvPr>
          <p:cNvSpPr>
            <a:spLocks noGrp="1"/>
          </p:cNvSpPr>
          <p:nvPr>
            <p:ph type="title"/>
          </p:nvPr>
        </p:nvSpPr>
        <p:spPr>
          <a:xfrm>
            <a:off x="838200" y="535772"/>
            <a:ext cx="7321952" cy="1293028"/>
          </a:xfrm>
        </p:spPr>
        <p:txBody>
          <a:bodyPr>
            <a:noAutofit/>
          </a:bodyPr>
          <a:lstStyle/>
          <a:p>
            <a:pPr algn="l"/>
            <a:r>
              <a:rPr lang="es-ES" sz="2800" dirty="0">
                <a:solidFill>
                  <a:srgbClr val="7030A0"/>
                </a:solidFill>
                <a:effectLst/>
                <a:ea typeface="Calibri" panose="020F0502020204030204" pitchFamily="34" charset="0"/>
                <a:cs typeface="Times New Roman" panose="02020603050405020304" pitchFamily="18" charset="0"/>
              </a:rPr>
              <a:t>Actividades formativas según el recurso utilizado para su ejecución</a:t>
            </a:r>
            <a:endParaRPr lang="es-CR" sz="2800" dirty="0">
              <a:solidFill>
                <a:srgbClr val="7030A0"/>
              </a:solidFill>
            </a:endParaRPr>
          </a:p>
        </p:txBody>
      </p:sp>
      <p:graphicFrame>
        <p:nvGraphicFramePr>
          <p:cNvPr id="3" name="Gráfico 2">
            <a:extLst>
              <a:ext uri="{FF2B5EF4-FFF2-40B4-BE49-F238E27FC236}">
                <a16:creationId xmlns:a16="http://schemas.microsoft.com/office/drawing/2014/main" id="{63D85CB7-5F3F-42B7-9CBB-DE02A258BE29}"/>
              </a:ext>
            </a:extLst>
          </p:cNvPr>
          <p:cNvGraphicFramePr/>
          <p:nvPr>
            <p:extLst>
              <p:ext uri="{D42A27DB-BD31-4B8C-83A1-F6EECF244321}">
                <p14:modId xmlns:p14="http://schemas.microsoft.com/office/powerpoint/2010/main" val="491976798"/>
              </p:ext>
            </p:extLst>
          </p:nvPr>
        </p:nvGraphicFramePr>
        <p:xfrm>
          <a:off x="838200" y="1839987"/>
          <a:ext cx="10381735"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a:extLst>
              <a:ext uri="{FF2B5EF4-FFF2-40B4-BE49-F238E27FC236}">
                <a16:creationId xmlns:a16="http://schemas.microsoft.com/office/drawing/2014/main" id="{54CA0D8B-0CA6-42A6-AB96-3F2255528600}"/>
              </a:ext>
            </a:extLst>
          </p:cNvPr>
          <p:cNvSpPr txBox="1"/>
          <p:nvPr/>
        </p:nvSpPr>
        <p:spPr>
          <a:xfrm>
            <a:off x="1768047" y="6400412"/>
            <a:ext cx="9451888" cy="261610"/>
          </a:xfrm>
          <a:prstGeom prst="rect">
            <a:avLst/>
          </a:prstGeom>
          <a:noFill/>
        </p:spPr>
        <p:txBody>
          <a:bodyPr wrap="square">
            <a:spAutoFit/>
          </a:bodyPr>
          <a:lstStyle/>
          <a:p>
            <a:pPr algn="r"/>
            <a:r>
              <a:rPr lang="es-ES_tradnl" sz="110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862698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A659FCB9-042D-AC43-ADB4-A2C1BFE370BC}"/>
              </a:ext>
            </a:extLst>
          </p:cNvPr>
          <p:cNvSpPr/>
          <p:nvPr/>
        </p:nvSpPr>
        <p:spPr>
          <a:xfrm>
            <a:off x="1039642" y="2057401"/>
            <a:ext cx="5789670" cy="3912243"/>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 name="Título 1">
            <a:extLst>
              <a:ext uri="{FF2B5EF4-FFF2-40B4-BE49-F238E27FC236}">
                <a16:creationId xmlns:a16="http://schemas.microsoft.com/office/drawing/2014/main" id="{1E445D6D-BC4F-495C-8E64-F05606ADFDC4}"/>
              </a:ext>
            </a:extLst>
          </p:cNvPr>
          <p:cNvSpPr>
            <a:spLocks noGrp="1"/>
          </p:cNvSpPr>
          <p:nvPr>
            <p:ph type="title"/>
          </p:nvPr>
        </p:nvSpPr>
        <p:spPr>
          <a:xfrm>
            <a:off x="844952" y="764373"/>
            <a:ext cx="10661248" cy="1293028"/>
          </a:xfrm>
        </p:spPr>
        <p:txBody>
          <a:bodyPr>
            <a:normAutofit/>
          </a:bodyPr>
          <a:lstStyle/>
          <a:p>
            <a:pPr algn="l"/>
            <a:r>
              <a:rPr lang="es-ES" sz="3200" dirty="0">
                <a:solidFill>
                  <a:srgbClr val="7030A0"/>
                </a:solidFill>
              </a:rPr>
              <a:t>Actividades formativas por modalidad</a:t>
            </a:r>
            <a:endParaRPr lang="es-CR" sz="3200" dirty="0">
              <a:solidFill>
                <a:srgbClr val="7030A0"/>
              </a:solidFill>
            </a:endParaRPr>
          </a:p>
        </p:txBody>
      </p:sp>
      <p:graphicFrame>
        <p:nvGraphicFramePr>
          <p:cNvPr id="3" name="Gráfico 2">
            <a:extLst>
              <a:ext uri="{FF2B5EF4-FFF2-40B4-BE49-F238E27FC236}">
                <a16:creationId xmlns:a16="http://schemas.microsoft.com/office/drawing/2014/main" id="{93E72DDB-F3CC-4410-B5E7-AB7965832DDB}"/>
              </a:ext>
            </a:extLst>
          </p:cNvPr>
          <p:cNvGraphicFramePr/>
          <p:nvPr>
            <p:extLst>
              <p:ext uri="{D42A27DB-BD31-4B8C-83A1-F6EECF244321}">
                <p14:modId xmlns:p14="http://schemas.microsoft.com/office/powerpoint/2010/main" val="3050903322"/>
              </p:ext>
            </p:extLst>
          </p:nvPr>
        </p:nvGraphicFramePr>
        <p:xfrm>
          <a:off x="1039642" y="2251278"/>
          <a:ext cx="5789670" cy="3577424"/>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a:extLst>
              <a:ext uri="{FF2B5EF4-FFF2-40B4-BE49-F238E27FC236}">
                <a16:creationId xmlns:a16="http://schemas.microsoft.com/office/drawing/2014/main" id="{1EDD2B5A-7756-4DD9-A608-AB6E64167270}"/>
              </a:ext>
            </a:extLst>
          </p:cNvPr>
          <p:cNvSpPr txBox="1"/>
          <p:nvPr/>
        </p:nvSpPr>
        <p:spPr>
          <a:xfrm>
            <a:off x="862065" y="6287504"/>
            <a:ext cx="5967247" cy="253916"/>
          </a:xfrm>
          <a:prstGeom prst="rect">
            <a:avLst/>
          </a:prstGeom>
          <a:noFill/>
        </p:spPr>
        <p:txBody>
          <a:bodyPr wrap="square">
            <a:spAutoFit/>
          </a:bodyPr>
          <a:lstStyle/>
          <a:p>
            <a:pPr algn="r"/>
            <a:r>
              <a:rPr lang="es-ES_tradnl" sz="1050" dirty="0">
                <a:effectLst/>
                <a:ea typeface="Calibri" panose="020F0502020204030204" pitchFamily="34" charset="0"/>
                <a:cs typeface="Times New Roman" panose="02020603050405020304" pitchFamily="18" charset="0"/>
              </a:rPr>
              <a:t>Fuente: Subproceso Gestión de la Capacitación, Dirección de Gestión Humana, 2021.</a:t>
            </a:r>
            <a:endParaRPr lang="es-CR" sz="1050" dirty="0">
              <a:effectLst/>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70D8AC07-6A65-4AF6-853F-F7940373FB52}"/>
              </a:ext>
            </a:extLst>
          </p:cNvPr>
          <p:cNvSpPr txBox="1"/>
          <p:nvPr/>
        </p:nvSpPr>
        <p:spPr>
          <a:xfrm>
            <a:off x="7136218" y="3925933"/>
            <a:ext cx="4369982" cy="1477328"/>
          </a:xfrm>
          <a:prstGeom prst="rect">
            <a:avLst/>
          </a:prstGeom>
          <a:noFill/>
        </p:spPr>
        <p:txBody>
          <a:bodyPr wrap="square" rtlCol="0">
            <a:spAutoFit/>
          </a:bodyPr>
          <a:lstStyle/>
          <a:p>
            <a:r>
              <a:rPr lang="es-ES_tradnl" sz="1800" dirty="0">
                <a:effectLst/>
                <a:ea typeface="Calibri" panose="020F0502020204030204" pitchFamily="34" charset="0"/>
                <a:cs typeface="Arial" panose="020B0604020202020204" pitchFamily="34" charset="0"/>
              </a:rPr>
              <a:t>La mayoría de las actividades virtuales incluyeron telepresencia (trabajo sincrónico) y trabajo asincrónico de manera combinada. </a:t>
            </a:r>
            <a:endParaRPr lang="es-CR" sz="1800" dirty="0">
              <a:effectLst/>
              <a:ea typeface="Calibri" panose="020F0502020204030204" pitchFamily="34" charset="0"/>
              <a:cs typeface="Arial" panose="020B0604020202020204" pitchFamily="34" charset="0"/>
            </a:endParaRPr>
          </a:p>
          <a:p>
            <a:endParaRPr lang="es-CR" dirty="0"/>
          </a:p>
        </p:txBody>
      </p:sp>
      <p:cxnSp>
        <p:nvCxnSpPr>
          <p:cNvPr id="8" name="Conector curvado 7">
            <a:extLst>
              <a:ext uri="{FF2B5EF4-FFF2-40B4-BE49-F238E27FC236}">
                <a16:creationId xmlns:a16="http://schemas.microsoft.com/office/drawing/2014/main" id="{DF64BC68-4FDA-C040-895D-8E415FC123D1}"/>
              </a:ext>
            </a:extLst>
          </p:cNvPr>
          <p:cNvCxnSpPr>
            <a:cxnSpLocks/>
          </p:cNvCxnSpPr>
          <p:nvPr/>
        </p:nvCxnSpPr>
        <p:spPr>
          <a:xfrm flipV="1">
            <a:off x="3934477" y="2893282"/>
            <a:ext cx="1621371" cy="139285"/>
          </a:xfrm>
          <a:prstGeom prst="curvedConnector3">
            <a:avLst>
              <a:gd name="adj1" fmla="val 64992"/>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curvado 11">
            <a:extLst>
              <a:ext uri="{FF2B5EF4-FFF2-40B4-BE49-F238E27FC236}">
                <a16:creationId xmlns:a16="http://schemas.microsoft.com/office/drawing/2014/main" id="{C0276BAD-83BA-B149-8261-93EE5FD67877}"/>
              </a:ext>
            </a:extLst>
          </p:cNvPr>
          <p:cNvCxnSpPr>
            <a:cxnSpLocks/>
          </p:cNvCxnSpPr>
          <p:nvPr/>
        </p:nvCxnSpPr>
        <p:spPr>
          <a:xfrm rot="10800000">
            <a:off x="2661016" y="3032571"/>
            <a:ext cx="1184673" cy="138892"/>
          </a:xfrm>
          <a:prstGeom prst="curvedConnector3">
            <a:avLst>
              <a:gd name="adj1" fmla="val 50000"/>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451362"/>
      </p:ext>
    </p:extLst>
  </p:cSld>
  <p:clrMapOvr>
    <a:masterClrMapping/>
  </p:clrMapOvr>
  <p:transition spd="slow">
    <p:push dir="u"/>
  </p:transition>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Estela de condensación">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{0A9F4EAC-EC3C-334A-807C-CBE4C1194250}tf10001079_mac</Template>
  <TotalTime>950</TotalTime>
  <Words>3985</Words>
  <Application>Microsoft Office PowerPoint</Application>
  <PresentationFormat>Panorámica</PresentationFormat>
  <Paragraphs>687</Paragraphs>
  <Slides>49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49</vt:i4>
      </vt:variant>
    </vt:vector>
  </HeadingPairs>
  <TitlesOfParts>
    <vt:vector size="54" baseType="lpstr">
      <vt:lpstr>Arial</vt:lpstr>
      <vt:lpstr>Calibri</vt:lpstr>
      <vt:lpstr>Century Gothic</vt:lpstr>
      <vt:lpstr>Symbol</vt:lpstr>
      <vt:lpstr>Estela de condensación</vt:lpstr>
      <vt:lpstr>Presentación de PowerPoint</vt:lpstr>
      <vt:lpstr>MBA Roxana Arrieta Meléndez Directora de Gestión Humana   Licda. Waiman Hin Herrera Subdirectora de Gestión Humana   Licda. Cheryl Bolaños Madrigal Jefa DEL Subproceso Gestión de la Capacitación</vt:lpstr>
      <vt:lpstr>Resumen ejecutivo</vt:lpstr>
      <vt:lpstr>Resumen ejecutivo   Retos asumidos durante el 2021</vt:lpstr>
      <vt:lpstr>Resumen ejecutivo    Principales esfuerzos atendidos por el Subproceso durante el 2021</vt:lpstr>
      <vt:lpstr>Presentación de PowerPoint</vt:lpstr>
      <vt:lpstr>Cantidad de actividades formativas ejecutadas y total de personas capacitadas desagregadas por sexo en 2021</vt:lpstr>
      <vt:lpstr>Actividades formativas según el recurso utilizado para su ejecución</vt:lpstr>
      <vt:lpstr>Actividades formativas por modalidad</vt:lpstr>
      <vt:lpstr>Actividades formativas atendidas por eje curricular</vt:lpstr>
      <vt:lpstr>Actividades de formación ejecutadas en atención al Plan de Capacitación y el PAO, desagregadas por sexo en el 2020</vt:lpstr>
      <vt:lpstr>Actividades de formación ejecutadas en atención al Plan de Capacitación y el PAO, desagregadas por sexo en el 2020</vt:lpstr>
      <vt:lpstr>Actividades de formación ejecutadas en atención al Plan de Capacitación y el PAO</vt:lpstr>
      <vt:lpstr>Actividades de formación ejecutadas en atención al Plan de Capacitación y el PAO</vt:lpstr>
      <vt:lpstr>Presentación de PowerPoint</vt:lpstr>
      <vt:lpstr>Actividades de formación ejecutadas en atención al Plan de Capacitación y el PAO</vt:lpstr>
      <vt:lpstr>Actividades de formación ejecutadas en atención al Plan de Capacitación y el PAO</vt:lpstr>
      <vt:lpstr>Actividades de formación ejecutadas en atención al Plan de Capacitación y el PAO</vt:lpstr>
      <vt:lpstr>Actividades de formación ejecutadas en atención al Plan de Capacitación y el PAO</vt:lpstr>
      <vt:lpstr>Actividades de formación ejecutadas en atención al Plan de Capacitación y el PAO</vt:lpstr>
      <vt:lpstr>Actividades de formación ejecutadas en atención al Plan de Capacitación y el PAO</vt:lpstr>
      <vt:lpstr>Actividades de formación ejecutadas en atención al Plan de Capacitación y el PAO</vt:lpstr>
      <vt:lpstr>Presentación de PowerPoint</vt:lpstr>
      <vt:lpstr>Presentación de PowerPoint</vt:lpstr>
      <vt:lpstr>Presentación de PowerPoint</vt:lpstr>
      <vt:lpstr>Presentación de PowerPoint</vt:lpstr>
      <vt:lpstr>Cantidad de personas participantes y cursos virtuales realizados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 FINALIZA OTRO AÑO LLENO DE ÉXITOS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Dirección de Gestión Humana</dc:title>
  <dc:creator>Henry Padilla Fuentes</dc:creator>
  <cp:lastModifiedBy>Cheryl Bolaños Madrigal</cp:lastModifiedBy>
  <cp:revision>20</cp:revision>
  <dcterms:created xsi:type="dcterms:W3CDTF">2018-01-19T13:52:16Z</dcterms:created>
  <dcterms:modified xsi:type="dcterms:W3CDTF">2022-01-21T21:20:06Z</dcterms:modified>
</cp:coreProperties>
</file>