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410" r:id="rId3"/>
    <p:sldId id="257" r:id="rId4"/>
    <p:sldId id="258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70" r:id="rId14"/>
    <p:sldId id="369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280" r:id="rId25"/>
    <p:sldId id="282" r:id="rId26"/>
    <p:sldId id="380" r:id="rId27"/>
    <p:sldId id="381" r:id="rId28"/>
    <p:sldId id="382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281" r:id="rId38"/>
    <p:sldId id="290" r:id="rId39"/>
    <p:sldId id="291" r:id="rId40"/>
    <p:sldId id="396" r:id="rId41"/>
    <p:sldId id="397" r:id="rId42"/>
    <p:sldId id="398" r:id="rId43"/>
    <p:sldId id="399" r:id="rId44"/>
    <p:sldId id="400" r:id="rId45"/>
    <p:sldId id="401" r:id="rId46"/>
    <p:sldId id="403" r:id="rId47"/>
    <p:sldId id="402" r:id="rId48"/>
    <p:sldId id="404" r:id="rId49"/>
    <p:sldId id="405" r:id="rId50"/>
    <p:sldId id="406" r:id="rId51"/>
    <p:sldId id="407" r:id="rId52"/>
    <p:sldId id="408" r:id="rId53"/>
    <p:sldId id="409" r:id="rId54"/>
    <p:sldId id="295" r:id="rId55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ryl Bolaños Madrigal" initials="CB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5108"/>
    <a:srgbClr val="0F1B2C"/>
    <a:srgbClr val="F2A201"/>
    <a:srgbClr val="4A8522"/>
    <a:srgbClr val="0C1826"/>
    <a:srgbClr val="F09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F153EE-319F-4576-AA19-6C141472466C}" v="1" dt="2021-12-13T17:00:18.6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8" autoAdjust="0"/>
    <p:restoredTop sz="96350"/>
  </p:normalViewPr>
  <p:slideViewPr>
    <p:cSldViewPr snapToGrid="0">
      <p:cViewPr varScale="1">
        <p:scale>
          <a:sx n="60" d="100"/>
          <a:sy n="60" d="100"/>
        </p:scale>
        <p:origin x="15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ryl Bolaños Madrigal" userId="ef76ac34-e6e1-4f90-af36-07b917c37a4a" providerId="ADAL" clId="{2CF153EE-319F-4576-AA19-6C141472466C}"/>
    <pc:docChg chg="custSel addSld modSld">
      <pc:chgData name="Cheryl Bolaños Madrigal" userId="ef76ac34-e6e1-4f90-af36-07b917c37a4a" providerId="ADAL" clId="{2CF153EE-319F-4576-AA19-6C141472466C}" dt="2021-12-13T17:08:12.393" v="612" actId="20577"/>
      <pc:docMkLst>
        <pc:docMk/>
      </pc:docMkLst>
      <pc:sldChg chg="addSp modSp new mod">
        <pc:chgData name="Cheryl Bolaños Madrigal" userId="ef76ac34-e6e1-4f90-af36-07b917c37a4a" providerId="ADAL" clId="{2CF153EE-319F-4576-AA19-6C141472466C}" dt="2021-12-13T17:08:12.393" v="612" actId="20577"/>
        <pc:sldMkLst>
          <pc:docMk/>
          <pc:sldMk cId="3291180113" sldId="410"/>
        </pc:sldMkLst>
        <pc:spChg chg="add mod">
          <ac:chgData name="Cheryl Bolaños Madrigal" userId="ef76ac34-e6e1-4f90-af36-07b917c37a4a" providerId="ADAL" clId="{2CF153EE-319F-4576-AA19-6C141472466C}" dt="2021-12-13T17:08:12.393" v="612" actId="20577"/>
          <ac:spMkLst>
            <pc:docMk/>
            <pc:sldMk cId="3291180113" sldId="410"/>
            <ac:spMk id="2" creationId="{85BFEDB2-7A8A-4E65-B383-805CDC8F4C2E}"/>
          </ac:spMkLst>
        </pc:spChg>
      </pc:sldChg>
    </pc:docChg>
  </pc:docChgLst>
  <pc:docChgLst>
    <pc:chgData name="Cheryl Bolaños Madrigal" userId="ef76ac34-e6e1-4f90-af36-07b917c37a4a" providerId="ADAL" clId="{9B41230A-6331-46F0-A9BA-B5ADD03439BF}"/>
    <pc:docChg chg="custSel delSld modSld">
      <pc:chgData name="Cheryl Bolaños Madrigal" userId="ef76ac34-e6e1-4f90-af36-07b917c37a4a" providerId="ADAL" clId="{9B41230A-6331-46F0-A9BA-B5ADD03439BF}" dt="2021-10-25T22:49:22.051" v="1253" actId="20577"/>
      <pc:docMkLst>
        <pc:docMk/>
      </pc:docMkLst>
      <pc:sldChg chg="modSp mod">
        <pc:chgData name="Cheryl Bolaños Madrigal" userId="ef76ac34-e6e1-4f90-af36-07b917c37a4a" providerId="ADAL" clId="{9B41230A-6331-46F0-A9BA-B5ADD03439BF}" dt="2021-10-25T22:23:51.068" v="297" actId="20577"/>
        <pc:sldMkLst>
          <pc:docMk/>
          <pc:sldMk cId="1982421111" sldId="282"/>
        </pc:sldMkLst>
        <pc:spChg chg="mod">
          <ac:chgData name="Cheryl Bolaños Madrigal" userId="ef76ac34-e6e1-4f90-af36-07b917c37a4a" providerId="ADAL" clId="{9B41230A-6331-46F0-A9BA-B5ADD03439BF}" dt="2021-10-25T22:23:51.068" v="297" actId="20577"/>
          <ac:spMkLst>
            <pc:docMk/>
            <pc:sldMk cId="1982421111" sldId="282"/>
            <ac:spMk id="16" creationId="{6FA9A37B-CD97-4041-AE8A-FA2B06A6FD72}"/>
          </ac:spMkLst>
        </pc:spChg>
      </pc:sldChg>
      <pc:sldChg chg="modSp mod">
        <pc:chgData name="Cheryl Bolaños Madrigal" userId="ef76ac34-e6e1-4f90-af36-07b917c37a4a" providerId="ADAL" clId="{9B41230A-6331-46F0-A9BA-B5ADD03439BF}" dt="2021-10-25T22:33:02.083" v="634" actId="1076"/>
        <pc:sldMkLst>
          <pc:docMk/>
          <pc:sldMk cId="2640052653" sldId="291"/>
        </pc:sldMkLst>
        <pc:spChg chg="mod">
          <ac:chgData name="Cheryl Bolaños Madrigal" userId="ef76ac34-e6e1-4f90-af36-07b917c37a4a" providerId="ADAL" clId="{9B41230A-6331-46F0-A9BA-B5ADD03439BF}" dt="2021-10-25T22:32:48.749" v="632" actId="20577"/>
          <ac:spMkLst>
            <pc:docMk/>
            <pc:sldMk cId="2640052653" sldId="291"/>
            <ac:spMk id="3" creationId="{B4FEF983-C45F-4ACD-A497-28904F161485}"/>
          </ac:spMkLst>
        </pc:spChg>
        <pc:spChg chg="mod">
          <ac:chgData name="Cheryl Bolaños Madrigal" userId="ef76ac34-e6e1-4f90-af36-07b917c37a4a" providerId="ADAL" clId="{9B41230A-6331-46F0-A9BA-B5ADD03439BF}" dt="2021-10-25T22:33:02.083" v="634" actId="1076"/>
          <ac:spMkLst>
            <pc:docMk/>
            <pc:sldMk cId="2640052653" sldId="291"/>
            <ac:spMk id="4" creationId="{054BD984-748A-CF42-A3EB-9E9AD1661921}"/>
          </ac:spMkLst>
        </pc:spChg>
      </pc:sldChg>
      <pc:sldChg chg="modSp mod">
        <pc:chgData name="Cheryl Bolaños Madrigal" userId="ef76ac34-e6e1-4f90-af36-07b917c37a4a" providerId="ADAL" clId="{9B41230A-6331-46F0-A9BA-B5ADD03439BF}" dt="2021-10-25T22:14:24.777" v="0" actId="20577"/>
        <pc:sldMkLst>
          <pc:docMk/>
          <pc:sldMk cId="3272128384" sldId="368"/>
        </pc:sldMkLst>
        <pc:spChg chg="mod">
          <ac:chgData name="Cheryl Bolaños Madrigal" userId="ef76ac34-e6e1-4f90-af36-07b917c37a4a" providerId="ADAL" clId="{9B41230A-6331-46F0-A9BA-B5ADD03439BF}" dt="2021-10-25T22:14:24.777" v="0" actId="20577"/>
          <ac:spMkLst>
            <pc:docMk/>
            <pc:sldMk cId="3272128384" sldId="368"/>
            <ac:spMk id="8" creationId="{F4AA9F04-55A1-409D-B38D-96C6C85FBF59}"/>
          </ac:spMkLst>
        </pc:spChg>
      </pc:sldChg>
      <pc:sldChg chg="modSp mod">
        <pc:chgData name="Cheryl Bolaños Madrigal" userId="ef76ac34-e6e1-4f90-af36-07b917c37a4a" providerId="ADAL" clId="{9B41230A-6331-46F0-A9BA-B5ADD03439BF}" dt="2021-10-25T22:16:21.837" v="50" actId="20577"/>
        <pc:sldMkLst>
          <pc:docMk/>
          <pc:sldMk cId="2895984139" sldId="369"/>
        </pc:sldMkLst>
        <pc:spChg chg="mod">
          <ac:chgData name="Cheryl Bolaños Madrigal" userId="ef76ac34-e6e1-4f90-af36-07b917c37a4a" providerId="ADAL" clId="{9B41230A-6331-46F0-A9BA-B5ADD03439BF}" dt="2021-10-25T22:16:21.837" v="50" actId="20577"/>
          <ac:spMkLst>
            <pc:docMk/>
            <pc:sldMk cId="2895984139" sldId="369"/>
            <ac:spMk id="8" creationId="{F4AA9F04-55A1-409D-B38D-96C6C85FBF59}"/>
          </ac:spMkLst>
        </pc:spChg>
      </pc:sldChg>
      <pc:sldChg chg="modSp mod">
        <pc:chgData name="Cheryl Bolaños Madrigal" userId="ef76ac34-e6e1-4f90-af36-07b917c37a4a" providerId="ADAL" clId="{9B41230A-6331-46F0-A9BA-B5ADD03439BF}" dt="2021-10-25T22:15:10.695" v="1" actId="20577"/>
        <pc:sldMkLst>
          <pc:docMk/>
          <pc:sldMk cId="3831879959" sldId="370"/>
        </pc:sldMkLst>
        <pc:spChg chg="mod">
          <ac:chgData name="Cheryl Bolaños Madrigal" userId="ef76ac34-e6e1-4f90-af36-07b917c37a4a" providerId="ADAL" clId="{9B41230A-6331-46F0-A9BA-B5ADD03439BF}" dt="2021-10-25T22:15:10.695" v="1" actId="20577"/>
          <ac:spMkLst>
            <pc:docMk/>
            <pc:sldMk cId="3831879959" sldId="370"/>
            <ac:spMk id="8" creationId="{F4AA9F04-55A1-409D-B38D-96C6C85FBF59}"/>
          </ac:spMkLst>
        </pc:spChg>
      </pc:sldChg>
      <pc:sldChg chg="modSp mod">
        <pc:chgData name="Cheryl Bolaños Madrigal" userId="ef76ac34-e6e1-4f90-af36-07b917c37a4a" providerId="ADAL" clId="{9B41230A-6331-46F0-A9BA-B5ADD03439BF}" dt="2021-10-25T22:16:37.396" v="51" actId="20577"/>
        <pc:sldMkLst>
          <pc:docMk/>
          <pc:sldMk cId="3756013467" sldId="371"/>
        </pc:sldMkLst>
        <pc:spChg chg="mod">
          <ac:chgData name="Cheryl Bolaños Madrigal" userId="ef76ac34-e6e1-4f90-af36-07b917c37a4a" providerId="ADAL" clId="{9B41230A-6331-46F0-A9BA-B5ADD03439BF}" dt="2021-10-25T22:16:37.396" v="51" actId="20577"/>
          <ac:spMkLst>
            <pc:docMk/>
            <pc:sldMk cId="3756013467" sldId="371"/>
            <ac:spMk id="8" creationId="{F4AA9F04-55A1-409D-B38D-96C6C85FBF59}"/>
          </ac:spMkLst>
        </pc:spChg>
      </pc:sldChg>
      <pc:sldChg chg="modSp mod">
        <pc:chgData name="Cheryl Bolaños Madrigal" userId="ef76ac34-e6e1-4f90-af36-07b917c37a4a" providerId="ADAL" clId="{9B41230A-6331-46F0-A9BA-B5ADD03439BF}" dt="2021-10-25T22:20:15.238" v="209" actId="20577"/>
        <pc:sldMkLst>
          <pc:docMk/>
          <pc:sldMk cId="4282400413" sldId="374"/>
        </pc:sldMkLst>
        <pc:spChg chg="mod">
          <ac:chgData name="Cheryl Bolaños Madrigal" userId="ef76ac34-e6e1-4f90-af36-07b917c37a4a" providerId="ADAL" clId="{9B41230A-6331-46F0-A9BA-B5ADD03439BF}" dt="2021-10-25T22:20:15.238" v="209" actId="20577"/>
          <ac:spMkLst>
            <pc:docMk/>
            <pc:sldMk cId="4282400413" sldId="374"/>
            <ac:spMk id="2" creationId="{C742E98C-1D7D-5547-97A7-CE8C8A3AFE29}"/>
          </ac:spMkLst>
        </pc:spChg>
      </pc:sldChg>
      <pc:sldChg chg="modSp mod">
        <pc:chgData name="Cheryl Bolaños Madrigal" userId="ef76ac34-e6e1-4f90-af36-07b917c37a4a" providerId="ADAL" clId="{9B41230A-6331-46F0-A9BA-B5ADD03439BF}" dt="2021-10-25T22:20:03.080" v="180" actId="20577"/>
        <pc:sldMkLst>
          <pc:docMk/>
          <pc:sldMk cId="1229254022" sldId="375"/>
        </pc:sldMkLst>
        <pc:spChg chg="mod">
          <ac:chgData name="Cheryl Bolaños Madrigal" userId="ef76ac34-e6e1-4f90-af36-07b917c37a4a" providerId="ADAL" clId="{9B41230A-6331-46F0-A9BA-B5ADD03439BF}" dt="2021-10-25T22:20:03.080" v="180" actId="20577"/>
          <ac:spMkLst>
            <pc:docMk/>
            <pc:sldMk cId="1229254022" sldId="375"/>
            <ac:spMk id="2" creationId="{C742E98C-1D7D-5547-97A7-CE8C8A3AFE29}"/>
          </ac:spMkLst>
        </pc:spChg>
      </pc:sldChg>
      <pc:sldChg chg="addSp modSp mod">
        <pc:chgData name="Cheryl Bolaños Madrigal" userId="ef76ac34-e6e1-4f90-af36-07b917c37a4a" providerId="ADAL" clId="{9B41230A-6331-46F0-A9BA-B5ADD03439BF}" dt="2021-10-25T22:21:40.078" v="292" actId="1076"/>
        <pc:sldMkLst>
          <pc:docMk/>
          <pc:sldMk cId="3804585926" sldId="376"/>
        </pc:sldMkLst>
        <pc:spChg chg="mod">
          <ac:chgData name="Cheryl Bolaños Madrigal" userId="ef76ac34-e6e1-4f90-af36-07b917c37a4a" providerId="ADAL" clId="{9B41230A-6331-46F0-A9BA-B5ADD03439BF}" dt="2021-10-25T22:21:18.634" v="290" actId="20577"/>
          <ac:spMkLst>
            <pc:docMk/>
            <pc:sldMk cId="3804585926" sldId="376"/>
            <ac:spMk id="2" creationId="{C742E98C-1D7D-5547-97A7-CE8C8A3AFE29}"/>
          </ac:spMkLst>
        </pc:spChg>
        <pc:picChg chg="add mod">
          <ac:chgData name="Cheryl Bolaños Madrigal" userId="ef76ac34-e6e1-4f90-af36-07b917c37a4a" providerId="ADAL" clId="{9B41230A-6331-46F0-A9BA-B5ADD03439BF}" dt="2021-10-25T22:21:40.078" v="292" actId="1076"/>
          <ac:picMkLst>
            <pc:docMk/>
            <pc:sldMk cId="3804585926" sldId="376"/>
            <ac:picMk id="3" creationId="{727222B1-4A76-4DDC-A00C-E3A811D612E9}"/>
          </ac:picMkLst>
        </pc:picChg>
      </pc:sldChg>
      <pc:sldChg chg="modSp mod">
        <pc:chgData name="Cheryl Bolaños Madrigal" userId="ef76ac34-e6e1-4f90-af36-07b917c37a4a" providerId="ADAL" clId="{9B41230A-6331-46F0-A9BA-B5ADD03439BF}" dt="2021-10-25T22:23:16.682" v="295" actId="20577"/>
        <pc:sldMkLst>
          <pc:docMk/>
          <pc:sldMk cId="366438280" sldId="377"/>
        </pc:sldMkLst>
        <pc:spChg chg="mod">
          <ac:chgData name="Cheryl Bolaños Madrigal" userId="ef76ac34-e6e1-4f90-af36-07b917c37a4a" providerId="ADAL" clId="{9B41230A-6331-46F0-A9BA-B5ADD03439BF}" dt="2021-10-25T22:23:16.682" v="295" actId="20577"/>
          <ac:spMkLst>
            <pc:docMk/>
            <pc:sldMk cId="366438280" sldId="377"/>
            <ac:spMk id="8" creationId="{F4AA9F04-55A1-409D-B38D-96C6C85FBF59}"/>
          </ac:spMkLst>
        </pc:spChg>
      </pc:sldChg>
      <pc:sldChg chg="modSp mod">
        <pc:chgData name="Cheryl Bolaños Madrigal" userId="ef76ac34-e6e1-4f90-af36-07b917c37a4a" providerId="ADAL" clId="{9B41230A-6331-46F0-A9BA-B5ADD03439BF}" dt="2021-10-25T22:24:18.493" v="306" actId="20577"/>
        <pc:sldMkLst>
          <pc:docMk/>
          <pc:sldMk cId="2876521822" sldId="380"/>
        </pc:sldMkLst>
        <pc:spChg chg="mod">
          <ac:chgData name="Cheryl Bolaños Madrigal" userId="ef76ac34-e6e1-4f90-af36-07b917c37a4a" providerId="ADAL" clId="{9B41230A-6331-46F0-A9BA-B5ADD03439BF}" dt="2021-10-25T22:24:18.493" v="306" actId="20577"/>
          <ac:spMkLst>
            <pc:docMk/>
            <pc:sldMk cId="2876521822" sldId="380"/>
            <ac:spMk id="16" creationId="{6FA9A37B-CD97-4041-AE8A-FA2B06A6FD72}"/>
          </ac:spMkLst>
        </pc:spChg>
      </pc:sldChg>
      <pc:sldChg chg="modSp mod">
        <pc:chgData name="Cheryl Bolaños Madrigal" userId="ef76ac34-e6e1-4f90-af36-07b917c37a4a" providerId="ADAL" clId="{9B41230A-6331-46F0-A9BA-B5ADD03439BF}" dt="2021-10-25T22:25:48.936" v="314" actId="20577"/>
        <pc:sldMkLst>
          <pc:docMk/>
          <pc:sldMk cId="747251137" sldId="381"/>
        </pc:sldMkLst>
        <pc:spChg chg="mod">
          <ac:chgData name="Cheryl Bolaños Madrigal" userId="ef76ac34-e6e1-4f90-af36-07b917c37a4a" providerId="ADAL" clId="{9B41230A-6331-46F0-A9BA-B5ADD03439BF}" dt="2021-10-25T22:25:48.936" v="314" actId="20577"/>
          <ac:spMkLst>
            <pc:docMk/>
            <pc:sldMk cId="747251137" sldId="381"/>
            <ac:spMk id="16" creationId="{6FA9A37B-CD97-4041-AE8A-FA2B06A6FD72}"/>
          </ac:spMkLst>
        </pc:spChg>
      </pc:sldChg>
      <pc:sldChg chg="modSp mod">
        <pc:chgData name="Cheryl Bolaños Madrigal" userId="ef76ac34-e6e1-4f90-af36-07b917c37a4a" providerId="ADAL" clId="{9B41230A-6331-46F0-A9BA-B5ADD03439BF}" dt="2021-10-25T22:25:58.418" v="322" actId="20577"/>
        <pc:sldMkLst>
          <pc:docMk/>
          <pc:sldMk cId="3235106982" sldId="382"/>
        </pc:sldMkLst>
        <pc:spChg chg="mod">
          <ac:chgData name="Cheryl Bolaños Madrigal" userId="ef76ac34-e6e1-4f90-af36-07b917c37a4a" providerId="ADAL" clId="{9B41230A-6331-46F0-A9BA-B5ADD03439BF}" dt="2021-10-25T22:25:58.418" v="322" actId="20577"/>
          <ac:spMkLst>
            <pc:docMk/>
            <pc:sldMk cId="3235106982" sldId="382"/>
            <ac:spMk id="16" creationId="{6FA9A37B-CD97-4041-AE8A-FA2B06A6FD72}"/>
          </ac:spMkLst>
        </pc:spChg>
      </pc:sldChg>
      <pc:sldChg chg="modSp mod">
        <pc:chgData name="Cheryl Bolaños Madrigal" userId="ef76ac34-e6e1-4f90-af36-07b917c37a4a" providerId="ADAL" clId="{9B41230A-6331-46F0-A9BA-B5ADD03439BF}" dt="2021-10-25T22:26:39.857" v="339" actId="1076"/>
        <pc:sldMkLst>
          <pc:docMk/>
          <pc:sldMk cId="3953018426" sldId="383"/>
        </pc:sldMkLst>
        <pc:spChg chg="mod">
          <ac:chgData name="Cheryl Bolaños Madrigal" userId="ef76ac34-e6e1-4f90-af36-07b917c37a4a" providerId="ADAL" clId="{9B41230A-6331-46F0-A9BA-B5ADD03439BF}" dt="2021-10-25T22:26:32.467" v="337" actId="20577"/>
          <ac:spMkLst>
            <pc:docMk/>
            <pc:sldMk cId="3953018426" sldId="383"/>
            <ac:spMk id="16" creationId="{6FA9A37B-CD97-4041-AE8A-FA2B06A6FD72}"/>
          </ac:spMkLst>
        </pc:spChg>
        <pc:spChg chg="mod">
          <ac:chgData name="Cheryl Bolaños Madrigal" userId="ef76ac34-e6e1-4f90-af36-07b917c37a4a" providerId="ADAL" clId="{9B41230A-6331-46F0-A9BA-B5ADD03439BF}" dt="2021-10-25T22:26:37.016" v="338" actId="1076"/>
          <ac:spMkLst>
            <pc:docMk/>
            <pc:sldMk cId="3953018426" sldId="383"/>
            <ac:spMk id="17" creationId="{15DF6FF7-CF98-7A4E-ACFE-B3E9CCD89915}"/>
          </ac:spMkLst>
        </pc:spChg>
        <pc:picChg chg="mod">
          <ac:chgData name="Cheryl Bolaños Madrigal" userId="ef76ac34-e6e1-4f90-af36-07b917c37a4a" providerId="ADAL" clId="{9B41230A-6331-46F0-A9BA-B5ADD03439BF}" dt="2021-10-25T22:26:39.857" v="339" actId="1076"/>
          <ac:picMkLst>
            <pc:docMk/>
            <pc:sldMk cId="3953018426" sldId="383"/>
            <ac:picMk id="18" creationId="{C10A57A8-C82D-2F49-99A4-243955A832E0}"/>
          </ac:picMkLst>
        </pc:picChg>
      </pc:sldChg>
      <pc:sldChg chg="modSp mod">
        <pc:chgData name="Cheryl Bolaños Madrigal" userId="ef76ac34-e6e1-4f90-af36-07b917c37a4a" providerId="ADAL" clId="{9B41230A-6331-46F0-A9BA-B5ADD03439BF}" dt="2021-10-25T22:27:44.744" v="417" actId="1076"/>
        <pc:sldMkLst>
          <pc:docMk/>
          <pc:sldMk cId="3904349184" sldId="384"/>
        </pc:sldMkLst>
        <pc:spChg chg="mod">
          <ac:chgData name="Cheryl Bolaños Madrigal" userId="ef76ac34-e6e1-4f90-af36-07b917c37a4a" providerId="ADAL" clId="{9B41230A-6331-46F0-A9BA-B5ADD03439BF}" dt="2021-10-25T22:27:28.067" v="414" actId="20577"/>
          <ac:spMkLst>
            <pc:docMk/>
            <pc:sldMk cId="3904349184" sldId="384"/>
            <ac:spMk id="16" creationId="{6FA9A37B-CD97-4041-AE8A-FA2B06A6FD72}"/>
          </ac:spMkLst>
        </pc:spChg>
        <pc:spChg chg="mod">
          <ac:chgData name="Cheryl Bolaños Madrigal" userId="ef76ac34-e6e1-4f90-af36-07b917c37a4a" providerId="ADAL" clId="{9B41230A-6331-46F0-A9BA-B5ADD03439BF}" dt="2021-10-25T22:27:39.139" v="415" actId="1076"/>
          <ac:spMkLst>
            <pc:docMk/>
            <pc:sldMk cId="3904349184" sldId="384"/>
            <ac:spMk id="17" creationId="{15DF6FF7-CF98-7A4E-ACFE-B3E9CCD89915}"/>
          </ac:spMkLst>
        </pc:spChg>
        <pc:picChg chg="mod">
          <ac:chgData name="Cheryl Bolaños Madrigal" userId="ef76ac34-e6e1-4f90-af36-07b917c37a4a" providerId="ADAL" clId="{9B41230A-6331-46F0-A9BA-B5ADD03439BF}" dt="2021-10-25T22:27:44.744" v="417" actId="1076"/>
          <ac:picMkLst>
            <pc:docMk/>
            <pc:sldMk cId="3904349184" sldId="384"/>
            <ac:picMk id="18" creationId="{C10A57A8-C82D-2F49-99A4-243955A832E0}"/>
          </ac:picMkLst>
        </pc:picChg>
      </pc:sldChg>
      <pc:sldChg chg="modSp mod">
        <pc:chgData name="Cheryl Bolaños Madrigal" userId="ef76ac34-e6e1-4f90-af36-07b917c37a4a" providerId="ADAL" clId="{9B41230A-6331-46F0-A9BA-B5ADD03439BF}" dt="2021-10-25T22:28:01.389" v="434" actId="1076"/>
        <pc:sldMkLst>
          <pc:docMk/>
          <pc:sldMk cId="1055398892" sldId="385"/>
        </pc:sldMkLst>
        <pc:spChg chg="mod">
          <ac:chgData name="Cheryl Bolaños Madrigal" userId="ef76ac34-e6e1-4f90-af36-07b917c37a4a" providerId="ADAL" clId="{9B41230A-6331-46F0-A9BA-B5ADD03439BF}" dt="2021-10-25T22:27:54.051" v="432" actId="20577"/>
          <ac:spMkLst>
            <pc:docMk/>
            <pc:sldMk cId="1055398892" sldId="385"/>
            <ac:spMk id="16" creationId="{6FA9A37B-CD97-4041-AE8A-FA2B06A6FD72}"/>
          </ac:spMkLst>
        </pc:spChg>
        <pc:spChg chg="mod">
          <ac:chgData name="Cheryl Bolaños Madrigal" userId="ef76ac34-e6e1-4f90-af36-07b917c37a4a" providerId="ADAL" clId="{9B41230A-6331-46F0-A9BA-B5ADD03439BF}" dt="2021-10-25T22:27:58.914" v="433" actId="1076"/>
          <ac:spMkLst>
            <pc:docMk/>
            <pc:sldMk cId="1055398892" sldId="385"/>
            <ac:spMk id="17" creationId="{15DF6FF7-CF98-7A4E-ACFE-B3E9CCD89915}"/>
          </ac:spMkLst>
        </pc:spChg>
        <pc:picChg chg="mod">
          <ac:chgData name="Cheryl Bolaños Madrigal" userId="ef76ac34-e6e1-4f90-af36-07b917c37a4a" providerId="ADAL" clId="{9B41230A-6331-46F0-A9BA-B5ADD03439BF}" dt="2021-10-25T22:28:01.389" v="434" actId="1076"/>
          <ac:picMkLst>
            <pc:docMk/>
            <pc:sldMk cId="1055398892" sldId="385"/>
            <ac:picMk id="18" creationId="{C10A57A8-C82D-2F49-99A4-243955A832E0}"/>
          </ac:picMkLst>
        </pc:picChg>
      </pc:sldChg>
      <pc:sldChg chg="modSp mod">
        <pc:chgData name="Cheryl Bolaños Madrigal" userId="ef76ac34-e6e1-4f90-af36-07b917c37a4a" providerId="ADAL" clId="{9B41230A-6331-46F0-A9BA-B5ADD03439BF}" dt="2021-10-25T22:28:21.122" v="464" actId="1076"/>
        <pc:sldMkLst>
          <pc:docMk/>
          <pc:sldMk cId="2854183271" sldId="386"/>
        </pc:sldMkLst>
        <pc:spChg chg="mod">
          <ac:chgData name="Cheryl Bolaños Madrigal" userId="ef76ac34-e6e1-4f90-af36-07b917c37a4a" providerId="ADAL" clId="{9B41230A-6331-46F0-A9BA-B5ADD03439BF}" dt="2021-10-25T22:28:14.666" v="462" actId="20577"/>
          <ac:spMkLst>
            <pc:docMk/>
            <pc:sldMk cId="2854183271" sldId="386"/>
            <ac:spMk id="16" creationId="{6FA9A37B-CD97-4041-AE8A-FA2B06A6FD72}"/>
          </ac:spMkLst>
        </pc:spChg>
        <pc:spChg chg="mod">
          <ac:chgData name="Cheryl Bolaños Madrigal" userId="ef76ac34-e6e1-4f90-af36-07b917c37a4a" providerId="ADAL" clId="{9B41230A-6331-46F0-A9BA-B5ADD03439BF}" dt="2021-10-25T22:28:18.488" v="463" actId="1076"/>
          <ac:spMkLst>
            <pc:docMk/>
            <pc:sldMk cId="2854183271" sldId="386"/>
            <ac:spMk id="17" creationId="{15DF6FF7-CF98-7A4E-ACFE-B3E9CCD89915}"/>
          </ac:spMkLst>
        </pc:spChg>
        <pc:picChg chg="mod">
          <ac:chgData name="Cheryl Bolaños Madrigal" userId="ef76ac34-e6e1-4f90-af36-07b917c37a4a" providerId="ADAL" clId="{9B41230A-6331-46F0-A9BA-B5ADD03439BF}" dt="2021-10-25T22:28:21.122" v="464" actId="1076"/>
          <ac:picMkLst>
            <pc:docMk/>
            <pc:sldMk cId="2854183271" sldId="386"/>
            <ac:picMk id="18" creationId="{C10A57A8-C82D-2F49-99A4-243955A832E0}"/>
          </ac:picMkLst>
        </pc:picChg>
      </pc:sldChg>
      <pc:sldChg chg="modSp mod">
        <pc:chgData name="Cheryl Bolaños Madrigal" userId="ef76ac34-e6e1-4f90-af36-07b917c37a4a" providerId="ADAL" clId="{9B41230A-6331-46F0-A9BA-B5ADD03439BF}" dt="2021-10-25T22:29:51.793" v="584" actId="20577"/>
        <pc:sldMkLst>
          <pc:docMk/>
          <pc:sldMk cId="1999088952" sldId="387"/>
        </pc:sldMkLst>
        <pc:spChg chg="mod">
          <ac:chgData name="Cheryl Bolaños Madrigal" userId="ef76ac34-e6e1-4f90-af36-07b917c37a4a" providerId="ADAL" clId="{9B41230A-6331-46F0-A9BA-B5ADD03439BF}" dt="2021-10-25T22:28:43.526" v="479" actId="20577"/>
          <ac:spMkLst>
            <pc:docMk/>
            <pc:sldMk cId="1999088952" sldId="387"/>
            <ac:spMk id="16" creationId="{6FA9A37B-CD97-4041-AE8A-FA2B06A6FD72}"/>
          </ac:spMkLst>
        </pc:spChg>
        <pc:spChg chg="mod">
          <ac:chgData name="Cheryl Bolaños Madrigal" userId="ef76ac34-e6e1-4f90-af36-07b917c37a4a" providerId="ADAL" clId="{9B41230A-6331-46F0-A9BA-B5ADD03439BF}" dt="2021-10-25T22:29:01.418" v="480" actId="1076"/>
          <ac:spMkLst>
            <pc:docMk/>
            <pc:sldMk cId="1999088952" sldId="387"/>
            <ac:spMk id="17" creationId="{15DF6FF7-CF98-7A4E-ACFE-B3E9CCD89915}"/>
          </ac:spMkLst>
        </pc:spChg>
        <pc:spChg chg="mod">
          <ac:chgData name="Cheryl Bolaños Madrigal" userId="ef76ac34-e6e1-4f90-af36-07b917c37a4a" providerId="ADAL" clId="{9B41230A-6331-46F0-A9BA-B5ADD03439BF}" dt="2021-10-25T22:29:51.793" v="584" actId="20577"/>
          <ac:spMkLst>
            <pc:docMk/>
            <pc:sldMk cId="1999088952" sldId="387"/>
            <ac:spMk id="19" creationId="{78A04B75-6885-EF48-A11B-1A646005C538}"/>
          </ac:spMkLst>
        </pc:spChg>
        <pc:picChg chg="mod">
          <ac:chgData name="Cheryl Bolaños Madrigal" userId="ef76ac34-e6e1-4f90-af36-07b917c37a4a" providerId="ADAL" clId="{9B41230A-6331-46F0-A9BA-B5ADD03439BF}" dt="2021-10-25T22:29:03.765" v="481" actId="1076"/>
          <ac:picMkLst>
            <pc:docMk/>
            <pc:sldMk cId="1999088952" sldId="387"/>
            <ac:picMk id="18" creationId="{C10A57A8-C82D-2F49-99A4-243955A832E0}"/>
          </ac:picMkLst>
        </pc:picChg>
      </pc:sldChg>
      <pc:sldChg chg="modSp mod">
        <pc:chgData name="Cheryl Bolaños Madrigal" userId="ef76ac34-e6e1-4f90-af36-07b917c37a4a" providerId="ADAL" clId="{9B41230A-6331-46F0-A9BA-B5ADD03439BF}" dt="2021-10-25T22:30:05.469" v="588" actId="20577"/>
        <pc:sldMkLst>
          <pc:docMk/>
          <pc:sldMk cId="2231479380" sldId="388"/>
        </pc:sldMkLst>
        <pc:spChg chg="mod">
          <ac:chgData name="Cheryl Bolaños Madrigal" userId="ef76ac34-e6e1-4f90-af36-07b917c37a4a" providerId="ADAL" clId="{9B41230A-6331-46F0-A9BA-B5ADD03439BF}" dt="2021-10-25T22:30:05.469" v="588" actId="20577"/>
          <ac:spMkLst>
            <pc:docMk/>
            <pc:sldMk cId="2231479380" sldId="388"/>
            <ac:spMk id="16" creationId="{6FA9A37B-CD97-4041-AE8A-FA2B06A6FD72}"/>
          </ac:spMkLst>
        </pc:spChg>
      </pc:sldChg>
      <pc:sldChg chg="modSp mod">
        <pc:chgData name="Cheryl Bolaños Madrigal" userId="ef76ac34-e6e1-4f90-af36-07b917c37a4a" providerId="ADAL" clId="{9B41230A-6331-46F0-A9BA-B5ADD03439BF}" dt="2021-10-25T22:30:33.080" v="621" actId="20577"/>
        <pc:sldMkLst>
          <pc:docMk/>
          <pc:sldMk cId="872435091" sldId="389"/>
        </pc:sldMkLst>
        <pc:spChg chg="mod">
          <ac:chgData name="Cheryl Bolaños Madrigal" userId="ef76ac34-e6e1-4f90-af36-07b917c37a4a" providerId="ADAL" clId="{9B41230A-6331-46F0-A9BA-B5ADD03439BF}" dt="2021-10-25T22:30:28.740" v="619" actId="20577"/>
          <ac:spMkLst>
            <pc:docMk/>
            <pc:sldMk cId="872435091" sldId="389"/>
            <ac:spMk id="17" creationId="{15DF6FF7-CF98-7A4E-ACFE-B3E9CCD89915}"/>
          </ac:spMkLst>
        </pc:spChg>
        <pc:spChg chg="mod">
          <ac:chgData name="Cheryl Bolaños Madrigal" userId="ef76ac34-e6e1-4f90-af36-07b917c37a4a" providerId="ADAL" clId="{9B41230A-6331-46F0-A9BA-B5ADD03439BF}" dt="2021-10-25T22:30:33.080" v="621" actId="20577"/>
          <ac:spMkLst>
            <pc:docMk/>
            <pc:sldMk cId="872435091" sldId="389"/>
            <ac:spMk id="19" creationId="{78A04B75-6885-EF48-A11B-1A646005C538}"/>
          </ac:spMkLst>
        </pc:spChg>
      </pc:sldChg>
      <pc:sldChg chg="del">
        <pc:chgData name="Cheryl Bolaños Madrigal" userId="ef76ac34-e6e1-4f90-af36-07b917c37a4a" providerId="ADAL" clId="{9B41230A-6331-46F0-A9BA-B5ADD03439BF}" dt="2021-10-25T22:31:07.449" v="622" actId="2696"/>
        <pc:sldMkLst>
          <pc:docMk/>
          <pc:sldMk cId="2641352445" sldId="391"/>
        </pc:sldMkLst>
      </pc:sldChg>
      <pc:sldChg chg="del">
        <pc:chgData name="Cheryl Bolaños Madrigal" userId="ef76ac34-e6e1-4f90-af36-07b917c37a4a" providerId="ADAL" clId="{9B41230A-6331-46F0-A9BA-B5ADD03439BF}" dt="2021-10-25T22:31:16.741" v="623" actId="2696"/>
        <pc:sldMkLst>
          <pc:docMk/>
          <pc:sldMk cId="3591890555" sldId="392"/>
        </pc:sldMkLst>
      </pc:sldChg>
      <pc:sldChg chg="del">
        <pc:chgData name="Cheryl Bolaños Madrigal" userId="ef76ac34-e6e1-4f90-af36-07b917c37a4a" providerId="ADAL" clId="{9B41230A-6331-46F0-A9BA-B5ADD03439BF}" dt="2021-10-25T22:31:30.382" v="624" actId="2696"/>
        <pc:sldMkLst>
          <pc:docMk/>
          <pc:sldMk cId="2352200971" sldId="393"/>
        </pc:sldMkLst>
      </pc:sldChg>
      <pc:sldChg chg="del">
        <pc:chgData name="Cheryl Bolaños Madrigal" userId="ef76ac34-e6e1-4f90-af36-07b917c37a4a" providerId="ADAL" clId="{9B41230A-6331-46F0-A9BA-B5ADD03439BF}" dt="2021-10-25T22:31:35.950" v="625" actId="2696"/>
        <pc:sldMkLst>
          <pc:docMk/>
          <pc:sldMk cId="555677333" sldId="394"/>
        </pc:sldMkLst>
      </pc:sldChg>
      <pc:sldChg chg="del">
        <pc:chgData name="Cheryl Bolaños Madrigal" userId="ef76ac34-e6e1-4f90-af36-07b917c37a4a" providerId="ADAL" clId="{9B41230A-6331-46F0-A9BA-B5ADD03439BF}" dt="2021-10-25T22:31:40.590" v="626" actId="2696"/>
        <pc:sldMkLst>
          <pc:docMk/>
          <pc:sldMk cId="2604280207" sldId="395"/>
        </pc:sldMkLst>
      </pc:sldChg>
      <pc:sldChg chg="modSp mod">
        <pc:chgData name="Cheryl Bolaños Madrigal" userId="ef76ac34-e6e1-4f90-af36-07b917c37a4a" providerId="ADAL" clId="{9B41230A-6331-46F0-A9BA-B5ADD03439BF}" dt="2021-10-25T22:33:32.881" v="635" actId="113"/>
        <pc:sldMkLst>
          <pc:docMk/>
          <pc:sldMk cId="2095915482" sldId="396"/>
        </pc:sldMkLst>
        <pc:spChg chg="mod">
          <ac:chgData name="Cheryl Bolaños Madrigal" userId="ef76ac34-e6e1-4f90-af36-07b917c37a4a" providerId="ADAL" clId="{9B41230A-6331-46F0-A9BA-B5ADD03439BF}" dt="2021-10-25T22:33:32.881" v="635" actId="113"/>
          <ac:spMkLst>
            <pc:docMk/>
            <pc:sldMk cId="2095915482" sldId="396"/>
            <ac:spMk id="8" creationId="{F4AA9F04-55A1-409D-B38D-96C6C85FBF59}"/>
          </ac:spMkLst>
        </pc:spChg>
      </pc:sldChg>
      <pc:sldChg chg="modSp mod">
        <pc:chgData name="Cheryl Bolaños Madrigal" userId="ef76ac34-e6e1-4f90-af36-07b917c37a4a" providerId="ADAL" clId="{9B41230A-6331-46F0-A9BA-B5ADD03439BF}" dt="2021-10-25T22:34:09.776" v="646" actId="20577"/>
        <pc:sldMkLst>
          <pc:docMk/>
          <pc:sldMk cId="337278828" sldId="397"/>
        </pc:sldMkLst>
        <pc:spChg chg="mod">
          <ac:chgData name="Cheryl Bolaños Madrigal" userId="ef76ac34-e6e1-4f90-af36-07b917c37a4a" providerId="ADAL" clId="{9B41230A-6331-46F0-A9BA-B5ADD03439BF}" dt="2021-10-25T22:34:09.776" v="646" actId="20577"/>
          <ac:spMkLst>
            <pc:docMk/>
            <pc:sldMk cId="337278828" sldId="397"/>
            <ac:spMk id="3" creationId="{B4FEF983-C45F-4ACD-A497-28904F161485}"/>
          </ac:spMkLst>
        </pc:spChg>
        <pc:spChg chg="mod">
          <ac:chgData name="Cheryl Bolaños Madrigal" userId="ef76ac34-e6e1-4f90-af36-07b917c37a4a" providerId="ADAL" clId="{9B41230A-6331-46F0-A9BA-B5ADD03439BF}" dt="2021-10-25T22:33:55.400" v="636" actId="113"/>
          <ac:spMkLst>
            <pc:docMk/>
            <pc:sldMk cId="337278828" sldId="397"/>
            <ac:spMk id="8" creationId="{F4AA9F04-55A1-409D-B38D-96C6C85FBF59}"/>
          </ac:spMkLst>
        </pc:spChg>
      </pc:sldChg>
      <pc:sldChg chg="modSp mod">
        <pc:chgData name="Cheryl Bolaños Madrigal" userId="ef76ac34-e6e1-4f90-af36-07b917c37a4a" providerId="ADAL" clId="{9B41230A-6331-46F0-A9BA-B5ADD03439BF}" dt="2021-10-25T22:34:30.071" v="674" actId="20577"/>
        <pc:sldMkLst>
          <pc:docMk/>
          <pc:sldMk cId="747612273" sldId="398"/>
        </pc:sldMkLst>
        <pc:spChg chg="mod">
          <ac:chgData name="Cheryl Bolaños Madrigal" userId="ef76ac34-e6e1-4f90-af36-07b917c37a4a" providerId="ADAL" clId="{9B41230A-6331-46F0-A9BA-B5ADD03439BF}" dt="2021-10-25T22:34:30.071" v="674" actId="20577"/>
          <ac:spMkLst>
            <pc:docMk/>
            <pc:sldMk cId="747612273" sldId="398"/>
            <ac:spMk id="16" creationId="{3FFC6778-0FDC-2841-9EC7-E35E24E538A9}"/>
          </ac:spMkLst>
        </pc:spChg>
      </pc:sldChg>
      <pc:sldChg chg="modSp mod">
        <pc:chgData name="Cheryl Bolaños Madrigal" userId="ef76ac34-e6e1-4f90-af36-07b917c37a4a" providerId="ADAL" clId="{9B41230A-6331-46F0-A9BA-B5ADD03439BF}" dt="2021-10-25T22:35:26.427" v="722" actId="20577"/>
        <pc:sldMkLst>
          <pc:docMk/>
          <pc:sldMk cId="1688544184" sldId="399"/>
        </pc:sldMkLst>
        <pc:spChg chg="mod">
          <ac:chgData name="Cheryl Bolaños Madrigal" userId="ef76ac34-e6e1-4f90-af36-07b917c37a4a" providerId="ADAL" clId="{9B41230A-6331-46F0-A9BA-B5ADD03439BF}" dt="2021-10-25T22:34:59.016" v="678" actId="20577"/>
          <ac:spMkLst>
            <pc:docMk/>
            <pc:sldMk cId="1688544184" sldId="399"/>
            <ac:spMk id="3" creationId="{B4FEF983-C45F-4ACD-A497-28904F161485}"/>
          </ac:spMkLst>
        </pc:spChg>
        <pc:spChg chg="mod">
          <ac:chgData name="Cheryl Bolaños Madrigal" userId="ef76ac34-e6e1-4f90-af36-07b917c37a4a" providerId="ADAL" clId="{9B41230A-6331-46F0-A9BA-B5ADD03439BF}" dt="2021-10-25T22:34:52.938" v="675" actId="113"/>
          <ac:spMkLst>
            <pc:docMk/>
            <pc:sldMk cId="1688544184" sldId="399"/>
            <ac:spMk id="8" creationId="{F4AA9F04-55A1-409D-B38D-96C6C85FBF59}"/>
          </ac:spMkLst>
        </pc:spChg>
        <pc:spChg chg="mod">
          <ac:chgData name="Cheryl Bolaños Madrigal" userId="ef76ac34-e6e1-4f90-af36-07b917c37a4a" providerId="ADAL" clId="{9B41230A-6331-46F0-A9BA-B5ADD03439BF}" dt="2021-10-25T22:35:26.427" v="722" actId="20577"/>
          <ac:spMkLst>
            <pc:docMk/>
            <pc:sldMk cId="1688544184" sldId="399"/>
            <ac:spMk id="16" creationId="{3FFC6778-0FDC-2841-9EC7-E35E24E538A9}"/>
          </ac:spMkLst>
        </pc:spChg>
      </pc:sldChg>
      <pc:sldChg chg="modSp mod">
        <pc:chgData name="Cheryl Bolaños Madrigal" userId="ef76ac34-e6e1-4f90-af36-07b917c37a4a" providerId="ADAL" clId="{9B41230A-6331-46F0-A9BA-B5ADD03439BF}" dt="2021-10-25T22:35:59.178" v="733" actId="20577"/>
        <pc:sldMkLst>
          <pc:docMk/>
          <pc:sldMk cId="3588043673" sldId="400"/>
        </pc:sldMkLst>
        <pc:spChg chg="mod">
          <ac:chgData name="Cheryl Bolaños Madrigal" userId="ef76ac34-e6e1-4f90-af36-07b917c37a4a" providerId="ADAL" clId="{9B41230A-6331-46F0-A9BA-B5ADD03439BF}" dt="2021-10-25T22:35:33.286" v="723" actId="113"/>
          <ac:spMkLst>
            <pc:docMk/>
            <pc:sldMk cId="3588043673" sldId="400"/>
            <ac:spMk id="8" creationId="{F4AA9F04-55A1-409D-B38D-96C6C85FBF59}"/>
          </ac:spMkLst>
        </pc:spChg>
        <pc:spChg chg="mod">
          <ac:chgData name="Cheryl Bolaños Madrigal" userId="ef76ac34-e6e1-4f90-af36-07b917c37a4a" providerId="ADAL" clId="{9B41230A-6331-46F0-A9BA-B5ADD03439BF}" dt="2021-10-25T22:35:59.178" v="733" actId="20577"/>
          <ac:spMkLst>
            <pc:docMk/>
            <pc:sldMk cId="3588043673" sldId="400"/>
            <ac:spMk id="16" creationId="{3FFC6778-0FDC-2841-9EC7-E35E24E538A9}"/>
          </ac:spMkLst>
        </pc:spChg>
      </pc:sldChg>
      <pc:sldChg chg="modSp mod">
        <pc:chgData name="Cheryl Bolaños Madrigal" userId="ef76ac34-e6e1-4f90-af36-07b917c37a4a" providerId="ADAL" clId="{9B41230A-6331-46F0-A9BA-B5ADD03439BF}" dt="2021-10-25T22:36:07.980" v="736" actId="20577"/>
        <pc:sldMkLst>
          <pc:docMk/>
          <pc:sldMk cId="3016573073" sldId="401"/>
        </pc:sldMkLst>
        <pc:spChg chg="mod">
          <ac:chgData name="Cheryl Bolaños Madrigal" userId="ef76ac34-e6e1-4f90-af36-07b917c37a4a" providerId="ADAL" clId="{9B41230A-6331-46F0-A9BA-B5ADD03439BF}" dt="2021-10-25T22:36:07.980" v="736" actId="20577"/>
          <ac:spMkLst>
            <pc:docMk/>
            <pc:sldMk cId="3016573073" sldId="401"/>
            <ac:spMk id="3" creationId="{B4FEF983-C45F-4ACD-A497-28904F161485}"/>
          </ac:spMkLst>
        </pc:spChg>
      </pc:sldChg>
      <pc:sldChg chg="modSp mod">
        <pc:chgData name="Cheryl Bolaños Madrigal" userId="ef76ac34-e6e1-4f90-af36-07b917c37a4a" providerId="ADAL" clId="{9B41230A-6331-46F0-A9BA-B5ADD03439BF}" dt="2021-10-25T22:41:55.180" v="913" actId="20577"/>
        <pc:sldMkLst>
          <pc:docMk/>
          <pc:sldMk cId="3165772041" sldId="402"/>
        </pc:sldMkLst>
        <pc:spChg chg="mod">
          <ac:chgData name="Cheryl Bolaños Madrigal" userId="ef76ac34-e6e1-4f90-af36-07b917c37a4a" providerId="ADAL" clId="{9B41230A-6331-46F0-A9BA-B5ADD03439BF}" dt="2021-10-25T22:41:55.180" v="913" actId="20577"/>
          <ac:spMkLst>
            <pc:docMk/>
            <pc:sldMk cId="3165772041" sldId="402"/>
            <ac:spMk id="4" creationId="{E3369424-3EA2-B045-AAA9-26BD4A57B4B0}"/>
          </ac:spMkLst>
        </pc:spChg>
        <pc:spChg chg="mod">
          <ac:chgData name="Cheryl Bolaños Madrigal" userId="ef76ac34-e6e1-4f90-af36-07b917c37a4a" providerId="ADAL" clId="{9B41230A-6331-46F0-A9BA-B5ADD03439BF}" dt="2021-10-25T22:37:15.684" v="760" actId="113"/>
          <ac:spMkLst>
            <pc:docMk/>
            <pc:sldMk cId="3165772041" sldId="402"/>
            <ac:spMk id="8" creationId="{F4AA9F04-55A1-409D-B38D-96C6C85FBF59}"/>
          </ac:spMkLst>
        </pc:spChg>
      </pc:sldChg>
      <pc:sldChg chg="modSp mod">
        <pc:chgData name="Cheryl Bolaños Madrigal" userId="ef76ac34-e6e1-4f90-af36-07b917c37a4a" providerId="ADAL" clId="{9B41230A-6331-46F0-A9BA-B5ADD03439BF}" dt="2021-10-25T22:41:59.487" v="917" actId="20577"/>
        <pc:sldMkLst>
          <pc:docMk/>
          <pc:sldMk cId="1100057208" sldId="403"/>
        </pc:sldMkLst>
        <pc:spChg chg="mod">
          <ac:chgData name="Cheryl Bolaños Madrigal" userId="ef76ac34-e6e1-4f90-af36-07b917c37a4a" providerId="ADAL" clId="{9B41230A-6331-46F0-A9BA-B5ADD03439BF}" dt="2021-10-25T22:41:59.487" v="917" actId="20577"/>
          <ac:spMkLst>
            <pc:docMk/>
            <pc:sldMk cId="1100057208" sldId="403"/>
            <ac:spMk id="4" creationId="{E3369424-3EA2-B045-AAA9-26BD4A57B4B0}"/>
          </ac:spMkLst>
        </pc:spChg>
        <pc:spChg chg="mod">
          <ac:chgData name="Cheryl Bolaños Madrigal" userId="ef76ac34-e6e1-4f90-af36-07b917c37a4a" providerId="ADAL" clId="{9B41230A-6331-46F0-A9BA-B5ADD03439BF}" dt="2021-10-25T22:37:48.496" v="803" actId="255"/>
          <ac:spMkLst>
            <pc:docMk/>
            <pc:sldMk cId="1100057208" sldId="403"/>
            <ac:spMk id="8" creationId="{F4AA9F04-55A1-409D-B38D-96C6C85FBF59}"/>
          </ac:spMkLst>
        </pc:spChg>
      </pc:sldChg>
      <pc:sldChg chg="modSp mod">
        <pc:chgData name="Cheryl Bolaños Madrigal" userId="ef76ac34-e6e1-4f90-af36-07b917c37a4a" providerId="ADAL" clId="{9B41230A-6331-46F0-A9BA-B5ADD03439BF}" dt="2021-10-25T22:42:44.635" v="938" actId="20577"/>
        <pc:sldMkLst>
          <pc:docMk/>
          <pc:sldMk cId="766709757" sldId="404"/>
        </pc:sldMkLst>
        <pc:spChg chg="mod">
          <ac:chgData name="Cheryl Bolaños Madrigal" userId="ef76ac34-e6e1-4f90-af36-07b917c37a4a" providerId="ADAL" clId="{9B41230A-6331-46F0-A9BA-B5ADD03439BF}" dt="2021-10-25T22:42:16.531" v="920" actId="20577"/>
          <ac:spMkLst>
            <pc:docMk/>
            <pc:sldMk cId="766709757" sldId="404"/>
            <ac:spMk id="3" creationId="{B4FEF983-C45F-4ACD-A497-28904F161485}"/>
          </ac:spMkLst>
        </pc:spChg>
        <pc:spChg chg="mod">
          <ac:chgData name="Cheryl Bolaños Madrigal" userId="ef76ac34-e6e1-4f90-af36-07b917c37a4a" providerId="ADAL" clId="{9B41230A-6331-46F0-A9BA-B5ADD03439BF}" dt="2021-10-25T22:42:44.635" v="938" actId="20577"/>
          <ac:spMkLst>
            <pc:docMk/>
            <pc:sldMk cId="766709757" sldId="404"/>
            <ac:spMk id="4" creationId="{E3369424-3EA2-B045-AAA9-26BD4A57B4B0}"/>
          </ac:spMkLst>
        </pc:spChg>
        <pc:spChg chg="mod">
          <ac:chgData name="Cheryl Bolaños Madrigal" userId="ef76ac34-e6e1-4f90-af36-07b917c37a4a" providerId="ADAL" clId="{9B41230A-6331-46F0-A9BA-B5ADD03439BF}" dt="2021-10-25T22:38:04.897" v="804" actId="113"/>
          <ac:spMkLst>
            <pc:docMk/>
            <pc:sldMk cId="766709757" sldId="404"/>
            <ac:spMk id="8" creationId="{F4AA9F04-55A1-409D-B38D-96C6C85FBF59}"/>
          </ac:spMkLst>
        </pc:spChg>
      </pc:sldChg>
      <pc:sldChg chg="modSp mod">
        <pc:chgData name="Cheryl Bolaños Madrigal" userId="ef76ac34-e6e1-4f90-af36-07b917c37a4a" providerId="ADAL" clId="{9B41230A-6331-46F0-A9BA-B5ADD03439BF}" dt="2021-10-25T22:43:05.020" v="940" actId="20577"/>
        <pc:sldMkLst>
          <pc:docMk/>
          <pc:sldMk cId="2921077164" sldId="405"/>
        </pc:sldMkLst>
        <pc:spChg chg="mod">
          <ac:chgData name="Cheryl Bolaños Madrigal" userId="ef76ac34-e6e1-4f90-af36-07b917c37a4a" providerId="ADAL" clId="{9B41230A-6331-46F0-A9BA-B5ADD03439BF}" dt="2021-10-25T22:43:05.020" v="940" actId="20577"/>
          <ac:spMkLst>
            <pc:docMk/>
            <pc:sldMk cId="2921077164" sldId="405"/>
            <ac:spMk id="4" creationId="{E3369424-3EA2-B045-AAA9-26BD4A57B4B0}"/>
          </ac:spMkLst>
        </pc:spChg>
        <pc:spChg chg="mod">
          <ac:chgData name="Cheryl Bolaños Madrigal" userId="ef76ac34-e6e1-4f90-af36-07b917c37a4a" providerId="ADAL" clId="{9B41230A-6331-46F0-A9BA-B5ADD03439BF}" dt="2021-10-25T22:38:13.361" v="805" actId="113"/>
          <ac:spMkLst>
            <pc:docMk/>
            <pc:sldMk cId="2921077164" sldId="405"/>
            <ac:spMk id="8" creationId="{F4AA9F04-55A1-409D-B38D-96C6C85FBF59}"/>
          </ac:spMkLst>
        </pc:spChg>
      </pc:sldChg>
      <pc:sldChg chg="addSp modSp mod">
        <pc:chgData name="Cheryl Bolaños Madrigal" userId="ef76ac34-e6e1-4f90-af36-07b917c37a4a" providerId="ADAL" clId="{9B41230A-6331-46F0-A9BA-B5ADD03439BF}" dt="2021-10-25T22:44:31.794" v="953" actId="1076"/>
        <pc:sldMkLst>
          <pc:docMk/>
          <pc:sldMk cId="2047138949" sldId="406"/>
        </pc:sldMkLst>
        <pc:spChg chg="mod">
          <ac:chgData name="Cheryl Bolaños Madrigal" userId="ef76ac34-e6e1-4f90-af36-07b917c37a4a" providerId="ADAL" clId="{9B41230A-6331-46F0-A9BA-B5ADD03439BF}" dt="2021-10-25T22:44:21.692" v="951" actId="20577"/>
          <ac:spMkLst>
            <pc:docMk/>
            <pc:sldMk cId="2047138949" sldId="406"/>
            <ac:spMk id="4" creationId="{E3369424-3EA2-B045-AAA9-26BD4A57B4B0}"/>
          </ac:spMkLst>
        </pc:spChg>
        <pc:spChg chg="mod">
          <ac:chgData name="Cheryl Bolaños Madrigal" userId="ef76ac34-e6e1-4f90-af36-07b917c37a4a" providerId="ADAL" clId="{9B41230A-6331-46F0-A9BA-B5ADD03439BF}" dt="2021-10-25T22:38:32.314" v="806" actId="113"/>
          <ac:spMkLst>
            <pc:docMk/>
            <pc:sldMk cId="2047138949" sldId="406"/>
            <ac:spMk id="8" creationId="{F4AA9F04-55A1-409D-B38D-96C6C85FBF59}"/>
          </ac:spMkLst>
        </pc:spChg>
        <pc:picChg chg="add mod">
          <ac:chgData name="Cheryl Bolaños Madrigal" userId="ef76ac34-e6e1-4f90-af36-07b917c37a4a" providerId="ADAL" clId="{9B41230A-6331-46F0-A9BA-B5ADD03439BF}" dt="2021-10-25T22:44:31.794" v="953" actId="1076"/>
          <ac:picMkLst>
            <pc:docMk/>
            <pc:sldMk cId="2047138949" sldId="406"/>
            <ac:picMk id="2" creationId="{969EE68A-82C3-4AD9-902E-75F22A7C9C44}"/>
          </ac:picMkLst>
        </pc:picChg>
        <pc:picChg chg="mod">
          <ac:chgData name="Cheryl Bolaños Madrigal" userId="ef76ac34-e6e1-4f90-af36-07b917c37a4a" providerId="ADAL" clId="{9B41230A-6331-46F0-A9BA-B5ADD03439BF}" dt="2021-10-25T22:44:18.185" v="950" actId="1076"/>
          <ac:picMkLst>
            <pc:docMk/>
            <pc:sldMk cId="2047138949" sldId="406"/>
            <ac:picMk id="15" creationId="{3B67A1FB-288F-3342-AF68-C866C97E8077}"/>
          </ac:picMkLst>
        </pc:picChg>
      </pc:sldChg>
      <pc:sldChg chg="modSp mod">
        <pc:chgData name="Cheryl Bolaños Madrigal" userId="ef76ac34-e6e1-4f90-af36-07b917c37a4a" providerId="ADAL" clId="{9B41230A-6331-46F0-A9BA-B5ADD03439BF}" dt="2021-10-25T22:46:07.032" v="1019" actId="20577"/>
        <pc:sldMkLst>
          <pc:docMk/>
          <pc:sldMk cId="3884019685" sldId="407"/>
        </pc:sldMkLst>
        <pc:spChg chg="mod">
          <ac:chgData name="Cheryl Bolaños Madrigal" userId="ef76ac34-e6e1-4f90-af36-07b917c37a4a" providerId="ADAL" clId="{9B41230A-6331-46F0-A9BA-B5ADD03439BF}" dt="2021-10-25T22:39:54.205" v="835" actId="20577"/>
          <ac:spMkLst>
            <pc:docMk/>
            <pc:sldMk cId="3884019685" sldId="407"/>
            <ac:spMk id="3" creationId="{B4FEF983-C45F-4ACD-A497-28904F161485}"/>
          </ac:spMkLst>
        </pc:spChg>
        <pc:spChg chg="mod">
          <ac:chgData name="Cheryl Bolaños Madrigal" userId="ef76ac34-e6e1-4f90-af36-07b917c37a4a" providerId="ADAL" clId="{9B41230A-6331-46F0-A9BA-B5ADD03439BF}" dt="2021-10-25T22:46:07.032" v="1019" actId="20577"/>
          <ac:spMkLst>
            <pc:docMk/>
            <pc:sldMk cId="3884019685" sldId="407"/>
            <ac:spMk id="4" creationId="{E3369424-3EA2-B045-AAA9-26BD4A57B4B0}"/>
          </ac:spMkLst>
        </pc:spChg>
      </pc:sldChg>
      <pc:sldChg chg="modSp mod">
        <pc:chgData name="Cheryl Bolaños Madrigal" userId="ef76ac34-e6e1-4f90-af36-07b917c37a4a" providerId="ADAL" clId="{9B41230A-6331-46F0-A9BA-B5ADD03439BF}" dt="2021-10-25T22:49:22.051" v="1253" actId="20577"/>
        <pc:sldMkLst>
          <pc:docMk/>
          <pc:sldMk cId="2438712835" sldId="409"/>
        </pc:sldMkLst>
        <pc:spChg chg="mod">
          <ac:chgData name="Cheryl Bolaños Madrigal" userId="ef76ac34-e6e1-4f90-af36-07b917c37a4a" providerId="ADAL" clId="{9B41230A-6331-46F0-A9BA-B5ADD03439BF}" dt="2021-10-25T22:49:22.051" v="1253" actId="20577"/>
          <ac:spMkLst>
            <pc:docMk/>
            <pc:sldMk cId="2438712835" sldId="409"/>
            <ac:spMk id="3" creationId="{B4FEF983-C45F-4ACD-A497-28904F16148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9393E8F-95F2-4B91-A6B1-55DB5356B5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8C70C0F-12B4-44FD-B0B4-F60803F0DC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C0924-9851-4AB8-8D54-A56425AA79F7}" type="datetimeFigureOut">
              <a:rPr lang="es-CR" smtClean="0"/>
              <a:t>13/12/2021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F087225-E61E-4E2E-880E-4CD054D564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43F47D7-4FE2-4706-88BB-DCE147BB61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25B05-3FE0-4479-B511-8939307626F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29808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736FB-8688-1A48-81BC-210DA12B1F7C}" type="datetimeFigureOut">
              <a:rPr lang="es-CR" smtClean="0"/>
              <a:t>13/12/2021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4D5B8-A41C-E54F-AC2F-798E8D5A6EC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6279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4D5B8-A41C-E54F-AC2F-798E8D5A6EC9}" type="slidenum">
              <a:rPr lang="es-CR" smtClean="0"/>
              <a:t>42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70486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4D5B8-A41C-E54F-AC2F-798E8D5A6EC9}" type="slidenum">
              <a:rPr lang="es-CR" smtClean="0"/>
              <a:t>51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57714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4D5B8-A41C-E54F-AC2F-798E8D5A6EC9}" type="slidenum">
              <a:rPr lang="es-CR" smtClean="0"/>
              <a:t>53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22455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4D5B8-A41C-E54F-AC2F-798E8D5A6EC9}" type="slidenum">
              <a:rPr lang="es-CR" smtClean="0"/>
              <a:t>43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48815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4D5B8-A41C-E54F-AC2F-798E8D5A6EC9}" type="slidenum">
              <a:rPr lang="es-CR" smtClean="0"/>
              <a:t>44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23067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4D5B8-A41C-E54F-AC2F-798E8D5A6EC9}" type="slidenum">
              <a:rPr lang="es-CR" smtClean="0"/>
              <a:t>45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64215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4D5B8-A41C-E54F-AC2F-798E8D5A6EC9}" type="slidenum">
              <a:rPr lang="es-CR" smtClean="0"/>
              <a:t>46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18990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4D5B8-A41C-E54F-AC2F-798E8D5A6EC9}" type="slidenum">
              <a:rPr lang="es-CR" smtClean="0"/>
              <a:t>47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35496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4D5B8-A41C-E54F-AC2F-798E8D5A6EC9}" type="slidenum">
              <a:rPr lang="es-CR" smtClean="0"/>
              <a:t>48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28566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4D5B8-A41C-E54F-AC2F-798E8D5A6EC9}" type="slidenum">
              <a:rPr lang="es-CR" smtClean="0"/>
              <a:t>49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59882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4D5B8-A41C-E54F-AC2F-798E8D5A6EC9}" type="slidenum">
              <a:rPr lang="es-CR" smtClean="0"/>
              <a:t>50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03208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8D35A59-4882-4F33-AFE5-E60981B676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74"/>
            <a:ext cx="12192000" cy="681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2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F96EED-C02C-45FF-B9B7-C14575AF3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CBC977B-1388-4EB0-B615-62DA8ECB3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4FBFDC-F108-4C08-97B1-16BF72290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1053-C4C9-4534-A356-59053BAB9DD7}" type="datetimeFigureOut">
              <a:rPr lang="es-CR" smtClean="0"/>
              <a:t>13/12/2021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C7E0DC-4985-450D-A8BA-976C99B23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37B925-D231-4A8A-A2A7-B6E211ED5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1DAC-F1F4-4AE9-B338-F78852340E5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5780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FBB4EB-EF10-4610-A171-4E6900D03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27FED5-F87A-4B26-9A59-C02621D17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C7DF78-CB9E-45B3-870F-44F51686C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1053-C4C9-4534-A356-59053BAB9DD7}" type="datetimeFigureOut">
              <a:rPr lang="es-CR" smtClean="0"/>
              <a:t>13/12/2021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BD8A06-C47C-448C-88AB-F6B6374FB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DFED65-6F01-4A7F-A9DE-86BA8D38C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1DAC-F1F4-4AE9-B338-F78852340E5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7476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3FD9131-70E0-4A60-956E-F9022F6575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5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77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8D5E14-3F6B-4DA1-B8C1-A42EE42C0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36D1D9-D64C-489D-84EA-DE332C955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79E358-37B9-4A67-BE0B-2F299C346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26D3AF-30E0-48FE-A2B9-398022308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1053-C4C9-4534-A356-59053BAB9DD7}" type="datetimeFigureOut">
              <a:rPr lang="es-CR" smtClean="0"/>
              <a:t>13/12/2021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64D552-B120-4B14-96D1-B15EA55B0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2309BC-B7CD-4C30-B8E4-4269A3A2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1DAC-F1F4-4AE9-B338-F78852340E5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7500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5F8318-7CF2-4B52-B5E9-E1EED23FE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A5CBC7-ED1D-4562-98DE-2DAD8D944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B6705B-7127-4292-902B-484F96AC3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4511945-8061-49C4-87BD-B550069230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15F2C9E-E4D8-41F5-8567-F1DB27C1B2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6C396C4-62E4-438E-BF67-E3C06C29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1053-C4C9-4534-A356-59053BAB9DD7}" type="datetimeFigureOut">
              <a:rPr lang="es-CR" smtClean="0"/>
              <a:t>13/12/2021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6055F5F-5132-4EA3-A589-0421C96FF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83E123-AA70-45BB-81F4-672AA085D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1DAC-F1F4-4AE9-B338-F78852340E5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4254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C20C38-B8C8-498D-87CE-6BBFA43DE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CFEF5A-7F02-45D1-A898-A2F4BF104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1053-C4C9-4534-A356-59053BAB9DD7}" type="datetimeFigureOut">
              <a:rPr lang="es-CR" smtClean="0"/>
              <a:t>13/12/2021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086300D-C2EE-4739-AB79-6ABA4E58E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4E1AA65-8C9A-4D5B-A6FF-6FC3430F9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1DAC-F1F4-4AE9-B338-F78852340E5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4291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BE634AD-AB66-422C-BFA9-8A459D13E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1053-C4C9-4534-A356-59053BAB9DD7}" type="datetimeFigureOut">
              <a:rPr lang="es-CR" smtClean="0"/>
              <a:t>13/12/2021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8BEB69B-1737-42CB-9278-BFFBEB108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2B9147-0614-493E-9C6C-7DA7D141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1DAC-F1F4-4AE9-B338-F78852340E5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8600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17BEB4-A2D8-4DB5-8993-C294FA56D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464508-0493-4F79-B858-9853CFB90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B52991-0254-4172-87A2-18D62792D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8133D0-5DF0-42E8-BF2C-0A68C22CE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1053-C4C9-4534-A356-59053BAB9DD7}" type="datetimeFigureOut">
              <a:rPr lang="es-CR" smtClean="0"/>
              <a:t>13/12/2021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9EE4AE-ED96-4FA4-AC26-778E4182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8E68B4-C74B-4A22-B5D7-95F75BF5A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1DAC-F1F4-4AE9-B338-F78852340E5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3659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EA16F3-491A-4ECD-92BA-8AC1188BE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230FE6B-C21A-4085-8555-269D240C7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1F2D9A-2B6F-4162-A0E1-4C41C5518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FC114E-A7DB-46CF-9E5F-A44F5D328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1053-C4C9-4534-A356-59053BAB9DD7}" type="datetimeFigureOut">
              <a:rPr lang="es-CR" smtClean="0"/>
              <a:t>13/12/2021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76FFB-ABE8-4862-9DEB-7F9278DC5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852DC1-9C92-48EE-80B2-28D3128E7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1DAC-F1F4-4AE9-B338-F78852340E5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1402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BFA7F17-FA44-434E-96E4-4183F3DC2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17B8F7-C5F9-4582-B66D-ACFC66BE9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8B09CB-D880-43B6-B906-A6E9FDA15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31053-C4C9-4534-A356-59053BAB9DD7}" type="datetimeFigureOut">
              <a:rPr lang="es-CR" smtClean="0"/>
              <a:t>13/12/2021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20C4C4-7E14-4157-A1E6-3D8A2EF0C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C5EC6C-05F7-46E0-B50A-C57ED18A48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61DAC-F1F4-4AE9-B338-F78852340E5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0495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microsoft.com/office/2007/relationships/hdphoto" Target="../media/hdphoto7.wdp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microsoft.com/office/2007/relationships/hdphoto" Target="../media/hdphoto6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microsoft.com/office/2007/relationships/hdphoto" Target="../media/hdphoto7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8.wdp"/><Relationship Id="rId7" Type="http://schemas.openxmlformats.org/officeDocument/2006/relationships/image" Target="../media/image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7.wdp"/><Relationship Id="rId4" Type="http://schemas.openxmlformats.org/officeDocument/2006/relationships/image" Target="../media/image5.png"/><Relationship Id="rId9" Type="http://schemas.openxmlformats.org/officeDocument/2006/relationships/image" Target="../media/image7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8.wdp"/><Relationship Id="rId7" Type="http://schemas.openxmlformats.org/officeDocument/2006/relationships/image" Target="../media/image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7.wdp"/><Relationship Id="rId4" Type="http://schemas.openxmlformats.org/officeDocument/2006/relationships/image" Target="../media/image5.png"/><Relationship Id="rId9" Type="http://schemas.openxmlformats.org/officeDocument/2006/relationships/image" Target="../media/image7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8.wdp"/><Relationship Id="rId7" Type="http://schemas.openxmlformats.org/officeDocument/2006/relationships/image" Target="../media/image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7.wdp"/><Relationship Id="rId4" Type="http://schemas.openxmlformats.org/officeDocument/2006/relationships/image" Target="../media/image5.png"/><Relationship Id="rId9" Type="http://schemas.openxmlformats.org/officeDocument/2006/relationships/image" Target="../media/image7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8.wdp"/><Relationship Id="rId7" Type="http://schemas.openxmlformats.org/officeDocument/2006/relationships/image" Target="../media/image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7.wdp"/><Relationship Id="rId4" Type="http://schemas.openxmlformats.org/officeDocument/2006/relationships/image" Target="../media/image5.png"/><Relationship Id="rId9" Type="http://schemas.openxmlformats.org/officeDocument/2006/relationships/image" Target="../media/image7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8.wdp"/><Relationship Id="rId7" Type="http://schemas.openxmlformats.org/officeDocument/2006/relationships/image" Target="../media/image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7.wdp"/><Relationship Id="rId4" Type="http://schemas.openxmlformats.org/officeDocument/2006/relationships/image" Target="../media/image5.png"/><Relationship Id="rId9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8.wdp"/><Relationship Id="rId7" Type="http://schemas.openxmlformats.org/officeDocument/2006/relationships/image" Target="../media/image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7.wdp"/><Relationship Id="rId4" Type="http://schemas.openxmlformats.org/officeDocument/2006/relationships/image" Target="../media/image5.png"/><Relationship Id="rId9" Type="http://schemas.openxmlformats.org/officeDocument/2006/relationships/image" Target="../media/image7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8.wdp"/><Relationship Id="rId7" Type="http://schemas.openxmlformats.org/officeDocument/2006/relationships/image" Target="../media/image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7.wdp"/><Relationship Id="rId4" Type="http://schemas.openxmlformats.org/officeDocument/2006/relationships/image" Target="../media/image5.png"/><Relationship Id="rId9" Type="http://schemas.openxmlformats.org/officeDocument/2006/relationships/image" Target="../media/image7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8.wdp"/><Relationship Id="rId7" Type="http://schemas.openxmlformats.org/officeDocument/2006/relationships/image" Target="../media/image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7.wdp"/><Relationship Id="rId4" Type="http://schemas.openxmlformats.org/officeDocument/2006/relationships/image" Target="../media/image5.png"/><Relationship Id="rId9" Type="http://schemas.openxmlformats.org/officeDocument/2006/relationships/image" Target="../media/image7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8.wdp"/><Relationship Id="rId7" Type="http://schemas.openxmlformats.org/officeDocument/2006/relationships/image" Target="../media/image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7.wdp"/><Relationship Id="rId4" Type="http://schemas.openxmlformats.org/officeDocument/2006/relationships/image" Target="../media/image5.png"/><Relationship Id="rId9" Type="http://schemas.openxmlformats.org/officeDocument/2006/relationships/image" Target="../media/image7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8.wdp"/><Relationship Id="rId7" Type="http://schemas.openxmlformats.org/officeDocument/2006/relationships/image" Target="../media/image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7.wdp"/><Relationship Id="rId4" Type="http://schemas.openxmlformats.org/officeDocument/2006/relationships/image" Target="../media/image5.png"/><Relationship Id="rId9" Type="http://schemas.openxmlformats.org/officeDocument/2006/relationships/image" Target="../media/image7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8.wdp"/><Relationship Id="rId7" Type="http://schemas.openxmlformats.org/officeDocument/2006/relationships/image" Target="../media/image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7.wdp"/><Relationship Id="rId4" Type="http://schemas.openxmlformats.org/officeDocument/2006/relationships/image" Target="../media/image5.png"/><Relationship Id="rId9" Type="http://schemas.openxmlformats.org/officeDocument/2006/relationships/image" Target="../media/image7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8.wdp"/><Relationship Id="rId7" Type="http://schemas.openxmlformats.org/officeDocument/2006/relationships/image" Target="../media/image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7.wdp"/><Relationship Id="rId4" Type="http://schemas.openxmlformats.org/officeDocument/2006/relationships/image" Target="../media/image5.png"/><Relationship Id="rId9" Type="http://schemas.openxmlformats.org/officeDocument/2006/relationships/image" Target="../media/image7.sv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openxmlformats.org/officeDocument/2006/relationships/image" Target="../media/image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openxmlformats.org/officeDocument/2006/relationships/image" Target="../media/image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openxmlformats.org/officeDocument/2006/relationships/image" Target="../media/image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openxmlformats.org/officeDocument/2006/relationships/image" Target="../media/image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microsoft.com/office/2007/relationships/hdphoto" Target="../media/hdphoto8.wdp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microsoft.com/office/2007/relationships/hdphoto" Target="../media/hdphoto8.wdp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microsoft.com/office/2007/relationships/hdphoto" Target="../media/hdphoto8.wdp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microsoft.com/office/2007/relationships/hdphoto" Target="../media/hdphoto8.wdp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microsoft.com/office/2007/relationships/hdphoto" Target="../media/hdphoto8.wdp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microsoft.com/office/2007/relationships/hdphoto" Target="../media/hdphoto8.wdp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microsoft.com/office/2007/relationships/hdphoto" Target="../media/hdphoto8.wdp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microsoft.com/office/2007/relationships/hdphoto" Target="../media/hdphoto8.wdp"/><Relationship Id="rId9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microsoft.com/office/2007/relationships/hdphoto" Target="../media/hdphoto8.wdp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microsoft.com/office/2007/relationships/hdphoto" Target="../media/hdphoto8.wdp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microsoft.com/office/2007/relationships/hdphoto" Target="../media/hdphoto3.wdp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microsoft.com/office/2007/relationships/hdphoto" Target="../media/hdphoto5.wdp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microsoft.com/office/2007/relationships/hdphoto" Target="../media/hdphoto6.wdp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5DFFEF3-D188-D14D-928B-B72492367981}"/>
              </a:ext>
            </a:extLst>
          </p:cNvPr>
          <p:cNvSpPr/>
          <p:nvPr/>
        </p:nvSpPr>
        <p:spPr>
          <a:xfrm>
            <a:off x="0" y="5905149"/>
            <a:ext cx="12192000" cy="830376"/>
          </a:xfrm>
          <a:prstGeom prst="rect">
            <a:avLst/>
          </a:prstGeom>
          <a:solidFill>
            <a:srgbClr val="F2A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0079C25-C70F-45B5-93FE-A94CA9ABEEF4}"/>
              </a:ext>
            </a:extLst>
          </p:cNvPr>
          <p:cNvSpPr txBox="1"/>
          <p:nvPr/>
        </p:nvSpPr>
        <p:spPr>
          <a:xfrm>
            <a:off x="380205" y="3388470"/>
            <a:ext cx="6767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400" dirty="0">
                <a:solidFill>
                  <a:schemeClr val="bg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PLAN DE CAPACITACIÓN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C9B6F0-295E-4B7F-B800-27CEB478E70B}"/>
              </a:ext>
            </a:extLst>
          </p:cNvPr>
          <p:cNvSpPr txBox="1"/>
          <p:nvPr/>
        </p:nvSpPr>
        <p:spPr>
          <a:xfrm>
            <a:off x="464024" y="3926335"/>
            <a:ext cx="6531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9600" b="1" dirty="0">
                <a:solidFill>
                  <a:srgbClr val="0F1B2C"/>
                </a:solidFill>
                <a:latin typeface="Avenir Black" charset="0"/>
                <a:ea typeface="Avenir Black" charset="0"/>
                <a:cs typeface="Avenir Black" charset="0"/>
              </a:rPr>
              <a:t>2022</a:t>
            </a:r>
            <a:endParaRPr lang="es-CR" sz="7200" b="1" dirty="0">
              <a:solidFill>
                <a:srgbClr val="0F1B2C"/>
              </a:solidFill>
              <a:latin typeface="Avenir Black" charset="0"/>
              <a:ea typeface="Avenir Black" charset="0"/>
              <a:cs typeface="Avenir Black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C01DEC2-CAA5-4659-80BA-D31E5080A0C0}"/>
              </a:ext>
            </a:extLst>
          </p:cNvPr>
          <p:cNvSpPr txBox="1"/>
          <p:nvPr/>
        </p:nvSpPr>
        <p:spPr>
          <a:xfrm>
            <a:off x="464024" y="6120282"/>
            <a:ext cx="8526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000" dirty="0">
                <a:solidFill>
                  <a:schemeClr val="bg1"/>
                </a:solidFill>
                <a:latin typeface="+mj-lt"/>
              </a:rPr>
              <a:t>SUBPROCESO GESTIÓN DE LA CAPACITACIÓN - DIRECCIÓN DE GESTIÓN HUMANA</a:t>
            </a:r>
          </a:p>
        </p:txBody>
      </p:sp>
    </p:spTree>
    <p:extLst>
      <p:ext uri="{BB962C8B-B14F-4D97-AF65-F5344CB8AC3E}">
        <p14:creationId xmlns:p14="http://schemas.microsoft.com/office/powerpoint/2010/main" val="141352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4AA9F04-55A1-409D-B38D-96C6C85FBF59}"/>
              </a:ext>
            </a:extLst>
          </p:cNvPr>
          <p:cNvSpPr txBox="1"/>
          <p:nvPr/>
        </p:nvSpPr>
        <p:spPr>
          <a:xfrm>
            <a:off x="3320088" y="1641242"/>
            <a:ext cx="81192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4400" dirty="0">
                <a:latin typeface="+mj-lt"/>
              </a:rPr>
              <a:t>Administración de Proyectos</a:t>
            </a:r>
          </a:p>
          <a:p>
            <a:pPr algn="just"/>
            <a:endParaRPr lang="es-CR" sz="4400" dirty="0">
              <a:latin typeface="+mj-lt"/>
            </a:endParaRPr>
          </a:p>
          <a:p>
            <a:pPr lvl="2" algn="just"/>
            <a:r>
              <a:rPr lang="es-CR" dirty="0">
                <a:latin typeface="+mj-lt"/>
              </a:rPr>
              <a:t>Diseño curricular del programa de capacitación bajo la modalidad virtual, módulos 2 – 4 conforme contenido disponible. </a:t>
            </a:r>
          </a:p>
          <a:p>
            <a:pPr algn="just"/>
            <a:r>
              <a:rPr lang="es-CR" sz="4400" dirty="0">
                <a:latin typeface="+mj-lt"/>
              </a:rPr>
              <a:t> </a:t>
            </a:r>
            <a:endParaRPr lang="es-CR" sz="6600" dirty="0">
              <a:latin typeface="+mj-l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9B675B2-BDF9-4F68-A567-9E3C1B1CC8D4}"/>
              </a:ext>
            </a:extLst>
          </p:cNvPr>
          <p:cNvSpPr txBox="1"/>
          <p:nvPr/>
        </p:nvSpPr>
        <p:spPr>
          <a:xfrm>
            <a:off x="196651" y="3691590"/>
            <a:ext cx="1966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800" kern="50" dirty="0">
                <a:effectLst/>
                <a:ea typeface="SimSun" panose="02010600030101010101" pitchFamily="2" charset="-122"/>
              </a:rPr>
              <a:t>Enero – D</a:t>
            </a:r>
            <a:r>
              <a:rPr lang="es-CR" kern="50" dirty="0">
                <a:ea typeface="SimSun" panose="02010600030101010101" pitchFamily="2" charset="-122"/>
              </a:rPr>
              <a:t>ic</a:t>
            </a:r>
            <a:r>
              <a:rPr lang="es-CR" sz="1800" kern="50" dirty="0">
                <a:effectLst/>
                <a:ea typeface="SimSun" panose="02010600030101010101" pitchFamily="2" charset="-122"/>
              </a:rPr>
              <a:t>iembre </a:t>
            </a:r>
            <a:endParaRPr lang="es-CR" sz="24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BB4FDB9-BC24-4A5D-8389-40F268E4A2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433218" y="1259971"/>
            <a:ext cx="1010755" cy="126435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CE0AB18E-CAAB-FA45-9402-067D766A733D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rgbClr val="F2A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5DCA603-7C5C-7142-9888-2B3C7BC551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4" t="10108" r="13266" b="21211"/>
          <a:stretch/>
        </p:blipFill>
        <p:spPr>
          <a:xfrm>
            <a:off x="658128" y="2953920"/>
            <a:ext cx="560933" cy="566056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EF0B3E2-4B66-4E48-AA32-D0012CD42C13}"/>
              </a:ext>
            </a:extLst>
          </p:cNvPr>
          <p:cNvSpPr/>
          <p:nvPr/>
        </p:nvSpPr>
        <p:spPr>
          <a:xfrm>
            <a:off x="5120937" y="5150408"/>
            <a:ext cx="5486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600" dirty="0">
                <a:latin typeface="+mj-lt"/>
              </a:rPr>
              <a:t>Personas que tengan el rol de Líderes de Proyecto según lo determinado por la Dirección de Planificación. </a:t>
            </a:r>
          </a:p>
        </p:txBody>
      </p:sp>
      <p:pic>
        <p:nvPicPr>
          <p:cNvPr id="17" name="Gráfico 16" descr="Diana">
            <a:extLst>
              <a:ext uri="{FF2B5EF4-FFF2-40B4-BE49-F238E27FC236}">
                <a16:creationId xmlns:a16="http://schemas.microsoft.com/office/drawing/2014/main" id="{71AF5366-0F2D-EE41-8E19-263C245671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57139" y="5104650"/>
            <a:ext cx="614737" cy="614737"/>
          </a:xfrm>
          <a:prstGeom prst="rect">
            <a:avLst/>
          </a:prstGeom>
        </p:spPr>
      </p:pic>
      <p:pic>
        <p:nvPicPr>
          <p:cNvPr id="12" name="Gráfico 11" descr="Clip">
            <a:extLst>
              <a:ext uri="{FF2B5EF4-FFF2-40B4-BE49-F238E27FC236}">
                <a16:creationId xmlns:a16="http://schemas.microsoft.com/office/drawing/2014/main" id="{F7AABEA3-9CA4-954C-B6F8-AD7D1591B9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02900" y="3090381"/>
            <a:ext cx="429595" cy="429595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4D4F5FA9-B4F4-E340-90D2-2DFC993AB617}"/>
              </a:ext>
            </a:extLst>
          </p:cNvPr>
          <p:cNvSpPr/>
          <p:nvPr/>
        </p:nvSpPr>
        <p:spPr>
          <a:xfrm>
            <a:off x="4591987" y="253531"/>
            <a:ext cx="7190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R" b="1" kern="50" dirty="0">
                <a:solidFill>
                  <a:schemeClr val="bg1"/>
                </a:solidFill>
                <a:latin typeface="+mj-lt"/>
                <a:ea typeface="STHupo" panose="020B0503020204020204" pitchFamily="2" charset="-122"/>
                <a:cs typeface="Mangal" panose="02040503050203030202" pitchFamily="18" charset="0"/>
              </a:rPr>
              <a:t>UNIDAD DE FORMACIÓN</a:t>
            </a:r>
            <a:endParaRPr lang="es-CR" kern="50" dirty="0">
              <a:solidFill>
                <a:schemeClr val="bg1"/>
              </a:solidFill>
              <a:latin typeface="+mj-lt"/>
              <a:ea typeface="STHupo" panose="020B0503020204020204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24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4AA9F04-55A1-409D-B38D-96C6C85FBF59}"/>
              </a:ext>
            </a:extLst>
          </p:cNvPr>
          <p:cNvSpPr txBox="1"/>
          <p:nvPr/>
        </p:nvSpPr>
        <p:spPr>
          <a:xfrm>
            <a:off x="3309071" y="1420731"/>
            <a:ext cx="81192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600" dirty="0">
                <a:latin typeface="+mj-lt"/>
              </a:rPr>
              <a:t>Habilidades directivas y liderazgo</a:t>
            </a:r>
          </a:p>
          <a:p>
            <a:pPr algn="just"/>
            <a:endParaRPr lang="es-CR" dirty="0">
              <a:latin typeface="+mj-lt"/>
            </a:endParaRPr>
          </a:p>
          <a:p>
            <a:pPr lvl="2"/>
            <a:r>
              <a:rPr lang="es-CR" sz="1600" dirty="0">
                <a:latin typeface="+mj-lt"/>
              </a:rPr>
              <a:t>Diseño de sitio web de apoyo a la gestión de las jefaturas</a:t>
            </a:r>
          </a:p>
          <a:p>
            <a:pPr lvl="2"/>
            <a:r>
              <a:rPr lang="es-CR" sz="1600" dirty="0">
                <a:latin typeface="+mj-lt"/>
              </a:rPr>
              <a:t>ENERO – ABRIL</a:t>
            </a:r>
          </a:p>
          <a:p>
            <a:pPr lvl="2"/>
            <a:endParaRPr lang="es-CR" sz="1600" dirty="0">
              <a:latin typeface="+mj-lt"/>
            </a:endParaRPr>
          </a:p>
          <a:p>
            <a:pPr lvl="2"/>
            <a:r>
              <a:rPr lang="es-CR" sz="1600" dirty="0">
                <a:latin typeface="+mj-lt"/>
              </a:rPr>
              <a:t>Implementación de curso Virtual</a:t>
            </a:r>
          </a:p>
          <a:p>
            <a:pPr lvl="2"/>
            <a:r>
              <a:rPr lang="es-CR" sz="1600" dirty="0">
                <a:latin typeface="+mj-lt"/>
              </a:rPr>
              <a:t>AL MENOS 6 CONVOCATORIAS AL AÑO</a:t>
            </a:r>
          </a:p>
          <a:p>
            <a:pPr lvl="2"/>
            <a:endParaRPr lang="es-CR" sz="1600" dirty="0">
              <a:latin typeface="+mj-lt"/>
            </a:endParaRPr>
          </a:p>
          <a:p>
            <a:pPr lvl="2"/>
            <a:r>
              <a:rPr lang="es-CR" sz="1600" dirty="0">
                <a:latin typeface="+mj-lt"/>
              </a:rPr>
              <a:t>Construcción y fortalecimiento de malla curricular como insumo para el modelo de liderazgo institucional </a:t>
            </a:r>
          </a:p>
          <a:p>
            <a:pPr lvl="2"/>
            <a:r>
              <a:rPr lang="es-CR" sz="1600" dirty="0">
                <a:latin typeface="+mj-lt"/>
              </a:rPr>
              <a:t>ENERO - DICIEMBRE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BB4FDB9-BC24-4A5D-8389-40F268E4A2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433218" y="1259971"/>
            <a:ext cx="1010755" cy="126435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CE0AB18E-CAAB-FA45-9402-067D766A733D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rgbClr val="F2A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5DCA603-7C5C-7142-9888-2B3C7BC551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4" t="10108" r="13266" b="21211"/>
          <a:stretch/>
        </p:blipFill>
        <p:spPr>
          <a:xfrm>
            <a:off x="658128" y="2953920"/>
            <a:ext cx="560933" cy="566056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EF0B3E2-4B66-4E48-AA32-D0012CD42C13}"/>
              </a:ext>
            </a:extLst>
          </p:cNvPr>
          <p:cNvSpPr/>
          <p:nvPr/>
        </p:nvSpPr>
        <p:spPr>
          <a:xfrm>
            <a:off x="5120937" y="5150408"/>
            <a:ext cx="5486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400" dirty="0">
                <a:latin typeface="+mj-lt"/>
              </a:rPr>
              <a:t>Personal de todo el Poder Judicial en puestos de jefatura y coordinación y/o judicatura según se requiera </a:t>
            </a:r>
          </a:p>
        </p:txBody>
      </p:sp>
      <p:pic>
        <p:nvPicPr>
          <p:cNvPr id="17" name="Gráfico 16" descr="Diana">
            <a:extLst>
              <a:ext uri="{FF2B5EF4-FFF2-40B4-BE49-F238E27FC236}">
                <a16:creationId xmlns:a16="http://schemas.microsoft.com/office/drawing/2014/main" id="{71AF5366-0F2D-EE41-8E19-263C245671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57139" y="5104650"/>
            <a:ext cx="614737" cy="614737"/>
          </a:xfrm>
          <a:prstGeom prst="rect">
            <a:avLst/>
          </a:prstGeom>
        </p:spPr>
      </p:pic>
      <p:pic>
        <p:nvPicPr>
          <p:cNvPr id="12" name="Gráfico 11" descr="Clip">
            <a:extLst>
              <a:ext uri="{FF2B5EF4-FFF2-40B4-BE49-F238E27FC236}">
                <a16:creationId xmlns:a16="http://schemas.microsoft.com/office/drawing/2014/main" id="{F7AABEA3-9CA4-954C-B6F8-AD7D1591B9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91883" y="2309527"/>
            <a:ext cx="429595" cy="429595"/>
          </a:xfrm>
          <a:prstGeom prst="rect">
            <a:avLst/>
          </a:prstGeom>
        </p:spPr>
      </p:pic>
      <p:pic>
        <p:nvPicPr>
          <p:cNvPr id="18" name="Gráfico 17" descr="Clip">
            <a:extLst>
              <a:ext uri="{FF2B5EF4-FFF2-40B4-BE49-F238E27FC236}">
                <a16:creationId xmlns:a16="http://schemas.microsoft.com/office/drawing/2014/main" id="{7DEB1E94-8CDD-924F-BDE1-92B005C2D4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91881" y="3079784"/>
            <a:ext cx="429595" cy="429595"/>
          </a:xfrm>
          <a:prstGeom prst="rect">
            <a:avLst/>
          </a:prstGeom>
        </p:spPr>
      </p:pic>
      <p:pic>
        <p:nvPicPr>
          <p:cNvPr id="19" name="Gráfico 18" descr="Clip">
            <a:extLst>
              <a:ext uri="{FF2B5EF4-FFF2-40B4-BE49-F238E27FC236}">
                <a16:creationId xmlns:a16="http://schemas.microsoft.com/office/drawing/2014/main" id="{29956DDE-7EF4-F148-AAAC-A153EAB54A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91882" y="3804557"/>
            <a:ext cx="429595" cy="429595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415B12D1-23D0-A74F-A2B1-7FBFC7B89C45}"/>
              </a:ext>
            </a:extLst>
          </p:cNvPr>
          <p:cNvSpPr/>
          <p:nvPr/>
        </p:nvSpPr>
        <p:spPr>
          <a:xfrm>
            <a:off x="4591987" y="253531"/>
            <a:ext cx="7190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R" b="1" kern="50" dirty="0">
                <a:solidFill>
                  <a:schemeClr val="bg1"/>
                </a:solidFill>
                <a:latin typeface="+mj-lt"/>
                <a:ea typeface="STHupo" panose="020B0503020204020204" pitchFamily="2" charset="-122"/>
                <a:cs typeface="Mangal" panose="02040503050203030202" pitchFamily="18" charset="0"/>
              </a:rPr>
              <a:t>UNIDAD DE FORMACIÓN</a:t>
            </a:r>
            <a:endParaRPr lang="es-CR" kern="50" dirty="0">
              <a:solidFill>
                <a:schemeClr val="bg1"/>
              </a:solidFill>
              <a:latin typeface="+mj-lt"/>
              <a:ea typeface="STHupo" panose="020B0503020204020204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36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4AA9F04-55A1-409D-B38D-96C6C85FBF59}"/>
              </a:ext>
            </a:extLst>
          </p:cNvPr>
          <p:cNvSpPr txBox="1"/>
          <p:nvPr/>
        </p:nvSpPr>
        <p:spPr>
          <a:xfrm>
            <a:off x="3309071" y="1420731"/>
            <a:ext cx="811920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600" dirty="0">
                <a:latin typeface="+mj-lt"/>
              </a:rPr>
              <a:t>Calidad de Vida – Educación emocional</a:t>
            </a:r>
          </a:p>
          <a:p>
            <a:pPr algn="just"/>
            <a:endParaRPr lang="es-CR" dirty="0">
              <a:latin typeface="+mj-lt"/>
            </a:endParaRPr>
          </a:p>
          <a:p>
            <a:pPr lvl="2"/>
            <a:r>
              <a:rPr lang="es-CR" sz="1600" dirty="0">
                <a:latin typeface="+mj-lt"/>
              </a:rPr>
              <a:t>Implementación del curso virtual “Entrenamiento emocional”</a:t>
            </a:r>
          </a:p>
          <a:p>
            <a:pPr lvl="2"/>
            <a:r>
              <a:rPr lang="es-CR" sz="1600" dirty="0">
                <a:latin typeface="+mj-lt"/>
              </a:rPr>
              <a:t>ENERO - DICIEMBRE</a:t>
            </a:r>
          </a:p>
          <a:p>
            <a:pPr lvl="2"/>
            <a:endParaRPr lang="es-CR" sz="1600" dirty="0">
              <a:latin typeface="+mj-lt"/>
            </a:endParaRPr>
          </a:p>
          <a:p>
            <a:pPr lvl="2"/>
            <a:r>
              <a:rPr lang="es-CR" sz="1600" dirty="0">
                <a:latin typeface="+mj-lt"/>
              </a:rPr>
              <a:t>Diseño y desarrollo de al menos un recurso para el aprendizaje</a:t>
            </a:r>
          </a:p>
          <a:p>
            <a:pPr lvl="2"/>
            <a:r>
              <a:rPr lang="es-CR" sz="1600" dirty="0">
                <a:latin typeface="+mj-lt"/>
              </a:rPr>
              <a:t>ENERO - JUNIO</a:t>
            </a:r>
          </a:p>
          <a:p>
            <a:pPr lvl="2"/>
            <a:endParaRPr lang="es-CR" sz="1600" dirty="0">
              <a:latin typeface="+mj-lt"/>
            </a:endParaRPr>
          </a:p>
          <a:p>
            <a:pPr lvl="2"/>
            <a:r>
              <a:rPr lang="es-CR" sz="1600" dirty="0">
                <a:latin typeface="+mj-lt"/>
              </a:rPr>
              <a:t>Implementación de los recursos de aprendizaje diseñados</a:t>
            </a:r>
          </a:p>
          <a:p>
            <a:pPr lvl="2"/>
            <a:r>
              <a:rPr lang="es-CR" sz="1600" dirty="0">
                <a:latin typeface="+mj-lt"/>
              </a:rPr>
              <a:t>JULIO - DICIEMBRE</a:t>
            </a:r>
          </a:p>
          <a:p>
            <a:pPr lvl="2"/>
            <a:endParaRPr lang="es-CR" sz="1600" dirty="0">
              <a:latin typeface="+mj-lt"/>
            </a:endParaRPr>
          </a:p>
          <a:p>
            <a:pPr lvl="2"/>
            <a:r>
              <a:rPr lang="es-CR" sz="1600" dirty="0">
                <a:latin typeface="+mj-lt"/>
              </a:rPr>
              <a:t>Evaluación de la efectividad de las actividades realizadas durante el año</a:t>
            </a:r>
            <a:r>
              <a:rPr lang="es-CR" dirty="0">
                <a:latin typeface="+mj-lt"/>
              </a:rPr>
              <a:t> </a:t>
            </a:r>
            <a:endParaRPr lang="es-CR" sz="4000" dirty="0">
              <a:latin typeface="+mj-lt"/>
            </a:endParaRPr>
          </a:p>
          <a:p>
            <a:pPr lvl="2"/>
            <a:r>
              <a:rPr lang="es-CR" sz="1600" dirty="0">
                <a:latin typeface="+mj-lt"/>
              </a:rPr>
              <a:t>JULIO - DICIEMBRE</a:t>
            </a:r>
          </a:p>
          <a:p>
            <a:pPr lvl="2"/>
            <a:endParaRPr lang="es-CR" sz="1600" dirty="0">
              <a:latin typeface="+mj-lt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BB4FDB9-BC24-4A5D-8389-40F268E4A2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433218" y="1259971"/>
            <a:ext cx="1010755" cy="126435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CE0AB18E-CAAB-FA45-9402-067D766A733D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rgbClr val="F2A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5DCA603-7C5C-7142-9888-2B3C7BC551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4" t="10108" r="13266" b="21211"/>
          <a:stretch/>
        </p:blipFill>
        <p:spPr>
          <a:xfrm>
            <a:off x="658128" y="2953920"/>
            <a:ext cx="560933" cy="566056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EF0B3E2-4B66-4E48-AA32-D0012CD42C13}"/>
              </a:ext>
            </a:extLst>
          </p:cNvPr>
          <p:cNvSpPr/>
          <p:nvPr/>
        </p:nvSpPr>
        <p:spPr>
          <a:xfrm>
            <a:off x="5059433" y="5642849"/>
            <a:ext cx="5486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400" dirty="0">
                <a:latin typeface="+mj-lt"/>
              </a:rPr>
              <a:t>Población judicial conforme DNC</a:t>
            </a:r>
          </a:p>
        </p:txBody>
      </p:sp>
      <p:pic>
        <p:nvPicPr>
          <p:cNvPr id="17" name="Gráfico 16" descr="Diana">
            <a:extLst>
              <a:ext uri="{FF2B5EF4-FFF2-40B4-BE49-F238E27FC236}">
                <a16:creationId xmlns:a16="http://schemas.microsoft.com/office/drawing/2014/main" id="{71AF5366-0F2D-EE41-8E19-263C245671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84618" y="5399155"/>
            <a:ext cx="614737" cy="614737"/>
          </a:xfrm>
          <a:prstGeom prst="rect">
            <a:avLst/>
          </a:prstGeom>
        </p:spPr>
      </p:pic>
      <p:pic>
        <p:nvPicPr>
          <p:cNvPr id="12" name="Gráfico 11" descr="Clip">
            <a:extLst>
              <a:ext uri="{FF2B5EF4-FFF2-40B4-BE49-F238E27FC236}">
                <a16:creationId xmlns:a16="http://schemas.microsoft.com/office/drawing/2014/main" id="{F7AABEA3-9CA4-954C-B6F8-AD7D1591B9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91035" y="2368081"/>
            <a:ext cx="312487" cy="312487"/>
          </a:xfrm>
          <a:prstGeom prst="rect">
            <a:avLst/>
          </a:prstGeom>
        </p:spPr>
      </p:pic>
      <p:pic>
        <p:nvPicPr>
          <p:cNvPr id="20" name="Gráfico 19" descr="Clip">
            <a:extLst>
              <a:ext uri="{FF2B5EF4-FFF2-40B4-BE49-F238E27FC236}">
                <a16:creationId xmlns:a16="http://schemas.microsoft.com/office/drawing/2014/main" id="{AABB3C2F-E956-C448-BF09-621F14808A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91034" y="2977067"/>
            <a:ext cx="312487" cy="312487"/>
          </a:xfrm>
          <a:prstGeom prst="rect">
            <a:avLst/>
          </a:prstGeom>
        </p:spPr>
      </p:pic>
      <p:pic>
        <p:nvPicPr>
          <p:cNvPr id="21" name="Gráfico 20" descr="Clip">
            <a:extLst>
              <a:ext uri="{FF2B5EF4-FFF2-40B4-BE49-F238E27FC236}">
                <a16:creationId xmlns:a16="http://schemas.microsoft.com/office/drawing/2014/main" id="{56AE51FC-F926-614B-9FD6-ED8058B61B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91034" y="3810984"/>
            <a:ext cx="312487" cy="312487"/>
          </a:xfrm>
          <a:prstGeom prst="rect">
            <a:avLst/>
          </a:prstGeom>
        </p:spPr>
      </p:pic>
      <p:pic>
        <p:nvPicPr>
          <p:cNvPr id="22" name="Gráfico 21" descr="Clip">
            <a:extLst>
              <a:ext uri="{FF2B5EF4-FFF2-40B4-BE49-F238E27FC236}">
                <a16:creationId xmlns:a16="http://schemas.microsoft.com/office/drawing/2014/main" id="{CFDFD32C-D120-9241-91BD-72F58B5C5F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91033" y="4488657"/>
            <a:ext cx="312487" cy="312487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070186C4-4735-CA4E-A1B9-0E8C82C13C32}"/>
              </a:ext>
            </a:extLst>
          </p:cNvPr>
          <p:cNvSpPr/>
          <p:nvPr/>
        </p:nvSpPr>
        <p:spPr>
          <a:xfrm>
            <a:off x="4591987" y="253531"/>
            <a:ext cx="7190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R" b="1" kern="50" dirty="0">
                <a:solidFill>
                  <a:schemeClr val="bg1"/>
                </a:solidFill>
                <a:latin typeface="+mj-lt"/>
                <a:ea typeface="STHupo" panose="020B0503020204020204" pitchFamily="2" charset="-122"/>
                <a:cs typeface="Mangal" panose="02040503050203030202" pitchFamily="18" charset="0"/>
              </a:rPr>
              <a:t>UNIDAD DE FORMACIÓN</a:t>
            </a:r>
            <a:endParaRPr lang="es-CR" kern="50" dirty="0">
              <a:solidFill>
                <a:schemeClr val="bg1"/>
              </a:solidFill>
              <a:latin typeface="+mj-lt"/>
              <a:ea typeface="STHupo" panose="020B0503020204020204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12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4AA9F04-55A1-409D-B38D-96C6C85FBF59}"/>
              </a:ext>
            </a:extLst>
          </p:cNvPr>
          <p:cNvSpPr txBox="1"/>
          <p:nvPr/>
        </p:nvSpPr>
        <p:spPr>
          <a:xfrm>
            <a:off x="3309071" y="1420731"/>
            <a:ext cx="811920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600" dirty="0">
                <a:latin typeface="+mj-lt"/>
              </a:rPr>
              <a:t>Calidad de Vida – Estilos de vida saludable</a:t>
            </a:r>
          </a:p>
          <a:p>
            <a:pPr algn="just"/>
            <a:endParaRPr lang="es-CR" dirty="0">
              <a:latin typeface="+mj-lt"/>
            </a:endParaRPr>
          </a:p>
          <a:p>
            <a:pPr lvl="2"/>
            <a:r>
              <a:rPr lang="es-CR" sz="1600" dirty="0">
                <a:latin typeface="+mj-lt"/>
              </a:rPr>
              <a:t>Implementación del curso virtual “Estilos de Vida saludable”</a:t>
            </a:r>
          </a:p>
          <a:p>
            <a:pPr lvl="2"/>
            <a:r>
              <a:rPr lang="es-CR" sz="1600" dirty="0">
                <a:latin typeface="+mj-lt"/>
              </a:rPr>
              <a:t>ENERO - DICIEMBRE</a:t>
            </a:r>
          </a:p>
          <a:p>
            <a:pPr lvl="2"/>
            <a:r>
              <a:rPr lang="es-CR" sz="1600" dirty="0">
                <a:latin typeface="+mj-lt"/>
              </a:rPr>
              <a:t> </a:t>
            </a:r>
          </a:p>
          <a:p>
            <a:pPr lvl="2"/>
            <a:r>
              <a:rPr lang="es-CR" sz="1600" dirty="0">
                <a:latin typeface="+mj-lt"/>
              </a:rPr>
              <a:t>Diseño y desarrollo de un recurso para el aprendizaje</a:t>
            </a:r>
          </a:p>
          <a:p>
            <a:pPr lvl="2"/>
            <a:r>
              <a:rPr lang="es-CR" sz="1600" dirty="0">
                <a:latin typeface="+mj-lt"/>
              </a:rPr>
              <a:t>ENERO - JUNIO</a:t>
            </a:r>
          </a:p>
          <a:p>
            <a:pPr lvl="2"/>
            <a:endParaRPr lang="es-CR" sz="1600" dirty="0">
              <a:latin typeface="+mj-lt"/>
            </a:endParaRPr>
          </a:p>
          <a:p>
            <a:pPr lvl="2"/>
            <a:r>
              <a:rPr lang="es-CR" sz="1600" dirty="0">
                <a:latin typeface="+mj-lt"/>
              </a:rPr>
              <a:t>Implementación de los recursos de aprendizaje diseñados</a:t>
            </a:r>
          </a:p>
          <a:p>
            <a:pPr lvl="2"/>
            <a:r>
              <a:rPr lang="es-CR" sz="1600" dirty="0">
                <a:latin typeface="+mj-lt"/>
              </a:rPr>
              <a:t>JULIO - DICIEMBRE</a:t>
            </a:r>
          </a:p>
          <a:p>
            <a:pPr lvl="2"/>
            <a:r>
              <a:rPr lang="es-CR" sz="1600" dirty="0">
                <a:latin typeface="+mj-lt"/>
              </a:rPr>
              <a:t> </a:t>
            </a:r>
          </a:p>
          <a:p>
            <a:pPr lvl="2"/>
            <a:r>
              <a:rPr lang="es-CR" sz="1600" dirty="0">
                <a:latin typeface="+mj-lt"/>
              </a:rPr>
              <a:t>Evaluación de la efectividad de las actividades realizadas durante el año.</a:t>
            </a:r>
          </a:p>
          <a:p>
            <a:pPr lvl="2"/>
            <a:r>
              <a:rPr lang="es-CR" sz="1600" dirty="0">
                <a:latin typeface="+mj-lt"/>
              </a:rPr>
              <a:t>JULIO - DICIEMBRE</a:t>
            </a:r>
          </a:p>
          <a:p>
            <a:pPr lvl="2"/>
            <a:endParaRPr lang="es-CR" sz="1600" dirty="0">
              <a:latin typeface="+mj-lt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BB4FDB9-BC24-4A5D-8389-40F268E4A2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433218" y="1259971"/>
            <a:ext cx="1010755" cy="126435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CE0AB18E-CAAB-FA45-9402-067D766A733D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rgbClr val="F2A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5DCA603-7C5C-7142-9888-2B3C7BC551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4" t="10108" r="13266" b="21211"/>
          <a:stretch/>
        </p:blipFill>
        <p:spPr>
          <a:xfrm>
            <a:off x="658128" y="2953920"/>
            <a:ext cx="560933" cy="566056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EF0B3E2-4B66-4E48-AA32-D0012CD42C13}"/>
              </a:ext>
            </a:extLst>
          </p:cNvPr>
          <p:cNvSpPr/>
          <p:nvPr/>
        </p:nvSpPr>
        <p:spPr>
          <a:xfrm>
            <a:off x="5059433" y="5552634"/>
            <a:ext cx="5486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400" dirty="0">
                <a:latin typeface="+mj-lt"/>
              </a:rPr>
              <a:t>Población judicial conforme DNC</a:t>
            </a:r>
          </a:p>
        </p:txBody>
      </p:sp>
      <p:pic>
        <p:nvPicPr>
          <p:cNvPr id="17" name="Gráfico 16" descr="Diana">
            <a:extLst>
              <a:ext uri="{FF2B5EF4-FFF2-40B4-BE49-F238E27FC236}">
                <a16:creationId xmlns:a16="http://schemas.microsoft.com/office/drawing/2014/main" id="{71AF5366-0F2D-EE41-8E19-263C245671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84618" y="5399155"/>
            <a:ext cx="614737" cy="614737"/>
          </a:xfrm>
          <a:prstGeom prst="rect">
            <a:avLst/>
          </a:prstGeom>
        </p:spPr>
      </p:pic>
      <p:pic>
        <p:nvPicPr>
          <p:cNvPr id="12" name="Gráfico 11" descr="Clip">
            <a:extLst>
              <a:ext uri="{FF2B5EF4-FFF2-40B4-BE49-F238E27FC236}">
                <a16:creationId xmlns:a16="http://schemas.microsoft.com/office/drawing/2014/main" id="{F7AABEA3-9CA4-954C-B6F8-AD7D1591B9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91035" y="2368081"/>
            <a:ext cx="312487" cy="312487"/>
          </a:xfrm>
          <a:prstGeom prst="rect">
            <a:avLst/>
          </a:prstGeom>
        </p:spPr>
      </p:pic>
      <p:pic>
        <p:nvPicPr>
          <p:cNvPr id="20" name="Gráfico 19" descr="Clip">
            <a:extLst>
              <a:ext uri="{FF2B5EF4-FFF2-40B4-BE49-F238E27FC236}">
                <a16:creationId xmlns:a16="http://schemas.microsoft.com/office/drawing/2014/main" id="{AABB3C2F-E956-C448-BF09-621F14808A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91034" y="2977067"/>
            <a:ext cx="312487" cy="312487"/>
          </a:xfrm>
          <a:prstGeom prst="rect">
            <a:avLst/>
          </a:prstGeom>
        </p:spPr>
      </p:pic>
      <p:pic>
        <p:nvPicPr>
          <p:cNvPr id="21" name="Gráfico 20" descr="Clip">
            <a:extLst>
              <a:ext uri="{FF2B5EF4-FFF2-40B4-BE49-F238E27FC236}">
                <a16:creationId xmlns:a16="http://schemas.microsoft.com/office/drawing/2014/main" id="{56AE51FC-F926-614B-9FD6-ED8058B61B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91034" y="3810984"/>
            <a:ext cx="312487" cy="312487"/>
          </a:xfrm>
          <a:prstGeom prst="rect">
            <a:avLst/>
          </a:prstGeom>
        </p:spPr>
      </p:pic>
      <p:pic>
        <p:nvPicPr>
          <p:cNvPr id="22" name="Gráfico 21" descr="Clip">
            <a:extLst>
              <a:ext uri="{FF2B5EF4-FFF2-40B4-BE49-F238E27FC236}">
                <a16:creationId xmlns:a16="http://schemas.microsoft.com/office/drawing/2014/main" id="{CFDFD32C-D120-9241-91BD-72F58B5C5F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91033" y="4488657"/>
            <a:ext cx="312487" cy="312487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7C5B03B3-1B45-E246-9532-6CACBBC8EAD8}"/>
              </a:ext>
            </a:extLst>
          </p:cNvPr>
          <p:cNvSpPr/>
          <p:nvPr/>
        </p:nvSpPr>
        <p:spPr>
          <a:xfrm>
            <a:off x="4591987" y="253531"/>
            <a:ext cx="7190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R" b="1" kern="50" dirty="0">
                <a:solidFill>
                  <a:schemeClr val="bg1"/>
                </a:solidFill>
                <a:latin typeface="+mj-lt"/>
                <a:ea typeface="STHupo" panose="020B0503020204020204" pitchFamily="2" charset="-122"/>
                <a:cs typeface="Mangal" panose="02040503050203030202" pitchFamily="18" charset="0"/>
              </a:rPr>
              <a:t>UNIDAD DE FORMACIÓN</a:t>
            </a:r>
            <a:endParaRPr lang="es-CR" kern="50" dirty="0">
              <a:solidFill>
                <a:schemeClr val="bg1"/>
              </a:solidFill>
              <a:latin typeface="+mj-lt"/>
              <a:ea typeface="STHupo" panose="020B0503020204020204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87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4AA9F04-55A1-409D-B38D-96C6C85FBF59}"/>
              </a:ext>
            </a:extLst>
          </p:cNvPr>
          <p:cNvSpPr txBox="1"/>
          <p:nvPr/>
        </p:nvSpPr>
        <p:spPr>
          <a:xfrm>
            <a:off x="2764729" y="1259971"/>
            <a:ext cx="87193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600" dirty="0">
                <a:latin typeface="+mj-lt"/>
              </a:rPr>
              <a:t>Calidad de Vida – Salud financiera</a:t>
            </a:r>
          </a:p>
          <a:p>
            <a:pPr lvl="2" algn="just"/>
            <a:endParaRPr lang="es-CR" sz="1600" dirty="0">
              <a:latin typeface="+mj-lt"/>
            </a:endParaRPr>
          </a:p>
          <a:p>
            <a:pPr lvl="2"/>
            <a:r>
              <a:rPr lang="es-CR" sz="1400" dirty="0">
                <a:latin typeface="+mj-lt"/>
              </a:rPr>
              <a:t>Ejecución del curso Transformación financiera</a:t>
            </a:r>
          </a:p>
          <a:p>
            <a:pPr lvl="2"/>
            <a:r>
              <a:rPr lang="es-CR" sz="1400" dirty="0">
                <a:latin typeface="+mj-lt"/>
              </a:rPr>
              <a:t>ENERO - DICIEMBRE</a:t>
            </a:r>
          </a:p>
          <a:p>
            <a:pPr lvl="2"/>
            <a:endParaRPr lang="es-CR" sz="1400" dirty="0">
              <a:latin typeface="+mj-lt"/>
            </a:endParaRPr>
          </a:p>
          <a:p>
            <a:pPr lvl="2"/>
            <a:r>
              <a:rPr lang="es-CR" sz="1400" dirty="0">
                <a:latin typeface="+mj-lt"/>
              </a:rPr>
              <a:t>Ampliación de la Red de personas facilitadoras</a:t>
            </a:r>
          </a:p>
          <a:p>
            <a:pPr lvl="2"/>
            <a:r>
              <a:rPr lang="es-CR" sz="1400" dirty="0">
                <a:latin typeface="+mj-lt"/>
              </a:rPr>
              <a:t>DURANTE TODO EL AÑO</a:t>
            </a:r>
          </a:p>
          <a:p>
            <a:pPr lvl="2"/>
            <a:endParaRPr lang="es-CR" sz="1400" dirty="0">
              <a:latin typeface="+mj-lt"/>
            </a:endParaRPr>
          </a:p>
          <a:p>
            <a:pPr lvl="2"/>
            <a:r>
              <a:rPr lang="es-CR" sz="1400" dirty="0">
                <a:latin typeface="+mj-lt"/>
              </a:rPr>
              <a:t>Fortalecimiento de las personas que integran la red de facilitación de salud financiera</a:t>
            </a:r>
          </a:p>
          <a:p>
            <a:pPr lvl="2"/>
            <a:r>
              <a:rPr lang="es-CR" sz="1400" dirty="0">
                <a:latin typeface="+mj-lt"/>
              </a:rPr>
              <a:t>ENERO – DICIEMBRE</a:t>
            </a:r>
          </a:p>
          <a:p>
            <a:pPr lvl="2"/>
            <a:endParaRPr lang="es-CR" sz="1400" dirty="0">
              <a:latin typeface="+mj-lt"/>
            </a:endParaRPr>
          </a:p>
          <a:p>
            <a:pPr lvl="2"/>
            <a:r>
              <a:rPr lang="es-CR" sz="1400" dirty="0">
                <a:latin typeface="+mj-lt"/>
              </a:rPr>
              <a:t>LiFe, Libertad Financiera con Éxito 2022</a:t>
            </a:r>
            <a:br>
              <a:rPr lang="es-CR" sz="1400" dirty="0">
                <a:latin typeface="+mj-lt"/>
              </a:rPr>
            </a:br>
            <a:r>
              <a:rPr lang="es-CR" sz="1400" dirty="0">
                <a:latin typeface="+mj-lt"/>
              </a:rPr>
              <a:t>OCTUBRE</a:t>
            </a:r>
          </a:p>
          <a:p>
            <a:pPr lvl="2"/>
            <a:r>
              <a:rPr lang="es-CR" sz="1400" dirty="0">
                <a:latin typeface="+mj-lt"/>
              </a:rPr>
              <a:t> </a:t>
            </a:r>
          </a:p>
          <a:p>
            <a:pPr lvl="2"/>
            <a:r>
              <a:rPr lang="es-CR" sz="1400" dirty="0">
                <a:latin typeface="+mj-lt"/>
              </a:rPr>
              <a:t>Investigación: comparación y actualización de datos para la propuesta de líneas de trabajo de los próximos años </a:t>
            </a:r>
            <a:endParaRPr lang="es-CR" sz="1600" dirty="0">
              <a:latin typeface="+mj-lt"/>
            </a:endParaRPr>
          </a:p>
          <a:p>
            <a:pPr lvl="2"/>
            <a:r>
              <a:rPr lang="es-CR" sz="1600" dirty="0">
                <a:latin typeface="+mj-lt"/>
              </a:rPr>
              <a:t>ENERO - JULIO</a:t>
            </a:r>
            <a:endParaRPr lang="es-CR" sz="1400" dirty="0">
              <a:latin typeface="+mj-lt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BB4FDB9-BC24-4A5D-8389-40F268E4A2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433218" y="1259971"/>
            <a:ext cx="1010755" cy="126435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CE0AB18E-CAAB-FA45-9402-067D766A733D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rgbClr val="F2A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5DCA603-7C5C-7142-9888-2B3C7BC551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4" t="10108" r="13266" b="21211"/>
          <a:stretch/>
        </p:blipFill>
        <p:spPr>
          <a:xfrm>
            <a:off x="658128" y="2953920"/>
            <a:ext cx="560933" cy="566056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EF0B3E2-4B66-4E48-AA32-D0012CD42C13}"/>
              </a:ext>
            </a:extLst>
          </p:cNvPr>
          <p:cNvSpPr/>
          <p:nvPr/>
        </p:nvSpPr>
        <p:spPr>
          <a:xfrm>
            <a:off x="5048003" y="5552634"/>
            <a:ext cx="5486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400" dirty="0">
                <a:latin typeface="+mj-lt"/>
              </a:rPr>
              <a:t>Población judicial</a:t>
            </a:r>
          </a:p>
        </p:txBody>
      </p:sp>
      <p:pic>
        <p:nvPicPr>
          <p:cNvPr id="17" name="Gráfico 16" descr="Diana">
            <a:extLst>
              <a:ext uri="{FF2B5EF4-FFF2-40B4-BE49-F238E27FC236}">
                <a16:creationId xmlns:a16="http://schemas.microsoft.com/office/drawing/2014/main" id="{71AF5366-0F2D-EE41-8E19-263C245671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84618" y="5399155"/>
            <a:ext cx="614737" cy="614737"/>
          </a:xfrm>
          <a:prstGeom prst="rect">
            <a:avLst/>
          </a:prstGeom>
        </p:spPr>
      </p:pic>
      <p:pic>
        <p:nvPicPr>
          <p:cNvPr id="12" name="Gráfico 11" descr="Clip">
            <a:extLst>
              <a:ext uri="{FF2B5EF4-FFF2-40B4-BE49-F238E27FC236}">
                <a16:creationId xmlns:a16="http://schemas.microsoft.com/office/drawing/2014/main" id="{F7AABEA3-9CA4-954C-B6F8-AD7D1591B9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08105" y="2093761"/>
            <a:ext cx="312487" cy="312487"/>
          </a:xfrm>
          <a:prstGeom prst="rect">
            <a:avLst/>
          </a:prstGeom>
        </p:spPr>
      </p:pic>
      <p:pic>
        <p:nvPicPr>
          <p:cNvPr id="20" name="Gráfico 19" descr="Clip">
            <a:extLst>
              <a:ext uri="{FF2B5EF4-FFF2-40B4-BE49-F238E27FC236}">
                <a16:creationId xmlns:a16="http://schemas.microsoft.com/office/drawing/2014/main" id="{AABB3C2F-E956-C448-BF09-621F14808A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08104" y="2797676"/>
            <a:ext cx="312487" cy="312487"/>
          </a:xfrm>
          <a:prstGeom prst="rect">
            <a:avLst/>
          </a:prstGeom>
        </p:spPr>
      </p:pic>
      <p:pic>
        <p:nvPicPr>
          <p:cNvPr id="21" name="Gráfico 20" descr="Clip">
            <a:extLst>
              <a:ext uri="{FF2B5EF4-FFF2-40B4-BE49-F238E27FC236}">
                <a16:creationId xmlns:a16="http://schemas.microsoft.com/office/drawing/2014/main" id="{56AE51FC-F926-614B-9FD6-ED8058B61B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08104" y="3429000"/>
            <a:ext cx="312487" cy="312487"/>
          </a:xfrm>
          <a:prstGeom prst="rect">
            <a:avLst/>
          </a:prstGeom>
        </p:spPr>
      </p:pic>
      <p:pic>
        <p:nvPicPr>
          <p:cNvPr id="22" name="Gráfico 21" descr="Clip">
            <a:extLst>
              <a:ext uri="{FF2B5EF4-FFF2-40B4-BE49-F238E27FC236}">
                <a16:creationId xmlns:a16="http://schemas.microsoft.com/office/drawing/2014/main" id="{CFDFD32C-D120-9241-91BD-72F58B5C5F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23460" y="4060324"/>
            <a:ext cx="312487" cy="312487"/>
          </a:xfrm>
          <a:prstGeom prst="rect">
            <a:avLst/>
          </a:prstGeom>
        </p:spPr>
      </p:pic>
      <p:pic>
        <p:nvPicPr>
          <p:cNvPr id="18" name="Gráfico 17" descr="Clip">
            <a:extLst>
              <a:ext uri="{FF2B5EF4-FFF2-40B4-BE49-F238E27FC236}">
                <a16:creationId xmlns:a16="http://schemas.microsoft.com/office/drawing/2014/main" id="{B255B1E3-88A8-B042-8A3B-067FE26667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23459" y="4647868"/>
            <a:ext cx="312487" cy="312487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8E4D6B12-5E02-9145-ACAA-450F19573076}"/>
              </a:ext>
            </a:extLst>
          </p:cNvPr>
          <p:cNvSpPr/>
          <p:nvPr/>
        </p:nvSpPr>
        <p:spPr>
          <a:xfrm>
            <a:off x="4591987" y="253531"/>
            <a:ext cx="7190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R" b="1" kern="50" dirty="0">
                <a:solidFill>
                  <a:schemeClr val="bg1"/>
                </a:solidFill>
                <a:latin typeface="+mj-lt"/>
                <a:ea typeface="STHupo" panose="020B0503020204020204" pitchFamily="2" charset="-122"/>
                <a:cs typeface="Mangal" panose="02040503050203030202" pitchFamily="18" charset="0"/>
              </a:rPr>
              <a:t>UNIDAD DE FORMACIÓN</a:t>
            </a:r>
            <a:endParaRPr lang="es-CR" kern="50" dirty="0">
              <a:solidFill>
                <a:schemeClr val="bg1"/>
              </a:solidFill>
              <a:latin typeface="+mj-lt"/>
              <a:ea typeface="STHupo" panose="020B0503020204020204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98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4AA9F04-55A1-409D-B38D-96C6C85FBF59}"/>
              </a:ext>
            </a:extLst>
          </p:cNvPr>
          <p:cNvSpPr txBox="1"/>
          <p:nvPr/>
        </p:nvSpPr>
        <p:spPr>
          <a:xfrm>
            <a:off x="2764729" y="1259971"/>
            <a:ext cx="871936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600" dirty="0">
                <a:latin typeface="+mj-lt"/>
              </a:rPr>
              <a:t>Calidad de Vida – Proyecto de vida</a:t>
            </a:r>
          </a:p>
          <a:p>
            <a:pPr lvl="2" algn="just"/>
            <a:endParaRPr lang="es-CR" sz="1600" dirty="0">
              <a:latin typeface="+mj-lt"/>
            </a:endParaRPr>
          </a:p>
          <a:p>
            <a:pPr lvl="2"/>
            <a:r>
              <a:rPr lang="es-CR" sz="1600" dirty="0">
                <a:latin typeface="+mj-lt"/>
              </a:rPr>
              <a:t>Implementación del curso virtual “Cómo crear una vida con propósito”</a:t>
            </a:r>
          </a:p>
          <a:p>
            <a:pPr lvl="2"/>
            <a:r>
              <a:rPr lang="es-CR" sz="1600" dirty="0">
                <a:latin typeface="+mj-lt"/>
              </a:rPr>
              <a:t>ENERO - DICIEMBRE</a:t>
            </a:r>
          </a:p>
          <a:p>
            <a:pPr lvl="4"/>
            <a:endParaRPr lang="es-CR" sz="1600" dirty="0">
              <a:latin typeface="+mj-lt"/>
            </a:endParaRPr>
          </a:p>
          <a:p>
            <a:pPr lvl="2"/>
            <a:r>
              <a:rPr lang="es-CR" sz="1600" dirty="0">
                <a:latin typeface="+mj-lt"/>
              </a:rPr>
              <a:t>Diseño y desarrollo de un recurso para el aprendizaje</a:t>
            </a:r>
          </a:p>
          <a:p>
            <a:pPr lvl="2"/>
            <a:r>
              <a:rPr lang="es-CR" sz="1600" dirty="0">
                <a:latin typeface="+mj-lt"/>
              </a:rPr>
              <a:t>ENERO - JUNIO</a:t>
            </a:r>
          </a:p>
          <a:p>
            <a:pPr lvl="4"/>
            <a:endParaRPr lang="es-CR" sz="1600" dirty="0">
              <a:latin typeface="+mj-lt"/>
            </a:endParaRPr>
          </a:p>
          <a:p>
            <a:pPr lvl="2"/>
            <a:r>
              <a:rPr lang="es-CR" sz="1600" dirty="0">
                <a:latin typeface="+mj-lt"/>
              </a:rPr>
              <a:t>Implementación de los recursos de aprendizaje diseñados</a:t>
            </a:r>
          </a:p>
          <a:p>
            <a:pPr lvl="2"/>
            <a:r>
              <a:rPr lang="es-CR" sz="1600" dirty="0">
                <a:latin typeface="+mj-lt"/>
              </a:rPr>
              <a:t>JULIO – DICIEMBRE</a:t>
            </a:r>
          </a:p>
          <a:p>
            <a:pPr lvl="4"/>
            <a:endParaRPr lang="es-CR" sz="1600" dirty="0">
              <a:latin typeface="+mj-lt"/>
            </a:endParaRPr>
          </a:p>
          <a:p>
            <a:pPr lvl="2"/>
            <a:r>
              <a:rPr lang="es-CR" sz="1600" dirty="0">
                <a:latin typeface="+mj-lt"/>
              </a:rPr>
              <a:t>Evaluación de la efectividad de las actividades realizadas durante el año.  </a:t>
            </a:r>
          </a:p>
          <a:p>
            <a:pPr lvl="2"/>
            <a:r>
              <a:rPr lang="es-CR" sz="1600" dirty="0">
                <a:latin typeface="+mj-lt"/>
              </a:rPr>
              <a:t>JULIO - DICIEMBRE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BB4FDB9-BC24-4A5D-8389-40F268E4A2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433218" y="1259971"/>
            <a:ext cx="1010755" cy="126435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CE0AB18E-CAAB-FA45-9402-067D766A733D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rgbClr val="F2A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5DCA603-7C5C-7142-9888-2B3C7BC551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4" t="10108" r="13266" b="21211"/>
          <a:stretch/>
        </p:blipFill>
        <p:spPr>
          <a:xfrm>
            <a:off x="658128" y="2953920"/>
            <a:ext cx="560933" cy="566056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EF0B3E2-4B66-4E48-AA32-D0012CD42C13}"/>
              </a:ext>
            </a:extLst>
          </p:cNvPr>
          <p:cNvSpPr/>
          <p:nvPr/>
        </p:nvSpPr>
        <p:spPr>
          <a:xfrm>
            <a:off x="5048003" y="5537246"/>
            <a:ext cx="5486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600" dirty="0">
                <a:latin typeface="+mj-lt"/>
              </a:rPr>
              <a:t>Población judicial conforme DNC, personas capcitadas</a:t>
            </a:r>
          </a:p>
        </p:txBody>
      </p:sp>
      <p:pic>
        <p:nvPicPr>
          <p:cNvPr id="17" name="Gráfico 16" descr="Diana">
            <a:extLst>
              <a:ext uri="{FF2B5EF4-FFF2-40B4-BE49-F238E27FC236}">
                <a16:creationId xmlns:a16="http://schemas.microsoft.com/office/drawing/2014/main" id="{71AF5366-0F2D-EE41-8E19-263C245671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84618" y="5399155"/>
            <a:ext cx="614737" cy="614737"/>
          </a:xfrm>
          <a:prstGeom prst="rect">
            <a:avLst/>
          </a:prstGeom>
        </p:spPr>
      </p:pic>
      <p:pic>
        <p:nvPicPr>
          <p:cNvPr id="12" name="Gráfico 11" descr="Clip">
            <a:extLst>
              <a:ext uri="{FF2B5EF4-FFF2-40B4-BE49-F238E27FC236}">
                <a16:creationId xmlns:a16="http://schemas.microsoft.com/office/drawing/2014/main" id="{F7AABEA3-9CA4-954C-B6F8-AD7D1591B9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08105" y="2093761"/>
            <a:ext cx="312487" cy="312487"/>
          </a:xfrm>
          <a:prstGeom prst="rect">
            <a:avLst/>
          </a:prstGeom>
        </p:spPr>
      </p:pic>
      <p:pic>
        <p:nvPicPr>
          <p:cNvPr id="20" name="Gráfico 19" descr="Clip">
            <a:extLst>
              <a:ext uri="{FF2B5EF4-FFF2-40B4-BE49-F238E27FC236}">
                <a16:creationId xmlns:a16="http://schemas.microsoft.com/office/drawing/2014/main" id="{AABB3C2F-E956-C448-BF09-621F14808A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08104" y="2874985"/>
            <a:ext cx="312487" cy="312487"/>
          </a:xfrm>
          <a:prstGeom prst="rect">
            <a:avLst/>
          </a:prstGeom>
        </p:spPr>
      </p:pic>
      <p:pic>
        <p:nvPicPr>
          <p:cNvPr id="21" name="Gráfico 20" descr="Clip">
            <a:extLst>
              <a:ext uri="{FF2B5EF4-FFF2-40B4-BE49-F238E27FC236}">
                <a16:creationId xmlns:a16="http://schemas.microsoft.com/office/drawing/2014/main" id="{56AE51FC-F926-614B-9FD6-ED8058B61B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08104" y="3617067"/>
            <a:ext cx="312487" cy="312487"/>
          </a:xfrm>
          <a:prstGeom prst="rect">
            <a:avLst/>
          </a:prstGeom>
        </p:spPr>
      </p:pic>
      <p:pic>
        <p:nvPicPr>
          <p:cNvPr id="22" name="Gráfico 21" descr="Clip">
            <a:extLst>
              <a:ext uri="{FF2B5EF4-FFF2-40B4-BE49-F238E27FC236}">
                <a16:creationId xmlns:a16="http://schemas.microsoft.com/office/drawing/2014/main" id="{CFDFD32C-D120-9241-91BD-72F58B5C5F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08104" y="4335381"/>
            <a:ext cx="312487" cy="312487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AF109275-74BE-B349-9C79-25FF23D200B6}"/>
              </a:ext>
            </a:extLst>
          </p:cNvPr>
          <p:cNvSpPr/>
          <p:nvPr/>
        </p:nvSpPr>
        <p:spPr>
          <a:xfrm>
            <a:off x="4591987" y="253531"/>
            <a:ext cx="7190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R" b="1" kern="50" dirty="0">
                <a:solidFill>
                  <a:schemeClr val="bg1"/>
                </a:solidFill>
                <a:latin typeface="+mj-lt"/>
                <a:ea typeface="STHupo" panose="020B0503020204020204" pitchFamily="2" charset="-122"/>
                <a:cs typeface="Mangal" panose="02040503050203030202" pitchFamily="18" charset="0"/>
              </a:rPr>
              <a:t>UNIDAD DE FORMACIÓN</a:t>
            </a:r>
            <a:endParaRPr lang="es-CR" kern="50" dirty="0">
              <a:solidFill>
                <a:schemeClr val="bg1"/>
              </a:solidFill>
              <a:latin typeface="+mj-lt"/>
              <a:ea typeface="STHupo" panose="020B0503020204020204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01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4AA9F04-55A1-409D-B38D-96C6C85FBF59}"/>
              </a:ext>
            </a:extLst>
          </p:cNvPr>
          <p:cNvSpPr txBox="1"/>
          <p:nvPr/>
        </p:nvSpPr>
        <p:spPr>
          <a:xfrm>
            <a:off x="3320088" y="1641242"/>
            <a:ext cx="81192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4400" dirty="0">
                <a:latin typeface="+mj-lt"/>
              </a:rPr>
              <a:t>Inducción general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9B675B2-BDF9-4F68-A567-9E3C1B1CC8D4}"/>
              </a:ext>
            </a:extLst>
          </p:cNvPr>
          <p:cNvSpPr txBox="1"/>
          <p:nvPr/>
        </p:nvSpPr>
        <p:spPr>
          <a:xfrm>
            <a:off x="196651" y="3691590"/>
            <a:ext cx="1966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800" kern="50" dirty="0">
                <a:effectLst/>
                <a:ea typeface="SimSun" panose="02010600030101010101" pitchFamily="2" charset="-122"/>
              </a:rPr>
              <a:t>Enero – D</a:t>
            </a:r>
            <a:r>
              <a:rPr lang="es-CR" kern="50" dirty="0">
                <a:ea typeface="SimSun" panose="02010600030101010101" pitchFamily="2" charset="-122"/>
              </a:rPr>
              <a:t>ic</a:t>
            </a:r>
            <a:r>
              <a:rPr lang="es-CR" sz="1800" kern="50" dirty="0">
                <a:effectLst/>
                <a:ea typeface="SimSun" panose="02010600030101010101" pitchFamily="2" charset="-122"/>
              </a:rPr>
              <a:t>iembre </a:t>
            </a:r>
            <a:endParaRPr lang="es-CR" sz="24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BB4FDB9-BC24-4A5D-8389-40F268E4A2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433218" y="1259971"/>
            <a:ext cx="1010755" cy="126435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CE0AB18E-CAAB-FA45-9402-067D766A733D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rgbClr val="F2A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5DCA603-7C5C-7142-9888-2B3C7BC551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4" t="10108" r="13266" b="21211"/>
          <a:stretch/>
        </p:blipFill>
        <p:spPr>
          <a:xfrm>
            <a:off x="658128" y="2953920"/>
            <a:ext cx="560933" cy="566056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EF0B3E2-4B66-4E48-AA32-D0012CD42C13}"/>
              </a:ext>
            </a:extLst>
          </p:cNvPr>
          <p:cNvSpPr/>
          <p:nvPr/>
        </p:nvSpPr>
        <p:spPr>
          <a:xfrm>
            <a:off x="5120937" y="5150408"/>
            <a:ext cx="5486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400" dirty="0">
                <a:latin typeface="+mj-lt"/>
              </a:rPr>
              <a:t>Según registros de ingreso de personal nuevo en 2021 y 2022</a:t>
            </a:r>
          </a:p>
        </p:txBody>
      </p:sp>
      <p:pic>
        <p:nvPicPr>
          <p:cNvPr id="17" name="Gráfico 16" descr="Diana">
            <a:extLst>
              <a:ext uri="{FF2B5EF4-FFF2-40B4-BE49-F238E27FC236}">
                <a16:creationId xmlns:a16="http://schemas.microsoft.com/office/drawing/2014/main" id="{71AF5366-0F2D-EE41-8E19-263C245671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57139" y="5104650"/>
            <a:ext cx="614737" cy="61473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742E98C-1D7D-5547-97A7-CE8C8A3AFE29}"/>
              </a:ext>
            </a:extLst>
          </p:cNvPr>
          <p:cNvSpPr txBox="1"/>
          <p:nvPr/>
        </p:nvSpPr>
        <p:spPr>
          <a:xfrm>
            <a:off x="4183380" y="2767280"/>
            <a:ext cx="66179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600" dirty="0">
                <a:latin typeface="+mj-lt"/>
              </a:rPr>
              <a:t>Planeamiento didáctico del curso virtual con base en el documento de contenido actualizado. </a:t>
            </a:r>
          </a:p>
          <a:p>
            <a:r>
              <a:rPr lang="es-CR" sz="1600" dirty="0">
                <a:latin typeface="+mj-lt"/>
              </a:rPr>
              <a:t> </a:t>
            </a:r>
          </a:p>
          <a:p>
            <a:r>
              <a:rPr lang="es-CR" sz="1600" dirty="0">
                <a:latin typeface="+mj-lt"/>
              </a:rPr>
              <a:t>Ejecución del programa de Inducción (fase general) para personal de nuevo ingreso. </a:t>
            </a:r>
          </a:p>
        </p:txBody>
      </p:sp>
      <p:pic>
        <p:nvPicPr>
          <p:cNvPr id="18" name="Gráfico 17" descr="Clip">
            <a:extLst>
              <a:ext uri="{FF2B5EF4-FFF2-40B4-BE49-F238E27FC236}">
                <a16:creationId xmlns:a16="http://schemas.microsoft.com/office/drawing/2014/main" id="{546B49DB-CD51-4A46-9412-5D578AEECA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56745" y="2820014"/>
            <a:ext cx="312487" cy="312487"/>
          </a:xfrm>
          <a:prstGeom prst="rect">
            <a:avLst/>
          </a:prstGeom>
        </p:spPr>
      </p:pic>
      <p:pic>
        <p:nvPicPr>
          <p:cNvPr id="19" name="Gráfico 18" descr="Clip">
            <a:extLst>
              <a:ext uri="{FF2B5EF4-FFF2-40B4-BE49-F238E27FC236}">
                <a16:creationId xmlns:a16="http://schemas.microsoft.com/office/drawing/2014/main" id="{C4385125-B808-E14A-8DF6-256E0CF6C4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56744" y="3620619"/>
            <a:ext cx="312487" cy="312487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F6587B5A-56EB-7B4D-8D1D-44C1C21E53B3}"/>
              </a:ext>
            </a:extLst>
          </p:cNvPr>
          <p:cNvSpPr/>
          <p:nvPr/>
        </p:nvSpPr>
        <p:spPr>
          <a:xfrm>
            <a:off x="4591987" y="253531"/>
            <a:ext cx="7190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R" b="1" kern="50" dirty="0">
                <a:solidFill>
                  <a:schemeClr val="bg1"/>
                </a:solidFill>
                <a:latin typeface="+mj-lt"/>
                <a:ea typeface="STHupo" panose="020B0503020204020204" pitchFamily="2" charset="-122"/>
                <a:cs typeface="Mangal" panose="02040503050203030202" pitchFamily="18" charset="0"/>
              </a:rPr>
              <a:t>UNIDAD DE FORMACIÓN</a:t>
            </a:r>
            <a:endParaRPr lang="es-CR" kern="50" dirty="0">
              <a:solidFill>
                <a:schemeClr val="bg1"/>
              </a:solidFill>
              <a:latin typeface="+mj-lt"/>
              <a:ea typeface="STHupo" panose="020B0503020204020204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17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4AA9F04-55A1-409D-B38D-96C6C85FBF59}"/>
              </a:ext>
            </a:extLst>
          </p:cNvPr>
          <p:cNvSpPr txBox="1"/>
          <p:nvPr/>
        </p:nvSpPr>
        <p:spPr>
          <a:xfrm>
            <a:off x="3320088" y="1641242"/>
            <a:ext cx="81192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4400" dirty="0">
                <a:latin typeface="+mj-lt"/>
              </a:rPr>
              <a:t>Inducción técnica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9B675B2-BDF9-4F68-A567-9E3C1B1CC8D4}"/>
              </a:ext>
            </a:extLst>
          </p:cNvPr>
          <p:cNvSpPr txBox="1"/>
          <p:nvPr/>
        </p:nvSpPr>
        <p:spPr>
          <a:xfrm>
            <a:off x="196651" y="3691590"/>
            <a:ext cx="1966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800" kern="50" dirty="0">
                <a:effectLst/>
                <a:ea typeface="SimSun" panose="02010600030101010101" pitchFamily="2" charset="-122"/>
              </a:rPr>
              <a:t>Enero – D</a:t>
            </a:r>
            <a:r>
              <a:rPr lang="es-CR" kern="50" dirty="0">
                <a:ea typeface="SimSun" panose="02010600030101010101" pitchFamily="2" charset="-122"/>
              </a:rPr>
              <a:t>ic</a:t>
            </a:r>
            <a:r>
              <a:rPr lang="es-CR" sz="1800" kern="50" dirty="0">
                <a:effectLst/>
                <a:ea typeface="SimSun" panose="02010600030101010101" pitchFamily="2" charset="-122"/>
              </a:rPr>
              <a:t>iembre </a:t>
            </a:r>
            <a:endParaRPr lang="es-CR" sz="24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BB4FDB9-BC24-4A5D-8389-40F268E4A2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433218" y="1259971"/>
            <a:ext cx="1010755" cy="126435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CE0AB18E-CAAB-FA45-9402-067D766A733D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rgbClr val="F2A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5DCA603-7C5C-7142-9888-2B3C7BC551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4" t="10108" r="13266" b="21211"/>
          <a:stretch/>
        </p:blipFill>
        <p:spPr>
          <a:xfrm>
            <a:off x="658128" y="2953920"/>
            <a:ext cx="560933" cy="566056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EF0B3E2-4B66-4E48-AA32-D0012CD42C13}"/>
              </a:ext>
            </a:extLst>
          </p:cNvPr>
          <p:cNvSpPr/>
          <p:nvPr/>
        </p:nvSpPr>
        <p:spPr>
          <a:xfrm>
            <a:off x="5120937" y="5150408"/>
            <a:ext cx="5486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400" dirty="0">
                <a:latin typeface="+mj-lt"/>
              </a:rPr>
              <a:t>Según registros de ingreso de personal nuevo en 2021 y 2022</a:t>
            </a:r>
          </a:p>
        </p:txBody>
      </p:sp>
      <p:pic>
        <p:nvPicPr>
          <p:cNvPr id="17" name="Gráfico 16" descr="Diana">
            <a:extLst>
              <a:ext uri="{FF2B5EF4-FFF2-40B4-BE49-F238E27FC236}">
                <a16:creationId xmlns:a16="http://schemas.microsoft.com/office/drawing/2014/main" id="{71AF5366-0F2D-EE41-8E19-263C245671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57139" y="5104650"/>
            <a:ext cx="614737" cy="61473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742E98C-1D7D-5547-97A7-CE8C8A3AFE29}"/>
              </a:ext>
            </a:extLst>
          </p:cNvPr>
          <p:cNvSpPr txBox="1"/>
          <p:nvPr/>
        </p:nvSpPr>
        <p:spPr>
          <a:xfrm>
            <a:off x="4183380" y="2767280"/>
            <a:ext cx="66179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>
                <a:latin typeface="+mj-lt"/>
              </a:rPr>
              <a:t>Planeamiento y diseño de al menos dos recursos o actividades del programa de inducción técnica para el personal del Ámbito Administrativo</a:t>
            </a:r>
          </a:p>
          <a:p>
            <a:r>
              <a:rPr lang="es-CR" dirty="0">
                <a:latin typeface="+mj-lt"/>
              </a:rPr>
              <a:t> </a:t>
            </a:r>
          </a:p>
          <a:p>
            <a:r>
              <a:rPr lang="es-CR" dirty="0">
                <a:latin typeface="+mj-lt"/>
              </a:rPr>
              <a:t>Ejecución del programa de inducción técnica conforme los recursos disponibles</a:t>
            </a:r>
          </a:p>
        </p:txBody>
      </p:sp>
      <p:pic>
        <p:nvPicPr>
          <p:cNvPr id="18" name="Gráfico 17" descr="Clip">
            <a:extLst>
              <a:ext uri="{FF2B5EF4-FFF2-40B4-BE49-F238E27FC236}">
                <a16:creationId xmlns:a16="http://schemas.microsoft.com/office/drawing/2014/main" id="{546B49DB-CD51-4A46-9412-5D578AEECA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56745" y="2820014"/>
            <a:ext cx="312487" cy="312487"/>
          </a:xfrm>
          <a:prstGeom prst="rect">
            <a:avLst/>
          </a:prstGeom>
        </p:spPr>
      </p:pic>
      <p:pic>
        <p:nvPicPr>
          <p:cNvPr id="19" name="Gráfico 18" descr="Clip">
            <a:extLst>
              <a:ext uri="{FF2B5EF4-FFF2-40B4-BE49-F238E27FC236}">
                <a16:creationId xmlns:a16="http://schemas.microsoft.com/office/drawing/2014/main" id="{C4385125-B808-E14A-8DF6-256E0CF6C4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56744" y="3904678"/>
            <a:ext cx="312487" cy="312487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C4531FEE-D92E-7A43-BB30-7E7068E03292}"/>
              </a:ext>
            </a:extLst>
          </p:cNvPr>
          <p:cNvSpPr/>
          <p:nvPr/>
        </p:nvSpPr>
        <p:spPr>
          <a:xfrm>
            <a:off x="4591987" y="253531"/>
            <a:ext cx="7190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R" b="1" kern="50" dirty="0">
                <a:solidFill>
                  <a:schemeClr val="bg1"/>
                </a:solidFill>
                <a:latin typeface="+mj-lt"/>
                <a:ea typeface="STHupo" panose="020B0503020204020204" pitchFamily="2" charset="-122"/>
                <a:cs typeface="Mangal" panose="02040503050203030202" pitchFamily="18" charset="0"/>
              </a:rPr>
              <a:t>UNIDAD DE FORMACIÓN</a:t>
            </a:r>
            <a:endParaRPr lang="es-CR" kern="50" dirty="0">
              <a:solidFill>
                <a:schemeClr val="bg1"/>
              </a:solidFill>
              <a:latin typeface="+mj-lt"/>
              <a:ea typeface="STHupo" panose="020B0503020204020204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6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4AA9F04-55A1-409D-B38D-96C6C85FBF59}"/>
              </a:ext>
            </a:extLst>
          </p:cNvPr>
          <p:cNvSpPr txBox="1"/>
          <p:nvPr/>
        </p:nvSpPr>
        <p:spPr>
          <a:xfrm>
            <a:off x="3663064" y="1838291"/>
            <a:ext cx="8119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4000" dirty="0">
                <a:latin typeface="+mj-lt"/>
              </a:rPr>
              <a:t>Servicio de Calidad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BB4FDB9-BC24-4A5D-8389-40F268E4A2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433218" y="1259971"/>
            <a:ext cx="1010755" cy="126435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CE0AB18E-CAAB-FA45-9402-067D766A733D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rgbClr val="F2A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5DCA603-7C5C-7142-9888-2B3C7BC551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4" t="10108" r="13266" b="21211"/>
          <a:stretch/>
        </p:blipFill>
        <p:spPr>
          <a:xfrm>
            <a:off x="658128" y="2953920"/>
            <a:ext cx="560933" cy="566056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EF0B3E2-4B66-4E48-AA32-D0012CD42C13}"/>
              </a:ext>
            </a:extLst>
          </p:cNvPr>
          <p:cNvSpPr/>
          <p:nvPr/>
        </p:nvSpPr>
        <p:spPr>
          <a:xfrm>
            <a:off x="5120937" y="5150408"/>
            <a:ext cx="5486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400" dirty="0">
                <a:latin typeface="+mj-lt"/>
              </a:rPr>
              <a:t>Población de diferentes oficinas judiciales </a:t>
            </a:r>
          </a:p>
        </p:txBody>
      </p:sp>
      <p:pic>
        <p:nvPicPr>
          <p:cNvPr id="17" name="Gráfico 16" descr="Diana">
            <a:extLst>
              <a:ext uri="{FF2B5EF4-FFF2-40B4-BE49-F238E27FC236}">
                <a16:creationId xmlns:a16="http://schemas.microsoft.com/office/drawing/2014/main" id="{71AF5366-0F2D-EE41-8E19-263C245671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57139" y="5104650"/>
            <a:ext cx="614737" cy="61473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742E98C-1D7D-5547-97A7-CE8C8A3AFE29}"/>
              </a:ext>
            </a:extLst>
          </p:cNvPr>
          <p:cNvSpPr txBox="1"/>
          <p:nvPr/>
        </p:nvSpPr>
        <p:spPr>
          <a:xfrm>
            <a:off x="4549216" y="2819462"/>
            <a:ext cx="3916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>
                <a:latin typeface="+mj-lt"/>
              </a:rPr>
              <a:t>Ejecución de al menos 3 charlas sobre lineamientos para un mejor servicio público de calidad</a:t>
            </a:r>
          </a:p>
        </p:txBody>
      </p:sp>
      <p:pic>
        <p:nvPicPr>
          <p:cNvPr id="18" name="Gráfico 17" descr="Clip">
            <a:extLst>
              <a:ext uri="{FF2B5EF4-FFF2-40B4-BE49-F238E27FC236}">
                <a16:creationId xmlns:a16="http://schemas.microsoft.com/office/drawing/2014/main" id="{546B49DB-CD51-4A46-9412-5D578AEECA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99719" y="2938949"/>
            <a:ext cx="312487" cy="31248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43FF5F2-E7E5-8F4C-8FE8-8F15E21D28D6}"/>
              </a:ext>
            </a:extLst>
          </p:cNvPr>
          <p:cNvSpPr txBox="1"/>
          <p:nvPr/>
        </p:nvSpPr>
        <p:spPr>
          <a:xfrm>
            <a:off x="196651" y="3691590"/>
            <a:ext cx="2459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kern="50" dirty="0">
                <a:ea typeface="SimSun" panose="02010600030101010101" pitchFamily="2" charset="-122"/>
              </a:rPr>
              <a:t>Abril - Julio</a:t>
            </a:r>
            <a:r>
              <a:rPr lang="es-CR" sz="1800" kern="50" dirty="0">
                <a:effectLst/>
                <a:ea typeface="SimSun" panose="02010600030101010101" pitchFamily="2" charset="-122"/>
              </a:rPr>
              <a:t> – D</a:t>
            </a:r>
            <a:r>
              <a:rPr lang="es-CR" kern="50" dirty="0">
                <a:ea typeface="SimSun" panose="02010600030101010101" pitchFamily="2" charset="-122"/>
              </a:rPr>
              <a:t>ic</a:t>
            </a:r>
            <a:r>
              <a:rPr lang="es-CR" sz="1800" kern="50" dirty="0">
                <a:effectLst/>
                <a:ea typeface="SimSun" panose="02010600030101010101" pitchFamily="2" charset="-122"/>
              </a:rPr>
              <a:t>iembre </a:t>
            </a:r>
            <a:endParaRPr lang="es-CR" sz="2400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03EA48A8-3F37-0442-BEE8-2746A391E2D4}"/>
              </a:ext>
            </a:extLst>
          </p:cNvPr>
          <p:cNvSpPr/>
          <p:nvPr/>
        </p:nvSpPr>
        <p:spPr>
          <a:xfrm>
            <a:off x="4591987" y="253531"/>
            <a:ext cx="7190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R" b="1" kern="50" dirty="0">
                <a:solidFill>
                  <a:schemeClr val="bg1"/>
                </a:solidFill>
                <a:latin typeface="+mj-lt"/>
                <a:ea typeface="STHupo" panose="020B0503020204020204" pitchFamily="2" charset="-122"/>
                <a:cs typeface="Mangal" panose="02040503050203030202" pitchFamily="18" charset="0"/>
              </a:rPr>
              <a:t>UNIDAD DE FORMACIÓN</a:t>
            </a:r>
            <a:endParaRPr lang="es-CR" kern="50" dirty="0">
              <a:solidFill>
                <a:schemeClr val="bg1"/>
              </a:solidFill>
              <a:latin typeface="+mj-lt"/>
              <a:ea typeface="STHupo" panose="020B0503020204020204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40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4AA9F04-55A1-409D-B38D-96C6C85FBF59}"/>
              </a:ext>
            </a:extLst>
          </p:cNvPr>
          <p:cNvSpPr txBox="1"/>
          <p:nvPr/>
        </p:nvSpPr>
        <p:spPr>
          <a:xfrm>
            <a:off x="3320088" y="1395040"/>
            <a:ext cx="8119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3600" dirty="0">
                <a:latin typeface="+mj-lt"/>
              </a:rPr>
              <a:t>Ética y transparencia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BB4FDB9-BC24-4A5D-8389-40F268E4A2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433218" y="1259971"/>
            <a:ext cx="1010755" cy="126435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CE0AB18E-CAAB-FA45-9402-067D766A733D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rgbClr val="F2A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A7DB482-5F82-3F41-9CC6-CC095C85DFAF}"/>
              </a:ext>
            </a:extLst>
          </p:cNvPr>
          <p:cNvSpPr/>
          <p:nvPr/>
        </p:nvSpPr>
        <p:spPr>
          <a:xfrm>
            <a:off x="4591987" y="253531"/>
            <a:ext cx="7190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R" b="1" kern="50" dirty="0">
                <a:solidFill>
                  <a:schemeClr val="bg1"/>
                </a:solidFill>
                <a:latin typeface="+mj-lt"/>
                <a:ea typeface="STHupo" panose="020B0503020204020204" pitchFamily="2" charset="-122"/>
                <a:cs typeface="Mangal" panose="02040503050203030202" pitchFamily="18" charset="0"/>
              </a:rPr>
              <a:t>UNIDAD DE FORMACIÓN</a:t>
            </a:r>
            <a:endParaRPr lang="es-CR" kern="50" dirty="0">
              <a:solidFill>
                <a:schemeClr val="bg1"/>
              </a:solidFill>
              <a:latin typeface="+mj-lt"/>
              <a:ea typeface="STHupo" panose="020B0503020204020204" pitchFamily="2" charset="-122"/>
              <a:cs typeface="Mangal" panose="02040503050203030202" pitchFamily="18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5DCA603-7C5C-7142-9888-2B3C7BC551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4" t="10108" r="13266" b="21211"/>
          <a:stretch/>
        </p:blipFill>
        <p:spPr>
          <a:xfrm>
            <a:off x="658128" y="2953920"/>
            <a:ext cx="560933" cy="566056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EF0B3E2-4B66-4E48-AA32-D0012CD42C13}"/>
              </a:ext>
            </a:extLst>
          </p:cNvPr>
          <p:cNvSpPr/>
          <p:nvPr/>
        </p:nvSpPr>
        <p:spPr>
          <a:xfrm>
            <a:off x="5120937" y="5150408"/>
            <a:ext cx="5486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400" dirty="0">
                <a:latin typeface="+mj-lt"/>
              </a:rPr>
              <a:t>Población judicial - Personal que gestiona contrataciones</a:t>
            </a:r>
          </a:p>
        </p:txBody>
      </p:sp>
      <p:pic>
        <p:nvPicPr>
          <p:cNvPr id="17" name="Gráfico 16" descr="Diana">
            <a:extLst>
              <a:ext uri="{FF2B5EF4-FFF2-40B4-BE49-F238E27FC236}">
                <a16:creationId xmlns:a16="http://schemas.microsoft.com/office/drawing/2014/main" id="{71AF5366-0F2D-EE41-8E19-263C245671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57139" y="5104650"/>
            <a:ext cx="614737" cy="61473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742E98C-1D7D-5547-97A7-CE8C8A3AFE29}"/>
              </a:ext>
            </a:extLst>
          </p:cNvPr>
          <p:cNvSpPr txBox="1"/>
          <p:nvPr/>
        </p:nvSpPr>
        <p:spPr>
          <a:xfrm>
            <a:off x="4160520" y="2416327"/>
            <a:ext cx="65493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>
                <a:latin typeface="+mj-lt"/>
              </a:rPr>
              <a:t>Ejecución de al menos 3 charlas y conversatorios sobre temas asociados al ejercicio de la ética en el trabajo </a:t>
            </a:r>
          </a:p>
          <a:p>
            <a:endParaRPr lang="es-CR" dirty="0">
              <a:latin typeface="+mj-lt"/>
            </a:endParaRPr>
          </a:p>
          <a:p>
            <a:r>
              <a:rPr lang="es-CR" dirty="0">
                <a:latin typeface="+mj-lt"/>
              </a:rPr>
              <a:t>Planeamiento y ejecución de una actividad formativa sobre ética aplicada a los procesos de contratación pública</a:t>
            </a:r>
          </a:p>
        </p:txBody>
      </p:sp>
      <p:pic>
        <p:nvPicPr>
          <p:cNvPr id="18" name="Gráfico 17" descr="Clip">
            <a:extLst>
              <a:ext uri="{FF2B5EF4-FFF2-40B4-BE49-F238E27FC236}">
                <a16:creationId xmlns:a16="http://schemas.microsoft.com/office/drawing/2014/main" id="{546B49DB-CD51-4A46-9412-5D578AEECA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11023" y="2535814"/>
            <a:ext cx="312487" cy="312487"/>
          </a:xfrm>
          <a:prstGeom prst="rect">
            <a:avLst/>
          </a:prstGeom>
        </p:spPr>
      </p:pic>
      <p:pic>
        <p:nvPicPr>
          <p:cNvPr id="19" name="Gráfico 18" descr="Clip">
            <a:extLst>
              <a:ext uri="{FF2B5EF4-FFF2-40B4-BE49-F238E27FC236}">
                <a16:creationId xmlns:a16="http://schemas.microsoft.com/office/drawing/2014/main" id="{C4385125-B808-E14A-8DF6-256E0CF6C4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11023" y="3288015"/>
            <a:ext cx="312487" cy="31248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C2C5463-5EC3-1944-95E0-3F0A4BC34BD3}"/>
              </a:ext>
            </a:extLst>
          </p:cNvPr>
          <p:cNvSpPr txBox="1"/>
          <p:nvPr/>
        </p:nvSpPr>
        <p:spPr>
          <a:xfrm>
            <a:off x="196651" y="3691590"/>
            <a:ext cx="1966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800" kern="50" dirty="0">
                <a:effectLst/>
                <a:ea typeface="SimSun" panose="02010600030101010101" pitchFamily="2" charset="-122"/>
              </a:rPr>
              <a:t>Enero – D</a:t>
            </a:r>
            <a:r>
              <a:rPr lang="es-CR" kern="50" dirty="0">
                <a:ea typeface="SimSun" panose="02010600030101010101" pitchFamily="2" charset="-122"/>
              </a:rPr>
              <a:t>ic</a:t>
            </a:r>
            <a:r>
              <a:rPr lang="es-CR" sz="1800" kern="50" dirty="0">
                <a:effectLst/>
                <a:ea typeface="SimSun" panose="02010600030101010101" pitchFamily="2" charset="-122"/>
              </a:rPr>
              <a:t>iembre 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122925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5BFEDB2-7A8A-4E65-B383-805CDC8F4C2E}"/>
              </a:ext>
            </a:extLst>
          </p:cNvPr>
          <p:cNvSpPr txBox="1"/>
          <p:nvPr/>
        </p:nvSpPr>
        <p:spPr>
          <a:xfrm>
            <a:off x="1137683" y="844154"/>
            <a:ext cx="971801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b="1" dirty="0">
                <a:latin typeface="+mj-lt"/>
              </a:rPr>
              <a:t>Generalidades</a:t>
            </a:r>
          </a:p>
          <a:p>
            <a:endParaRPr lang="es-CR" sz="2000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es-CR" sz="2000" dirty="0">
                <a:latin typeface="+mj-lt"/>
              </a:rPr>
              <a:t>Enfoque en la virtualidad</a:t>
            </a:r>
          </a:p>
          <a:p>
            <a:pPr marL="342900" indent="-342900">
              <a:buAutoNum type="arabicPeriod"/>
            </a:pPr>
            <a:r>
              <a:rPr lang="es-CR" sz="2000" dirty="0">
                <a:latin typeface="+mj-lt"/>
              </a:rPr>
              <a:t>Recorte presupuestario de </a:t>
            </a:r>
            <a:r>
              <a:rPr lang="es-CR" sz="2000">
                <a:latin typeface="+mj-lt"/>
              </a:rPr>
              <a:t>más de 85%</a:t>
            </a:r>
            <a:endParaRPr lang="es-CR" sz="2000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es-CR" sz="2000" dirty="0">
                <a:latin typeface="+mj-lt"/>
              </a:rPr>
              <a:t>Población meta específica (conocimiento técnico y específico): el ámbito administrativo</a:t>
            </a:r>
          </a:p>
          <a:p>
            <a:pPr marL="342900" indent="-342900">
              <a:buAutoNum type="arabicPeriod"/>
            </a:pPr>
            <a:r>
              <a:rPr lang="es-CR" sz="2000" dirty="0">
                <a:latin typeface="+mj-lt"/>
              </a:rPr>
              <a:t>Población judicial en general en temas relacionados con: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R" sz="2000" dirty="0">
                <a:latin typeface="+mj-lt"/>
              </a:rPr>
              <a:t>Eje de alineamiento (Inducción y cursos  relacionados con las políticas y ejes transversales)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R" sz="2000" dirty="0">
                <a:latin typeface="+mj-lt"/>
              </a:rPr>
              <a:t>Servicio público con valor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R" sz="2000" dirty="0">
                <a:latin typeface="+mj-lt"/>
              </a:rPr>
              <a:t>Educación moral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R" sz="2000" dirty="0">
                <a:latin typeface="+mj-lt"/>
              </a:rPr>
              <a:t>Eje de Calidad de Vida (Bienestar y salud)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R" sz="2000" dirty="0">
                <a:latin typeface="+mj-lt"/>
              </a:rPr>
              <a:t>Liderazgo: herramientas, gestión humana y operativa de la oficina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29118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4AA9F04-55A1-409D-B38D-96C6C85FBF59}"/>
              </a:ext>
            </a:extLst>
          </p:cNvPr>
          <p:cNvSpPr txBox="1"/>
          <p:nvPr/>
        </p:nvSpPr>
        <p:spPr>
          <a:xfrm>
            <a:off x="2786459" y="1269696"/>
            <a:ext cx="81192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4400" dirty="0">
                <a:latin typeface="+mj-lt"/>
              </a:rPr>
              <a:t>Teletrabajo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BB4FDB9-BC24-4A5D-8389-40F268E4A2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433218" y="1259971"/>
            <a:ext cx="1010755" cy="126435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CE0AB18E-CAAB-FA45-9402-067D766A733D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rgbClr val="F2A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5DCA603-7C5C-7142-9888-2B3C7BC551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4" t="10108" r="13266" b="21211"/>
          <a:stretch/>
        </p:blipFill>
        <p:spPr>
          <a:xfrm>
            <a:off x="658128" y="2953920"/>
            <a:ext cx="560933" cy="566056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EF0B3E2-4B66-4E48-AA32-D0012CD42C13}"/>
              </a:ext>
            </a:extLst>
          </p:cNvPr>
          <p:cNvSpPr/>
          <p:nvPr/>
        </p:nvSpPr>
        <p:spPr>
          <a:xfrm>
            <a:off x="5120937" y="5230247"/>
            <a:ext cx="5486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400" dirty="0">
                <a:latin typeface="+mj-lt"/>
              </a:rPr>
              <a:t>10% del personal que teletrabaja y jefaturas con personal que teletrabaja</a:t>
            </a:r>
          </a:p>
        </p:txBody>
      </p:sp>
      <p:pic>
        <p:nvPicPr>
          <p:cNvPr id="17" name="Gráfico 16" descr="Diana">
            <a:extLst>
              <a:ext uri="{FF2B5EF4-FFF2-40B4-BE49-F238E27FC236}">
                <a16:creationId xmlns:a16="http://schemas.microsoft.com/office/drawing/2014/main" id="{71AF5366-0F2D-EE41-8E19-263C245671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57139" y="5104650"/>
            <a:ext cx="614737" cy="61473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742E98C-1D7D-5547-97A7-CE8C8A3AFE29}"/>
              </a:ext>
            </a:extLst>
          </p:cNvPr>
          <p:cNvSpPr txBox="1"/>
          <p:nvPr/>
        </p:nvSpPr>
        <p:spPr>
          <a:xfrm>
            <a:off x="3844060" y="2373860"/>
            <a:ext cx="80405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600" dirty="0">
                <a:latin typeface="+mj-lt"/>
              </a:rPr>
              <a:t>Desarrollo de recursos para el aprendizaje conforme diseño curricular y planeamiento del programa de formación en teletrabajo aprobado por la Comisión de Teletrabajo.  </a:t>
            </a:r>
          </a:p>
          <a:p>
            <a:r>
              <a:rPr lang="es-CR" sz="1600" dirty="0">
                <a:latin typeface="+mj-lt"/>
              </a:rPr>
              <a:t>ENERO – MARZO</a:t>
            </a:r>
          </a:p>
          <a:p>
            <a:endParaRPr lang="es-CR" sz="1600" dirty="0">
              <a:latin typeface="+mj-lt"/>
            </a:endParaRPr>
          </a:p>
          <a:p>
            <a:r>
              <a:rPr lang="es-CR" sz="1600" dirty="0">
                <a:latin typeface="+mj-lt"/>
              </a:rPr>
              <a:t>Implementación de actividades formativas del programa </a:t>
            </a:r>
          </a:p>
          <a:p>
            <a:r>
              <a:rPr lang="es-CR" sz="1600" dirty="0">
                <a:latin typeface="+mj-lt"/>
              </a:rPr>
              <a:t>MAYO - DICIEMBRE</a:t>
            </a:r>
          </a:p>
          <a:p>
            <a:r>
              <a:rPr lang="es-CR" sz="1600" dirty="0">
                <a:latin typeface="+mj-lt"/>
              </a:rPr>
              <a:t>  </a:t>
            </a:r>
          </a:p>
          <a:p>
            <a:r>
              <a:rPr lang="es-CR" sz="1600" dirty="0">
                <a:latin typeface="+mj-lt"/>
              </a:rPr>
              <a:t>Gestión de actividades complementarias para la capacitación del personal en temas relacionados con el teletrabajo </a:t>
            </a:r>
          </a:p>
          <a:p>
            <a:r>
              <a:rPr lang="es-CR" sz="1600" dirty="0">
                <a:latin typeface="+mj-lt"/>
              </a:rPr>
              <a:t>ENERO - DICIEMBRE</a:t>
            </a:r>
          </a:p>
        </p:txBody>
      </p:sp>
      <p:pic>
        <p:nvPicPr>
          <p:cNvPr id="18" name="Gráfico 17" descr="Clip">
            <a:extLst>
              <a:ext uri="{FF2B5EF4-FFF2-40B4-BE49-F238E27FC236}">
                <a16:creationId xmlns:a16="http://schemas.microsoft.com/office/drawing/2014/main" id="{546B49DB-CD51-4A46-9412-5D578AEECA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17426" y="2426594"/>
            <a:ext cx="312487" cy="312487"/>
          </a:xfrm>
          <a:prstGeom prst="rect">
            <a:avLst/>
          </a:prstGeom>
        </p:spPr>
      </p:pic>
      <p:pic>
        <p:nvPicPr>
          <p:cNvPr id="19" name="Gráfico 18" descr="Clip">
            <a:extLst>
              <a:ext uri="{FF2B5EF4-FFF2-40B4-BE49-F238E27FC236}">
                <a16:creationId xmlns:a16="http://schemas.microsoft.com/office/drawing/2014/main" id="{C4385125-B808-E14A-8DF6-256E0CF6C4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17425" y="3511258"/>
            <a:ext cx="312487" cy="312487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C4531FEE-D92E-7A43-BB30-7E7068E03292}"/>
              </a:ext>
            </a:extLst>
          </p:cNvPr>
          <p:cNvSpPr/>
          <p:nvPr/>
        </p:nvSpPr>
        <p:spPr>
          <a:xfrm>
            <a:off x="4591987" y="253531"/>
            <a:ext cx="7190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R" b="1" kern="50" dirty="0">
                <a:solidFill>
                  <a:schemeClr val="bg1"/>
                </a:solidFill>
                <a:latin typeface="+mj-lt"/>
                <a:ea typeface="STHupo" panose="020B0503020204020204" pitchFamily="2" charset="-122"/>
                <a:cs typeface="Mangal" panose="02040503050203030202" pitchFamily="18" charset="0"/>
              </a:rPr>
              <a:t>UNIDAD DE FORMACIÓN</a:t>
            </a:r>
            <a:endParaRPr lang="es-CR" kern="50" dirty="0">
              <a:solidFill>
                <a:schemeClr val="bg1"/>
              </a:solidFill>
              <a:latin typeface="+mj-lt"/>
              <a:ea typeface="STHupo" panose="020B0503020204020204" pitchFamily="2" charset="-122"/>
              <a:cs typeface="Mangal" panose="02040503050203030202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27222B1-4A76-4DDC-A00C-E3A811D612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7425" y="4362110"/>
            <a:ext cx="310923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8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4AA9F04-55A1-409D-B38D-96C6C85FBF59}"/>
              </a:ext>
            </a:extLst>
          </p:cNvPr>
          <p:cNvSpPr txBox="1"/>
          <p:nvPr/>
        </p:nvSpPr>
        <p:spPr>
          <a:xfrm>
            <a:off x="2965207" y="1184376"/>
            <a:ext cx="88170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>
                <a:latin typeface="+mj-lt"/>
              </a:rPr>
              <a:t>Comunidad de facilitadoras y facilitadores para la atención de necesidades de capacitación con recurso interno.</a:t>
            </a:r>
          </a:p>
          <a:p>
            <a:endParaRPr lang="es-CR" sz="2400" dirty="0">
              <a:latin typeface="+mj-lt"/>
            </a:endParaRPr>
          </a:p>
          <a:p>
            <a:pPr lvl="2"/>
            <a:r>
              <a:rPr lang="es-CR" dirty="0">
                <a:latin typeface="+mj-lt"/>
              </a:rPr>
              <a:t>Continuación del proceso de reclutamiento de personas interesadas </a:t>
            </a:r>
          </a:p>
          <a:p>
            <a:pPr lvl="2"/>
            <a:r>
              <a:rPr lang="es-CR" dirty="0">
                <a:latin typeface="+mj-lt"/>
              </a:rPr>
              <a:t>ENERO - MARZO</a:t>
            </a:r>
          </a:p>
          <a:p>
            <a:pPr lvl="2"/>
            <a:r>
              <a:rPr lang="es-CR" dirty="0">
                <a:latin typeface="+mj-lt"/>
              </a:rPr>
              <a:t> </a:t>
            </a:r>
          </a:p>
          <a:p>
            <a:pPr lvl="2"/>
            <a:r>
              <a:rPr lang="es-CR" dirty="0">
                <a:latin typeface="+mj-lt"/>
              </a:rPr>
              <a:t>Diseño y ejecución del Taller de alineamiento y preparación de personas facilitadoras. </a:t>
            </a:r>
          </a:p>
          <a:p>
            <a:pPr lvl="2"/>
            <a:r>
              <a:rPr lang="es-CR" dirty="0">
                <a:latin typeface="+mj-lt"/>
              </a:rPr>
              <a:t>ABRIL - JUNIO</a:t>
            </a:r>
          </a:p>
          <a:p>
            <a:pPr lvl="2"/>
            <a:r>
              <a:rPr lang="es-CR" dirty="0">
                <a:latin typeface="+mj-lt"/>
              </a:rPr>
              <a:t> </a:t>
            </a:r>
          </a:p>
          <a:p>
            <a:pPr lvl="2"/>
            <a:r>
              <a:rPr lang="es-CR" dirty="0">
                <a:latin typeface="+mj-lt"/>
              </a:rPr>
              <a:t>Ejecución de actividades formativas por parte de las personas facilitadoras, con acompañamiento del Subproceso y apoyo logístico.</a:t>
            </a:r>
          </a:p>
          <a:p>
            <a:pPr lvl="2"/>
            <a:r>
              <a:rPr lang="es-CR" dirty="0">
                <a:latin typeface="+mj-lt"/>
              </a:rPr>
              <a:t>JULIO - NOVIEMBRE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55DFEE6-DBC8-4057-AB64-B6DEC50B20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4" t="10108" r="13266" b="21211"/>
          <a:stretch/>
        </p:blipFill>
        <p:spPr>
          <a:xfrm>
            <a:off x="658128" y="2953920"/>
            <a:ext cx="560933" cy="5660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BB4FDB9-BC24-4A5D-8389-40F268E4A2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433218" y="1259971"/>
            <a:ext cx="1010755" cy="1264354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36E078CB-9BFC-6043-9F13-F1A2A1D50C3C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rgbClr val="F2A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DF76BD4-DFB8-2748-964A-99ED11C448E1}"/>
              </a:ext>
            </a:extLst>
          </p:cNvPr>
          <p:cNvSpPr/>
          <p:nvPr/>
        </p:nvSpPr>
        <p:spPr>
          <a:xfrm>
            <a:off x="5514241" y="5673624"/>
            <a:ext cx="42928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400" dirty="0">
                <a:latin typeface="+mj-lt"/>
              </a:rPr>
              <a:t>Personas inscritas y admitidas en el programa</a:t>
            </a:r>
          </a:p>
        </p:txBody>
      </p:sp>
      <p:pic>
        <p:nvPicPr>
          <p:cNvPr id="18" name="Gráfico 17" descr="Diana">
            <a:extLst>
              <a:ext uri="{FF2B5EF4-FFF2-40B4-BE49-F238E27FC236}">
                <a16:creationId xmlns:a16="http://schemas.microsoft.com/office/drawing/2014/main" id="{B36F68FE-1258-8541-AB8E-A4649BFFEF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61873" y="5585250"/>
            <a:ext cx="614737" cy="614737"/>
          </a:xfrm>
          <a:prstGeom prst="rect">
            <a:avLst/>
          </a:prstGeom>
        </p:spPr>
      </p:pic>
      <p:pic>
        <p:nvPicPr>
          <p:cNvPr id="19" name="Gráfico 18" descr="Clip">
            <a:extLst>
              <a:ext uri="{FF2B5EF4-FFF2-40B4-BE49-F238E27FC236}">
                <a16:creationId xmlns:a16="http://schemas.microsoft.com/office/drawing/2014/main" id="{B2B59014-20BF-AA4A-93B1-CD0C92161E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22320" y="2458441"/>
            <a:ext cx="330199" cy="330199"/>
          </a:xfrm>
          <a:prstGeom prst="rect">
            <a:avLst/>
          </a:prstGeom>
        </p:spPr>
      </p:pic>
      <p:pic>
        <p:nvPicPr>
          <p:cNvPr id="22" name="Gráfico 21" descr="Clip">
            <a:extLst>
              <a:ext uri="{FF2B5EF4-FFF2-40B4-BE49-F238E27FC236}">
                <a16:creationId xmlns:a16="http://schemas.microsoft.com/office/drawing/2014/main" id="{8B063224-8D08-A940-B5D3-6AF832008C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10256" y="3189777"/>
            <a:ext cx="330199" cy="330199"/>
          </a:xfrm>
          <a:prstGeom prst="rect">
            <a:avLst/>
          </a:prstGeom>
        </p:spPr>
      </p:pic>
      <p:pic>
        <p:nvPicPr>
          <p:cNvPr id="23" name="Gráfico 22" descr="Clip">
            <a:extLst>
              <a:ext uri="{FF2B5EF4-FFF2-40B4-BE49-F238E27FC236}">
                <a16:creationId xmlns:a16="http://schemas.microsoft.com/office/drawing/2014/main" id="{5A4128CA-C508-A949-98B6-96913438F4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13901" y="4234459"/>
            <a:ext cx="330199" cy="330199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DB699914-4299-8948-B853-3887BEE90DBC}"/>
              </a:ext>
            </a:extLst>
          </p:cNvPr>
          <p:cNvSpPr/>
          <p:nvPr/>
        </p:nvSpPr>
        <p:spPr>
          <a:xfrm>
            <a:off x="4591987" y="253531"/>
            <a:ext cx="7190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R" b="1" kern="50" dirty="0">
                <a:solidFill>
                  <a:schemeClr val="bg1"/>
                </a:solidFill>
                <a:latin typeface="+mj-lt"/>
                <a:ea typeface="STHupo" panose="020B0503020204020204" pitchFamily="2" charset="-122"/>
                <a:cs typeface="Mangal" panose="02040503050203030202" pitchFamily="18" charset="0"/>
              </a:rPr>
              <a:t>UNIDAD DE FORMACIÓN</a:t>
            </a:r>
            <a:endParaRPr lang="es-CR" kern="50" dirty="0">
              <a:solidFill>
                <a:schemeClr val="bg1"/>
              </a:solidFill>
              <a:latin typeface="+mj-lt"/>
              <a:ea typeface="STHupo" panose="020B0503020204020204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3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4AA9F04-55A1-409D-B38D-96C6C85FBF59}"/>
              </a:ext>
            </a:extLst>
          </p:cNvPr>
          <p:cNvSpPr txBox="1"/>
          <p:nvPr/>
        </p:nvSpPr>
        <p:spPr>
          <a:xfrm>
            <a:off x="3708785" y="2088428"/>
            <a:ext cx="6349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3200" dirty="0">
                <a:latin typeface="+mj-lt"/>
              </a:rPr>
              <a:t>Refrescamiento práctico en manejo de armas cortas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BB4FDB9-BC24-4A5D-8389-40F268E4A2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433218" y="1259971"/>
            <a:ext cx="1010755" cy="126435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CE0AB18E-CAAB-FA45-9402-067D766A733D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rgbClr val="F2A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5DCA603-7C5C-7142-9888-2B3C7BC551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4" t="10108" r="13266" b="21211"/>
          <a:stretch/>
        </p:blipFill>
        <p:spPr>
          <a:xfrm>
            <a:off x="658128" y="2953920"/>
            <a:ext cx="560933" cy="566056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EF0B3E2-4B66-4E48-AA32-D0012CD42C13}"/>
              </a:ext>
            </a:extLst>
          </p:cNvPr>
          <p:cNvSpPr/>
          <p:nvPr/>
        </p:nvSpPr>
        <p:spPr>
          <a:xfrm>
            <a:off x="5418117" y="3912902"/>
            <a:ext cx="5486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dirty="0">
                <a:latin typeface="+mj-lt"/>
              </a:rPr>
              <a:t>Oficiales de Seguridad de todo el país</a:t>
            </a:r>
            <a:endParaRPr lang="es-CR" sz="1400" dirty="0">
              <a:latin typeface="+mj-lt"/>
            </a:endParaRPr>
          </a:p>
        </p:txBody>
      </p:sp>
      <p:pic>
        <p:nvPicPr>
          <p:cNvPr id="17" name="Gráfico 16" descr="Diana">
            <a:extLst>
              <a:ext uri="{FF2B5EF4-FFF2-40B4-BE49-F238E27FC236}">
                <a16:creationId xmlns:a16="http://schemas.microsoft.com/office/drawing/2014/main" id="{71AF5366-0F2D-EE41-8E19-263C245671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51449" y="3790200"/>
            <a:ext cx="614737" cy="61473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43FF5F2-E7E5-8F4C-8FE8-8F15E21D28D6}"/>
              </a:ext>
            </a:extLst>
          </p:cNvPr>
          <p:cNvSpPr txBox="1"/>
          <p:nvPr/>
        </p:nvSpPr>
        <p:spPr>
          <a:xfrm>
            <a:off x="196651" y="3691590"/>
            <a:ext cx="1842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kern="50" dirty="0">
                <a:ea typeface="SimSun" panose="02010600030101010101" pitchFamily="2" charset="-122"/>
              </a:rPr>
              <a:t>Julio</a:t>
            </a:r>
            <a:r>
              <a:rPr lang="es-CR" sz="1800" kern="50" dirty="0">
                <a:effectLst/>
                <a:ea typeface="SimSun" panose="02010600030101010101" pitchFamily="2" charset="-122"/>
              </a:rPr>
              <a:t> – D</a:t>
            </a:r>
            <a:r>
              <a:rPr lang="es-CR" kern="50" dirty="0">
                <a:ea typeface="SimSun" panose="02010600030101010101" pitchFamily="2" charset="-122"/>
              </a:rPr>
              <a:t>ic</a:t>
            </a:r>
            <a:r>
              <a:rPr lang="es-CR" sz="1800" kern="50" dirty="0">
                <a:effectLst/>
                <a:ea typeface="SimSun" panose="02010600030101010101" pitchFamily="2" charset="-122"/>
              </a:rPr>
              <a:t>iembre </a:t>
            </a:r>
            <a:endParaRPr lang="es-CR" sz="2400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03EA48A8-3F37-0442-BEE8-2746A391E2D4}"/>
              </a:ext>
            </a:extLst>
          </p:cNvPr>
          <p:cNvSpPr/>
          <p:nvPr/>
        </p:nvSpPr>
        <p:spPr>
          <a:xfrm>
            <a:off x="4591987" y="253531"/>
            <a:ext cx="7190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R" b="1" kern="50" dirty="0">
                <a:solidFill>
                  <a:schemeClr val="bg1"/>
                </a:solidFill>
                <a:latin typeface="+mj-lt"/>
                <a:ea typeface="STHupo" panose="020B0503020204020204" pitchFamily="2" charset="-122"/>
                <a:cs typeface="Mangal" panose="02040503050203030202" pitchFamily="18" charset="0"/>
              </a:rPr>
              <a:t>UNIDAD DE FORMACIÓN</a:t>
            </a:r>
            <a:endParaRPr lang="es-CR" kern="50" dirty="0">
              <a:solidFill>
                <a:schemeClr val="bg1"/>
              </a:solidFill>
              <a:latin typeface="+mj-lt"/>
              <a:ea typeface="STHupo" panose="020B0503020204020204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10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4AA9F04-55A1-409D-B38D-96C6C85FBF59}"/>
              </a:ext>
            </a:extLst>
          </p:cNvPr>
          <p:cNvSpPr txBox="1"/>
          <p:nvPr/>
        </p:nvSpPr>
        <p:spPr>
          <a:xfrm>
            <a:off x="3708785" y="2088428"/>
            <a:ext cx="7196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3200" dirty="0">
                <a:latin typeface="+mj-lt"/>
              </a:rPr>
              <a:t>Capacitación en el uso de herramientas Office 365 aplicadas al ámbito institucional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BB4FDB9-BC24-4A5D-8389-40F268E4A2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433218" y="1259971"/>
            <a:ext cx="1010755" cy="126435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CE0AB18E-CAAB-FA45-9402-067D766A733D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rgbClr val="F2A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5DCA603-7C5C-7142-9888-2B3C7BC551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4" t="10108" r="13266" b="21211"/>
          <a:stretch/>
        </p:blipFill>
        <p:spPr>
          <a:xfrm>
            <a:off x="658128" y="2953920"/>
            <a:ext cx="560933" cy="566056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EF0B3E2-4B66-4E48-AA32-D0012CD42C13}"/>
              </a:ext>
            </a:extLst>
          </p:cNvPr>
          <p:cNvSpPr/>
          <p:nvPr/>
        </p:nvSpPr>
        <p:spPr>
          <a:xfrm>
            <a:off x="5418117" y="3912902"/>
            <a:ext cx="5486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600" dirty="0">
                <a:latin typeface="+mj-lt"/>
              </a:rPr>
              <a:t>Población judicial de distintas oficinas del ámbito administrativo</a:t>
            </a:r>
            <a:endParaRPr lang="es-CR" sz="1200" dirty="0">
              <a:latin typeface="+mj-lt"/>
            </a:endParaRPr>
          </a:p>
        </p:txBody>
      </p:sp>
      <p:pic>
        <p:nvPicPr>
          <p:cNvPr id="17" name="Gráfico 16" descr="Diana">
            <a:extLst>
              <a:ext uri="{FF2B5EF4-FFF2-40B4-BE49-F238E27FC236}">
                <a16:creationId xmlns:a16="http://schemas.microsoft.com/office/drawing/2014/main" id="{71AF5366-0F2D-EE41-8E19-263C245671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51449" y="3790200"/>
            <a:ext cx="614737" cy="61473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43FF5F2-E7E5-8F4C-8FE8-8F15E21D28D6}"/>
              </a:ext>
            </a:extLst>
          </p:cNvPr>
          <p:cNvSpPr txBox="1"/>
          <p:nvPr/>
        </p:nvSpPr>
        <p:spPr>
          <a:xfrm>
            <a:off x="196651" y="3691590"/>
            <a:ext cx="1842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kern="50" dirty="0">
                <a:ea typeface="SimSun" panose="02010600030101010101" pitchFamily="2" charset="-122"/>
              </a:rPr>
              <a:t>Julio</a:t>
            </a:r>
            <a:r>
              <a:rPr lang="es-CR" sz="1800" kern="50" dirty="0">
                <a:effectLst/>
                <a:ea typeface="SimSun" panose="02010600030101010101" pitchFamily="2" charset="-122"/>
              </a:rPr>
              <a:t> – D</a:t>
            </a:r>
            <a:r>
              <a:rPr lang="es-CR" kern="50" dirty="0">
                <a:ea typeface="SimSun" panose="02010600030101010101" pitchFamily="2" charset="-122"/>
              </a:rPr>
              <a:t>ic</a:t>
            </a:r>
            <a:r>
              <a:rPr lang="es-CR" sz="1800" kern="50" dirty="0">
                <a:effectLst/>
                <a:ea typeface="SimSun" panose="02010600030101010101" pitchFamily="2" charset="-122"/>
              </a:rPr>
              <a:t>iembre </a:t>
            </a:r>
            <a:endParaRPr lang="es-CR" sz="2400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03EA48A8-3F37-0442-BEE8-2746A391E2D4}"/>
              </a:ext>
            </a:extLst>
          </p:cNvPr>
          <p:cNvSpPr/>
          <p:nvPr/>
        </p:nvSpPr>
        <p:spPr>
          <a:xfrm>
            <a:off x="4591987" y="253531"/>
            <a:ext cx="7190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R" b="1" kern="50" dirty="0">
                <a:solidFill>
                  <a:schemeClr val="bg1"/>
                </a:solidFill>
                <a:latin typeface="+mj-lt"/>
                <a:ea typeface="STHupo" panose="020B0503020204020204" pitchFamily="2" charset="-122"/>
                <a:cs typeface="Mangal" panose="02040503050203030202" pitchFamily="18" charset="0"/>
              </a:rPr>
              <a:t>UNIDAD DE FORMACIÓN</a:t>
            </a:r>
            <a:endParaRPr lang="es-CR" kern="50" dirty="0">
              <a:solidFill>
                <a:schemeClr val="bg1"/>
              </a:solidFill>
              <a:latin typeface="+mj-lt"/>
              <a:ea typeface="STHupo" panose="020B0503020204020204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4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62A08FF-270B-462F-B19E-EDFD41621F7A}"/>
              </a:ext>
            </a:extLst>
          </p:cNvPr>
          <p:cNvSpPr txBox="1"/>
          <p:nvPr/>
        </p:nvSpPr>
        <p:spPr>
          <a:xfrm>
            <a:off x="4307155" y="6279309"/>
            <a:ext cx="3216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000" dirty="0">
                <a:latin typeface="+mj-lt"/>
              </a:rPr>
              <a:t>PLAN DE CAPACITACIÓN 2021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5C7288-3AFB-426E-BFFB-B99BF7595462}"/>
              </a:ext>
            </a:extLst>
          </p:cNvPr>
          <p:cNvSpPr txBox="1"/>
          <p:nvPr/>
        </p:nvSpPr>
        <p:spPr>
          <a:xfrm>
            <a:off x="817212" y="1305342"/>
            <a:ext cx="468641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R" sz="4400" b="1" dirty="0"/>
              <a:t>DESARROLLO</a:t>
            </a:r>
          </a:p>
          <a:p>
            <a:pPr algn="r"/>
            <a:r>
              <a:rPr lang="es-CR" sz="4400" b="1" dirty="0"/>
              <a:t>DE HERRAMIENTAS</a:t>
            </a:r>
          </a:p>
          <a:p>
            <a:pPr algn="r"/>
            <a:r>
              <a:rPr lang="es-CR" sz="4400" b="1" dirty="0"/>
              <a:t>EDUCATIVAS</a:t>
            </a:r>
            <a:endParaRPr lang="es-CR" sz="96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E6F67F6-9744-4604-9462-90DDF15E21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5" b="15090"/>
          <a:stretch/>
        </p:blipFill>
        <p:spPr>
          <a:xfrm flipH="1">
            <a:off x="6096000" y="822987"/>
            <a:ext cx="5061629" cy="3716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7687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213D265-4E0C-46E8-BEEC-79B5829B4C49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rgbClr val="BE5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5C7288-3AFB-426E-BFFB-B99BF7595462}"/>
              </a:ext>
            </a:extLst>
          </p:cNvPr>
          <p:cNvSpPr txBox="1"/>
          <p:nvPr/>
        </p:nvSpPr>
        <p:spPr>
          <a:xfrm>
            <a:off x="613802" y="178581"/>
            <a:ext cx="10964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b="1" dirty="0">
                <a:solidFill>
                  <a:schemeClr val="bg1"/>
                </a:solidFill>
                <a:latin typeface="+mj-lt"/>
              </a:rPr>
              <a:t>DESARROLLO</a:t>
            </a:r>
            <a:r>
              <a:rPr lang="es-CR" sz="2400" b="1" dirty="0">
                <a:solidFill>
                  <a:schemeClr val="bg1"/>
                </a:solidFill>
              </a:rPr>
              <a:t> </a:t>
            </a:r>
            <a:r>
              <a:rPr lang="es-CR" b="1" dirty="0">
                <a:solidFill>
                  <a:schemeClr val="bg1"/>
                </a:solidFill>
                <a:latin typeface="+mj-lt"/>
              </a:rPr>
              <a:t>VIRTUAL</a:t>
            </a:r>
            <a:endParaRPr lang="es-C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FFA97BD-99A3-43E3-B30E-5B4EBDBAC5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581826" y="1652851"/>
            <a:ext cx="663823" cy="83037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BD8D010-BDDE-C942-832D-0C6EA78A77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4" t="10108" r="13266" b="21211"/>
          <a:stretch/>
        </p:blipFill>
        <p:spPr>
          <a:xfrm>
            <a:off x="658128" y="2953920"/>
            <a:ext cx="560933" cy="56605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9BE2E6D-B470-9545-8494-3D0FD53A85AA}"/>
              </a:ext>
            </a:extLst>
          </p:cNvPr>
          <p:cNvSpPr txBox="1"/>
          <p:nvPr/>
        </p:nvSpPr>
        <p:spPr>
          <a:xfrm>
            <a:off x="196651" y="3691590"/>
            <a:ext cx="1966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kern="50" dirty="0">
                <a:ea typeface="SimSun" panose="02010600030101010101" pitchFamily="2" charset="-122"/>
              </a:rPr>
              <a:t>Enero</a:t>
            </a:r>
            <a:r>
              <a:rPr lang="es-CR" sz="1800" kern="50" dirty="0">
                <a:effectLst/>
                <a:ea typeface="SimSun" panose="02010600030101010101" pitchFamily="2" charset="-122"/>
              </a:rPr>
              <a:t> – D</a:t>
            </a:r>
            <a:r>
              <a:rPr lang="es-CR" kern="50" dirty="0">
                <a:ea typeface="SimSun" panose="02010600030101010101" pitchFamily="2" charset="-122"/>
              </a:rPr>
              <a:t>ic</a:t>
            </a:r>
            <a:r>
              <a:rPr lang="es-CR" sz="1800" kern="50" dirty="0">
                <a:effectLst/>
                <a:ea typeface="SimSun" panose="02010600030101010101" pitchFamily="2" charset="-122"/>
              </a:rPr>
              <a:t>iembre </a:t>
            </a:r>
            <a:endParaRPr lang="es-CR" sz="24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FA9A37B-CD97-4041-AE8A-FA2B06A6FD72}"/>
              </a:ext>
            </a:extLst>
          </p:cNvPr>
          <p:cNvSpPr txBox="1"/>
          <p:nvPr/>
        </p:nvSpPr>
        <p:spPr>
          <a:xfrm>
            <a:off x="3320089" y="1395040"/>
            <a:ext cx="76412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3200" dirty="0">
                <a:latin typeface="+mj-lt"/>
              </a:rPr>
              <a:t>Rediseño del Programa de Inducción General e Inducción Técnica al Poder Judicial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DF6FF7-CF98-7A4E-ACFE-B3E9CCD89915}"/>
              </a:ext>
            </a:extLst>
          </p:cNvPr>
          <p:cNvSpPr txBox="1"/>
          <p:nvPr/>
        </p:nvSpPr>
        <p:spPr>
          <a:xfrm>
            <a:off x="4229100" y="2848301"/>
            <a:ext cx="6549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>
                <a:latin typeface="+mj-lt"/>
              </a:rPr>
              <a:t>Ejecución de las fases del Proceso de Desarrollo de Productos Educativos Virtuales </a:t>
            </a:r>
          </a:p>
        </p:txBody>
      </p:sp>
      <p:pic>
        <p:nvPicPr>
          <p:cNvPr id="18" name="Gráfico 17" descr="Clip">
            <a:extLst>
              <a:ext uri="{FF2B5EF4-FFF2-40B4-BE49-F238E27FC236}">
                <a16:creationId xmlns:a16="http://schemas.microsoft.com/office/drawing/2014/main" id="{C10A57A8-C82D-2F49-99A4-243955A832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11023" y="2959927"/>
            <a:ext cx="312487" cy="312487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78A04B75-6885-EF48-A11B-1A646005C538}"/>
              </a:ext>
            </a:extLst>
          </p:cNvPr>
          <p:cNvSpPr/>
          <p:nvPr/>
        </p:nvSpPr>
        <p:spPr>
          <a:xfrm>
            <a:off x="5474555" y="5421662"/>
            <a:ext cx="5486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600" dirty="0">
                <a:latin typeface="+mj-lt"/>
              </a:rPr>
              <a:t>Personal de Primer Ingreso y quien no cuente con el Programa. </a:t>
            </a:r>
          </a:p>
        </p:txBody>
      </p:sp>
      <p:pic>
        <p:nvPicPr>
          <p:cNvPr id="20" name="Gráfico 19" descr="Diana">
            <a:extLst>
              <a:ext uri="{FF2B5EF4-FFF2-40B4-BE49-F238E27FC236}">
                <a16:creationId xmlns:a16="http://schemas.microsoft.com/office/drawing/2014/main" id="{1422F677-2826-E34A-A697-6BCBECB710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07887" y="5298960"/>
            <a:ext cx="614737" cy="6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2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213D265-4E0C-46E8-BEEC-79B5829B4C49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rgbClr val="BE5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5C7288-3AFB-426E-BFFB-B99BF7595462}"/>
              </a:ext>
            </a:extLst>
          </p:cNvPr>
          <p:cNvSpPr txBox="1"/>
          <p:nvPr/>
        </p:nvSpPr>
        <p:spPr>
          <a:xfrm>
            <a:off x="613802" y="178581"/>
            <a:ext cx="10964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b="1" dirty="0">
                <a:solidFill>
                  <a:schemeClr val="bg1"/>
                </a:solidFill>
                <a:latin typeface="+mj-lt"/>
              </a:rPr>
              <a:t>DESARROLLO</a:t>
            </a:r>
            <a:r>
              <a:rPr lang="es-CR" sz="2400" b="1" dirty="0">
                <a:solidFill>
                  <a:schemeClr val="bg1"/>
                </a:solidFill>
              </a:rPr>
              <a:t> </a:t>
            </a:r>
            <a:r>
              <a:rPr lang="es-CR" b="1" dirty="0">
                <a:solidFill>
                  <a:schemeClr val="bg1"/>
                </a:solidFill>
                <a:latin typeface="+mj-lt"/>
              </a:rPr>
              <a:t>VIRTUAL</a:t>
            </a:r>
            <a:endParaRPr lang="es-C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FFA97BD-99A3-43E3-B30E-5B4EBDBAC5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581826" y="1652851"/>
            <a:ext cx="663823" cy="83037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BD8D010-BDDE-C942-832D-0C6EA78A77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4" t="10108" r="13266" b="21211"/>
          <a:stretch/>
        </p:blipFill>
        <p:spPr>
          <a:xfrm>
            <a:off x="658128" y="2953920"/>
            <a:ext cx="560933" cy="56605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9BE2E6D-B470-9545-8494-3D0FD53A85AA}"/>
              </a:ext>
            </a:extLst>
          </p:cNvPr>
          <p:cNvSpPr txBox="1"/>
          <p:nvPr/>
        </p:nvSpPr>
        <p:spPr>
          <a:xfrm>
            <a:off x="196651" y="3691590"/>
            <a:ext cx="1498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kern="50" dirty="0">
                <a:ea typeface="SimSun" panose="02010600030101010101" pitchFamily="2" charset="-122"/>
              </a:rPr>
              <a:t>Enero</a:t>
            </a:r>
            <a:r>
              <a:rPr lang="es-CR" sz="1800" kern="50" dirty="0">
                <a:effectLst/>
                <a:ea typeface="SimSun" panose="02010600030101010101" pitchFamily="2" charset="-122"/>
              </a:rPr>
              <a:t> – Junio </a:t>
            </a:r>
            <a:endParaRPr lang="es-CR" sz="24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FA9A37B-CD97-4041-AE8A-FA2B06A6FD72}"/>
              </a:ext>
            </a:extLst>
          </p:cNvPr>
          <p:cNvSpPr txBox="1"/>
          <p:nvPr/>
        </p:nvSpPr>
        <p:spPr>
          <a:xfrm>
            <a:off x="3320089" y="1243458"/>
            <a:ext cx="76412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b="1" dirty="0">
                <a:latin typeface="+mj-lt"/>
              </a:rPr>
              <a:t>Curso virtual Nuevo Código de Ética</a:t>
            </a:r>
          </a:p>
          <a:p>
            <a:r>
              <a:rPr lang="es-CR" sz="2000" dirty="0">
                <a:latin typeface="+mj-lt"/>
              </a:rPr>
              <a:t> </a:t>
            </a:r>
          </a:p>
          <a:p>
            <a:r>
              <a:rPr lang="es-CR" sz="2000" dirty="0">
                <a:latin typeface="+mj-lt"/>
              </a:rPr>
              <a:t>Este proyecto estaba definido en el Plan 2021. Sin embargo, debido al recorte presupuestario y la asignación de recursos por prioridades, no se pudo concretar. Por esta razón, se buscó financiamiento mediante cooperación con la Embajada de los Estados Unidos, esta gestión se encuentra en trámite.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DF6FF7-CF98-7A4E-ACFE-B3E9CCD89915}"/>
              </a:ext>
            </a:extLst>
          </p:cNvPr>
          <p:cNvSpPr txBox="1"/>
          <p:nvPr/>
        </p:nvSpPr>
        <p:spPr>
          <a:xfrm>
            <a:off x="4229100" y="3966451"/>
            <a:ext cx="6549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>
                <a:latin typeface="+mj-lt"/>
              </a:rPr>
              <a:t>Ejecución de las fases del Proceso de Desarrollo de Productos Educativos Virtuales </a:t>
            </a:r>
          </a:p>
        </p:txBody>
      </p:sp>
      <p:pic>
        <p:nvPicPr>
          <p:cNvPr id="18" name="Gráfico 17" descr="Clip">
            <a:extLst>
              <a:ext uri="{FF2B5EF4-FFF2-40B4-BE49-F238E27FC236}">
                <a16:creationId xmlns:a16="http://schemas.microsoft.com/office/drawing/2014/main" id="{C10A57A8-C82D-2F49-99A4-243955A832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11023" y="4078077"/>
            <a:ext cx="312487" cy="312487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78A04B75-6885-EF48-A11B-1A646005C538}"/>
              </a:ext>
            </a:extLst>
          </p:cNvPr>
          <p:cNvSpPr/>
          <p:nvPr/>
        </p:nvSpPr>
        <p:spPr>
          <a:xfrm>
            <a:off x="5474555" y="5421662"/>
            <a:ext cx="5486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dirty="0">
                <a:latin typeface="+mj-lt"/>
              </a:rPr>
              <a:t>Toda la población judicial</a:t>
            </a:r>
            <a:r>
              <a:rPr lang="es-CR" sz="1600" dirty="0">
                <a:latin typeface="+mj-lt"/>
              </a:rPr>
              <a:t> </a:t>
            </a:r>
          </a:p>
        </p:txBody>
      </p:sp>
      <p:pic>
        <p:nvPicPr>
          <p:cNvPr id="20" name="Gráfico 19" descr="Diana">
            <a:extLst>
              <a:ext uri="{FF2B5EF4-FFF2-40B4-BE49-F238E27FC236}">
                <a16:creationId xmlns:a16="http://schemas.microsoft.com/office/drawing/2014/main" id="{1422F677-2826-E34A-A697-6BCBECB710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07887" y="5298960"/>
            <a:ext cx="614737" cy="6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2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213D265-4E0C-46E8-BEEC-79B5829B4C49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rgbClr val="BE5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5C7288-3AFB-426E-BFFB-B99BF7595462}"/>
              </a:ext>
            </a:extLst>
          </p:cNvPr>
          <p:cNvSpPr txBox="1"/>
          <p:nvPr/>
        </p:nvSpPr>
        <p:spPr>
          <a:xfrm>
            <a:off x="613802" y="178581"/>
            <a:ext cx="10964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b="1" dirty="0">
                <a:solidFill>
                  <a:schemeClr val="bg1"/>
                </a:solidFill>
                <a:latin typeface="+mj-lt"/>
              </a:rPr>
              <a:t>DESARROLLO</a:t>
            </a:r>
            <a:r>
              <a:rPr lang="es-CR" sz="2400" b="1" dirty="0">
                <a:solidFill>
                  <a:schemeClr val="bg1"/>
                </a:solidFill>
              </a:rPr>
              <a:t> </a:t>
            </a:r>
            <a:r>
              <a:rPr lang="es-CR" b="1" dirty="0">
                <a:solidFill>
                  <a:schemeClr val="bg1"/>
                </a:solidFill>
                <a:latin typeface="+mj-lt"/>
              </a:rPr>
              <a:t>VIRTUAL</a:t>
            </a:r>
            <a:endParaRPr lang="es-C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FFA97BD-99A3-43E3-B30E-5B4EBDBAC5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581826" y="1652851"/>
            <a:ext cx="663823" cy="83037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BD8D010-BDDE-C942-832D-0C6EA78A77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4" t="10108" r="13266" b="21211"/>
          <a:stretch/>
        </p:blipFill>
        <p:spPr>
          <a:xfrm>
            <a:off x="658128" y="2953920"/>
            <a:ext cx="560933" cy="56605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9BE2E6D-B470-9545-8494-3D0FD53A85AA}"/>
              </a:ext>
            </a:extLst>
          </p:cNvPr>
          <p:cNvSpPr txBox="1"/>
          <p:nvPr/>
        </p:nvSpPr>
        <p:spPr>
          <a:xfrm>
            <a:off x="196651" y="3691590"/>
            <a:ext cx="1498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kern="50" dirty="0">
                <a:ea typeface="SimSun" panose="02010600030101010101" pitchFamily="2" charset="-122"/>
              </a:rPr>
              <a:t>Enero</a:t>
            </a:r>
            <a:r>
              <a:rPr lang="es-CR" sz="1800" kern="50" dirty="0">
                <a:effectLst/>
                <a:ea typeface="SimSun" panose="02010600030101010101" pitchFamily="2" charset="-122"/>
              </a:rPr>
              <a:t> – Junio </a:t>
            </a:r>
            <a:endParaRPr lang="es-CR" sz="24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FA9A37B-CD97-4041-AE8A-FA2B06A6FD72}"/>
              </a:ext>
            </a:extLst>
          </p:cNvPr>
          <p:cNvSpPr txBox="1"/>
          <p:nvPr/>
        </p:nvSpPr>
        <p:spPr>
          <a:xfrm>
            <a:off x="3320089" y="1414597"/>
            <a:ext cx="73555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dirty="0">
                <a:latin typeface="+mj-lt"/>
              </a:rPr>
              <a:t>Curso virtual: Sensibilización y procedimiento para el otorgamiento de ayudas económicas a la población indígena.</a:t>
            </a:r>
            <a:r>
              <a:rPr lang="es-CR" sz="4000" dirty="0">
                <a:latin typeface="+mj-lt"/>
              </a:rPr>
              <a:t> </a:t>
            </a:r>
            <a:endParaRPr lang="es-CR" sz="3600" dirty="0">
              <a:latin typeface="+mj-lt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DF6FF7-CF98-7A4E-ACFE-B3E9CCD89915}"/>
              </a:ext>
            </a:extLst>
          </p:cNvPr>
          <p:cNvSpPr txBox="1"/>
          <p:nvPr/>
        </p:nvSpPr>
        <p:spPr>
          <a:xfrm>
            <a:off x="4343756" y="3483685"/>
            <a:ext cx="6549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>
                <a:latin typeface="+mj-lt"/>
              </a:rPr>
              <a:t>Ejecución de las fases del Proceso de Desarrollo de Productos Educativos Virtuales </a:t>
            </a:r>
          </a:p>
        </p:txBody>
      </p:sp>
      <p:pic>
        <p:nvPicPr>
          <p:cNvPr id="18" name="Gráfico 17" descr="Clip">
            <a:extLst>
              <a:ext uri="{FF2B5EF4-FFF2-40B4-BE49-F238E27FC236}">
                <a16:creationId xmlns:a16="http://schemas.microsoft.com/office/drawing/2014/main" id="{C10A57A8-C82D-2F49-99A4-243955A832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25679" y="3595311"/>
            <a:ext cx="312487" cy="312487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78A04B75-6885-EF48-A11B-1A646005C538}"/>
              </a:ext>
            </a:extLst>
          </p:cNvPr>
          <p:cNvSpPr/>
          <p:nvPr/>
        </p:nvSpPr>
        <p:spPr>
          <a:xfrm>
            <a:off x="5474555" y="5421662"/>
            <a:ext cx="5486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dirty="0">
                <a:latin typeface="+mj-lt"/>
              </a:rPr>
              <a:t>Toda la población judicial</a:t>
            </a:r>
            <a:r>
              <a:rPr lang="es-CR" sz="1600" dirty="0">
                <a:latin typeface="+mj-lt"/>
              </a:rPr>
              <a:t> </a:t>
            </a:r>
          </a:p>
        </p:txBody>
      </p:sp>
      <p:pic>
        <p:nvPicPr>
          <p:cNvPr id="20" name="Gráfico 19" descr="Diana">
            <a:extLst>
              <a:ext uri="{FF2B5EF4-FFF2-40B4-BE49-F238E27FC236}">
                <a16:creationId xmlns:a16="http://schemas.microsoft.com/office/drawing/2014/main" id="{1422F677-2826-E34A-A697-6BCBECB710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07887" y="5298960"/>
            <a:ext cx="614737" cy="6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5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213D265-4E0C-46E8-BEEC-79B5829B4C49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rgbClr val="BE5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5C7288-3AFB-426E-BFFB-B99BF7595462}"/>
              </a:ext>
            </a:extLst>
          </p:cNvPr>
          <p:cNvSpPr txBox="1"/>
          <p:nvPr/>
        </p:nvSpPr>
        <p:spPr>
          <a:xfrm>
            <a:off x="613802" y="178581"/>
            <a:ext cx="10964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b="1" dirty="0">
                <a:solidFill>
                  <a:schemeClr val="bg1"/>
                </a:solidFill>
                <a:latin typeface="+mj-lt"/>
              </a:rPr>
              <a:t>DESARROLLO</a:t>
            </a:r>
            <a:r>
              <a:rPr lang="es-CR" sz="2400" b="1" dirty="0">
                <a:solidFill>
                  <a:schemeClr val="bg1"/>
                </a:solidFill>
              </a:rPr>
              <a:t> </a:t>
            </a:r>
            <a:r>
              <a:rPr lang="es-CR" b="1" dirty="0">
                <a:solidFill>
                  <a:schemeClr val="bg1"/>
                </a:solidFill>
                <a:latin typeface="+mj-lt"/>
              </a:rPr>
              <a:t>VIRTUAL</a:t>
            </a:r>
            <a:endParaRPr lang="es-C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FFA97BD-99A3-43E3-B30E-5B4EBDBAC5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581826" y="1652851"/>
            <a:ext cx="663823" cy="83037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BD8D010-BDDE-C942-832D-0C6EA78A77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4" t="10108" r="13266" b="21211"/>
          <a:stretch/>
        </p:blipFill>
        <p:spPr>
          <a:xfrm>
            <a:off x="658128" y="2953920"/>
            <a:ext cx="560933" cy="56605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9BE2E6D-B470-9545-8494-3D0FD53A85AA}"/>
              </a:ext>
            </a:extLst>
          </p:cNvPr>
          <p:cNvSpPr txBox="1"/>
          <p:nvPr/>
        </p:nvSpPr>
        <p:spPr>
          <a:xfrm>
            <a:off x="196651" y="3691590"/>
            <a:ext cx="1911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kern="50" dirty="0">
                <a:ea typeface="SimSun" panose="02010600030101010101" pitchFamily="2" charset="-122"/>
              </a:rPr>
              <a:t>Junio</a:t>
            </a:r>
            <a:r>
              <a:rPr lang="es-CR" sz="1800" kern="50" dirty="0">
                <a:effectLst/>
                <a:ea typeface="SimSun" panose="02010600030101010101" pitchFamily="2" charset="-122"/>
              </a:rPr>
              <a:t> – Diciembre </a:t>
            </a:r>
            <a:endParaRPr lang="es-CR" sz="24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FA9A37B-CD97-4041-AE8A-FA2B06A6FD72}"/>
              </a:ext>
            </a:extLst>
          </p:cNvPr>
          <p:cNvSpPr txBox="1"/>
          <p:nvPr/>
        </p:nvSpPr>
        <p:spPr>
          <a:xfrm>
            <a:off x="3320089" y="1414597"/>
            <a:ext cx="77327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dirty="0">
                <a:latin typeface="+mj-lt"/>
              </a:rPr>
              <a:t>Curso virtual sobre la temática de Indígenas que se define a partir del diagnóstico de servicio que realizan la DGH y la Contraloría de Servicios u otro tema que indique la Subcomisión de Acceso a la justicia para pueblos indígenas.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DF6FF7-CF98-7A4E-ACFE-B3E9CCD89915}"/>
              </a:ext>
            </a:extLst>
          </p:cNvPr>
          <p:cNvSpPr txBox="1"/>
          <p:nvPr/>
        </p:nvSpPr>
        <p:spPr>
          <a:xfrm>
            <a:off x="4411981" y="4060922"/>
            <a:ext cx="6549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>
                <a:latin typeface="+mj-lt"/>
              </a:rPr>
              <a:t>Ejecución de las fases del Proceso de Desarrollo de Productos Educativos Virtuales </a:t>
            </a:r>
          </a:p>
        </p:txBody>
      </p:sp>
      <p:pic>
        <p:nvPicPr>
          <p:cNvPr id="18" name="Gráfico 17" descr="Clip">
            <a:extLst>
              <a:ext uri="{FF2B5EF4-FFF2-40B4-BE49-F238E27FC236}">
                <a16:creationId xmlns:a16="http://schemas.microsoft.com/office/drawing/2014/main" id="{C10A57A8-C82D-2F49-99A4-243955A832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93904" y="4172548"/>
            <a:ext cx="312487" cy="312487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78A04B75-6885-EF48-A11B-1A646005C538}"/>
              </a:ext>
            </a:extLst>
          </p:cNvPr>
          <p:cNvSpPr/>
          <p:nvPr/>
        </p:nvSpPr>
        <p:spPr>
          <a:xfrm>
            <a:off x="5474555" y="5421662"/>
            <a:ext cx="5486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dirty="0">
                <a:latin typeface="+mj-lt"/>
              </a:rPr>
              <a:t>Toda la población judicial</a:t>
            </a:r>
            <a:r>
              <a:rPr lang="es-CR" sz="1600" dirty="0">
                <a:latin typeface="+mj-lt"/>
              </a:rPr>
              <a:t> </a:t>
            </a:r>
          </a:p>
        </p:txBody>
      </p:sp>
      <p:pic>
        <p:nvPicPr>
          <p:cNvPr id="20" name="Gráfico 19" descr="Diana">
            <a:extLst>
              <a:ext uri="{FF2B5EF4-FFF2-40B4-BE49-F238E27FC236}">
                <a16:creationId xmlns:a16="http://schemas.microsoft.com/office/drawing/2014/main" id="{1422F677-2826-E34A-A697-6BCBECB710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07887" y="5298960"/>
            <a:ext cx="614737" cy="6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0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213D265-4E0C-46E8-BEEC-79B5829B4C49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rgbClr val="BE5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5C7288-3AFB-426E-BFFB-B99BF7595462}"/>
              </a:ext>
            </a:extLst>
          </p:cNvPr>
          <p:cNvSpPr txBox="1"/>
          <p:nvPr/>
        </p:nvSpPr>
        <p:spPr>
          <a:xfrm>
            <a:off x="613802" y="178581"/>
            <a:ext cx="10964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b="1" dirty="0">
                <a:solidFill>
                  <a:schemeClr val="bg1"/>
                </a:solidFill>
                <a:latin typeface="+mj-lt"/>
              </a:rPr>
              <a:t>DESARROLLO</a:t>
            </a:r>
            <a:r>
              <a:rPr lang="es-CR" sz="2400" b="1" dirty="0">
                <a:solidFill>
                  <a:schemeClr val="bg1"/>
                </a:solidFill>
              </a:rPr>
              <a:t> </a:t>
            </a:r>
            <a:r>
              <a:rPr lang="es-CR" b="1" dirty="0">
                <a:solidFill>
                  <a:schemeClr val="bg1"/>
                </a:solidFill>
                <a:latin typeface="+mj-lt"/>
              </a:rPr>
              <a:t>VIRTUAL</a:t>
            </a:r>
            <a:endParaRPr lang="es-C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FFA97BD-99A3-43E3-B30E-5B4EBDBAC5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581826" y="1652851"/>
            <a:ext cx="663823" cy="83037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BD8D010-BDDE-C942-832D-0C6EA78A77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4" t="10108" r="13266" b="21211"/>
          <a:stretch/>
        </p:blipFill>
        <p:spPr>
          <a:xfrm>
            <a:off x="658128" y="2953920"/>
            <a:ext cx="560933" cy="56605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9BE2E6D-B470-9545-8494-3D0FD53A85AA}"/>
              </a:ext>
            </a:extLst>
          </p:cNvPr>
          <p:cNvSpPr txBox="1"/>
          <p:nvPr/>
        </p:nvSpPr>
        <p:spPr>
          <a:xfrm>
            <a:off x="196651" y="3691590"/>
            <a:ext cx="1966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kern="50" dirty="0">
                <a:ea typeface="SimSun" panose="02010600030101010101" pitchFamily="2" charset="-122"/>
              </a:rPr>
              <a:t>Enero</a:t>
            </a:r>
            <a:r>
              <a:rPr lang="es-CR" sz="1800" kern="50" dirty="0">
                <a:effectLst/>
                <a:ea typeface="SimSun" panose="02010600030101010101" pitchFamily="2" charset="-122"/>
              </a:rPr>
              <a:t> – Diciembre </a:t>
            </a:r>
            <a:endParaRPr lang="es-CR" sz="24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FA9A37B-CD97-4041-AE8A-FA2B06A6FD72}"/>
              </a:ext>
            </a:extLst>
          </p:cNvPr>
          <p:cNvSpPr txBox="1"/>
          <p:nvPr/>
        </p:nvSpPr>
        <p:spPr>
          <a:xfrm>
            <a:off x="3320089" y="1414597"/>
            <a:ext cx="77327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600" dirty="0">
                <a:latin typeface="+mj-lt"/>
              </a:rPr>
              <a:t>Curso virtual: Prohibiciones e incompatibilidades en los procesos de compras.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DF6FF7-CF98-7A4E-ACFE-B3E9CCD89915}"/>
              </a:ext>
            </a:extLst>
          </p:cNvPr>
          <p:cNvSpPr txBox="1"/>
          <p:nvPr/>
        </p:nvSpPr>
        <p:spPr>
          <a:xfrm>
            <a:off x="4206391" y="3526259"/>
            <a:ext cx="6549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>
                <a:latin typeface="+mj-lt"/>
              </a:rPr>
              <a:t>Ejecución de las fases del Proceso de Desarrollo de Productos Educativos Virtuales </a:t>
            </a:r>
          </a:p>
        </p:txBody>
      </p:sp>
      <p:pic>
        <p:nvPicPr>
          <p:cNvPr id="18" name="Gráfico 17" descr="Clip">
            <a:extLst>
              <a:ext uri="{FF2B5EF4-FFF2-40B4-BE49-F238E27FC236}">
                <a16:creationId xmlns:a16="http://schemas.microsoft.com/office/drawing/2014/main" id="{C10A57A8-C82D-2F49-99A4-243955A832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93904" y="3693180"/>
            <a:ext cx="312487" cy="312487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78A04B75-6885-EF48-A11B-1A646005C538}"/>
              </a:ext>
            </a:extLst>
          </p:cNvPr>
          <p:cNvSpPr/>
          <p:nvPr/>
        </p:nvSpPr>
        <p:spPr>
          <a:xfrm>
            <a:off x="5474555" y="5421662"/>
            <a:ext cx="5486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dirty="0">
                <a:latin typeface="+mj-lt"/>
              </a:rPr>
              <a:t>Toda la población judicial</a:t>
            </a:r>
            <a:r>
              <a:rPr lang="es-CR" sz="1600" dirty="0">
                <a:latin typeface="+mj-lt"/>
              </a:rPr>
              <a:t> </a:t>
            </a:r>
          </a:p>
        </p:txBody>
      </p:sp>
      <p:pic>
        <p:nvPicPr>
          <p:cNvPr id="20" name="Gráfico 19" descr="Diana">
            <a:extLst>
              <a:ext uri="{FF2B5EF4-FFF2-40B4-BE49-F238E27FC236}">
                <a16:creationId xmlns:a16="http://schemas.microsoft.com/office/drawing/2014/main" id="{1422F677-2826-E34A-A697-6BCBECB710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07887" y="5298960"/>
            <a:ext cx="614737" cy="6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1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62A08FF-270B-462F-B19E-EDFD41621F7A}"/>
              </a:ext>
            </a:extLst>
          </p:cNvPr>
          <p:cNvSpPr txBox="1"/>
          <p:nvPr/>
        </p:nvSpPr>
        <p:spPr>
          <a:xfrm>
            <a:off x="4307155" y="6279309"/>
            <a:ext cx="3216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000" dirty="0">
                <a:latin typeface="+mj-lt"/>
              </a:rPr>
              <a:t>PLAN DE CAPACITACIÓN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5C7288-3AFB-426E-BFFB-B99BF7595462}"/>
              </a:ext>
            </a:extLst>
          </p:cNvPr>
          <p:cNvSpPr txBox="1"/>
          <p:nvPr/>
        </p:nvSpPr>
        <p:spPr>
          <a:xfrm>
            <a:off x="1884604" y="1528349"/>
            <a:ext cx="4310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sz="4400" b="1" kern="50" dirty="0">
                <a:effectLst/>
                <a:ea typeface="STHupo" panose="020B0503020204020204" pitchFamily="2" charset="-122"/>
                <a:cs typeface="Mangal" panose="02040503050203030202" pitchFamily="18" charset="0"/>
              </a:rPr>
              <a:t>UNIDAD DE</a:t>
            </a:r>
          </a:p>
          <a:p>
            <a:pPr algn="r"/>
            <a:r>
              <a:rPr lang="es-CR" sz="4400" b="1" kern="50" dirty="0">
                <a:effectLst/>
                <a:ea typeface="STHupo" panose="020B0503020204020204" pitchFamily="2" charset="-122"/>
                <a:cs typeface="Mangal" panose="02040503050203030202" pitchFamily="18" charset="0"/>
              </a:rPr>
              <a:t>FORMACIÓN</a:t>
            </a:r>
            <a:endParaRPr lang="es-CR" sz="4400" kern="50" dirty="0">
              <a:effectLst/>
              <a:ea typeface="STHupo" panose="020B0503020204020204" pitchFamily="2" charset="-122"/>
              <a:cs typeface="Mangal" panose="02040503050203030202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8D3EDD1-70C8-4592-9738-6627E483C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436" y="568037"/>
            <a:ext cx="4520601" cy="3849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1126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213D265-4E0C-46E8-BEEC-79B5829B4C49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rgbClr val="BE5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5C7288-3AFB-426E-BFFB-B99BF7595462}"/>
              </a:ext>
            </a:extLst>
          </p:cNvPr>
          <p:cNvSpPr txBox="1"/>
          <p:nvPr/>
        </p:nvSpPr>
        <p:spPr>
          <a:xfrm>
            <a:off x="613802" y="178581"/>
            <a:ext cx="10964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b="1" dirty="0">
                <a:solidFill>
                  <a:schemeClr val="bg1"/>
                </a:solidFill>
                <a:latin typeface="+mj-lt"/>
              </a:rPr>
              <a:t>DESARROLLO</a:t>
            </a:r>
            <a:r>
              <a:rPr lang="es-CR" sz="2400" b="1" dirty="0">
                <a:solidFill>
                  <a:schemeClr val="bg1"/>
                </a:solidFill>
              </a:rPr>
              <a:t> </a:t>
            </a:r>
            <a:r>
              <a:rPr lang="es-CR" b="1" dirty="0">
                <a:solidFill>
                  <a:schemeClr val="bg1"/>
                </a:solidFill>
                <a:latin typeface="+mj-lt"/>
              </a:rPr>
              <a:t>VIRTUAL</a:t>
            </a:r>
            <a:endParaRPr lang="es-C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FFA97BD-99A3-43E3-B30E-5B4EBDBAC5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581826" y="1652851"/>
            <a:ext cx="663823" cy="83037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BD8D010-BDDE-C942-832D-0C6EA78A77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4" t="10108" r="13266" b="21211"/>
          <a:stretch/>
        </p:blipFill>
        <p:spPr>
          <a:xfrm>
            <a:off x="658128" y="2953920"/>
            <a:ext cx="560933" cy="56605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9BE2E6D-B470-9545-8494-3D0FD53A85AA}"/>
              </a:ext>
            </a:extLst>
          </p:cNvPr>
          <p:cNvSpPr txBox="1"/>
          <p:nvPr/>
        </p:nvSpPr>
        <p:spPr>
          <a:xfrm>
            <a:off x="196651" y="3691590"/>
            <a:ext cx="1966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kern="50" dirty="0">
                <a:ea typeface="SimSun" panose="02010600030101010101" pitchFamily="2" charset="-122"/>
              </a:rPr>
              <a:t>Enero</a:t>
            </a:r>
            <a:r>
              <a:rPr lang="es-CR" sz="1800" kern="50" dirty="0">
                <a:effectLst/>
                <a:ea typeface="SimSun" panose="02010600030101010101" pitchFamily="2" charset="-122"/>
              </a:rPr>
              <a:t> – Diciembre </a:t>
            </a:r>
            <a:endParaRPr lang="es-CR" sz="24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FA9A37B-CD97-4041-AE8A-FA2B06A6FD72}"/>
              </a:ext>
            </a:extLst>
          </p:cNvPr>
          <p:cNvSpPr txBox="1"/>
          <p:nvPr/>
        </p:nvSpPr>
        <p:spPr>
          <a:xfrm>
            <a:off x="3338561" y="1937817"/>
            <a:ext cx="7732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600" dirty="0">
                <a:latin typeface="+mj-lt"/>
              </a:rPr>
              <a:t>Curso virtual: Resguardo, control y seguimiento de Títulos Valores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DF6FF7-CF98-7A4E-ACFE-B3E9CCD89915}"/>
              </a:ext>
            </a:extLst>
          </p:cNvPr>
          <p:cNvSpPr txBox="1"/>
          <p:nvPr/>
        </p:nvSpPr>
        <p:spPr>
          <a:xfrm>
            <a:off x="4411981" y="3429000"/>
            <a:ext cx="6549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>
                <a:latin typeface="+mj-lt"/>
              </a:rPr>
              <a:t>Ejecución de las fases del Proceso de Desarrollo de Productos Educativos Virtuales </a:t>
            </a:r>
          </a:p>
        </p:txBody>
      </p:sp>
      <p:pic>
        <p:nvPicPr>
          <p:cNvPr id="18" name="Gráfico 17" descr="Clip">
            <a:extLst>
              <a:ext uri="{FF2B5EF4-FFF2-40B4-BE49-F238E27FC236}">
                <a16:creationId xmlns:a16="http://schemas.microsoft.com/office/drawing/2014/main" id="{C10A57A8-C82D-2F49-99A4-243955A832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89699" y="3595921"/>
            <a:ext cx="312487" cy="312487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78A04B75-6885-EF48-A11B-1A646005C538}"/>
              </a:ext>
            </a:extLst>
          </p:cNvPr>
          <p:cNvSpPr/>
          <p:nvPr/>
        </p:nvSpPr>
        <p:spPr>
          <a:xfrm>
            <a:off x="5474555" y="5421662"/>
            <a:ext cx="5486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dirty="0">
                <a:latin typeface="+mj-lt"/>
              </a:rPr>
              <a:t>Toda la población judicial</a:t>
            </a:r>
            <a:r>
              <a:rPr lang="es-CR" sz="1600" dirty="0">
                <a:latin typeface="+mj-lt"/>
              </a:rPr>
              <a:t> </a:t>
            </a:r>
          </a:p>
        </p:txBody>
      </p:sp>
      <p:pic>
        <p:nvPicPr>
          <p:cNvPr id="20" name="Gráfico 19" descr="Diana">
            <a:extLst>
              <a:ext uri="{FF2B5EF4-FFF2-40B4-BE49-F238E27FC236}">
                <a16:creationId xmlns:a16="http://schemas.microsoft.com/office/drawing/2014/main" id="{1422F677-2826-E34A-A697-6BCBECB710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07887" y="5298960"/>
            <a:ext cx="614737" cy="6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4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213D265-4E0C-46E8-BEEC-79B5829B4C49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rgbClr val="BE5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5C7288-3AFB-426E-BFFB-B99BF7595462}"/>
              </a:ext>
            </a:extLst>
          </p:cNvPr>
          <p:cNvSpPr txBox="1"/>
          <p:nvPr/>
        </p:nvSpPr>
        <p:spPr>
          <a:xfrm>
            <a:off x="613802" y="178581"/>
            <a:ext cx="10964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b="1" dirty="0">
                <a:solidFill>
                  <a:schemeClr val="bg1"/>
                </a:solidFill>
                <a:latin typeface="+mj-lt"/>
              </a:rPr>
              <a:t>DESARROLLO</a:t>
            </a:r>
            <a:r>
              <a:rPr lang="es-CR" sz="2400" b="1" dirty="0">
                <a:solidFill>
                  <a:schemeClr val="bg1"/>
                </a:solidFill>
              </a:rPr>
              <a:t> </a:t>
            </a:r>
            <a:r>
              <a:rPr lang="es-CR" b="1" dirty="0">
                <a:solidFill>
                  <a:schemeClr val="bg1"/>
                </a:solidFill>
                <a:latin typeface="+mj-lt"/>
              </a:rPr>
              <a:t>VIRTUAL</a:t>
            </a:r>
            <a:endParaRPr lang="es-C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FFA97BD-99A3-43E3-B30E-5B4EBDBAC5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581826" y="1652851"/>
            <a:ext cx="663823" cy="83037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BD8D010-BDDE-C942-832D-0C6EA78A77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4" t="10108" r="13266" b="21211"/>
          <a:stretch/>
        </p:blipFill>
        <p:spPr>
          <a:xfrm>
            <a:off x="658128" y="2953920"/>
            <a:ext cx="560933" cy="56605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9BE2E6D-B470-9545-8494-3D0FD53A85AA}"/>
              </a:ext>
            </a:extLst>
          </p:cNvPr>
          <p:cNvSpPr txBox="1"/>
          <p:nvPr/>
        </p:nvSpPr>
        <p:spPr>
          <a:xfrm>
            <a:off x="196651" y="3691590"/>
            <a:ext cx="1966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kern="50" dirty="0">
                <a:ea typeface="SimSun" panose="02010600030101010101" pitchFamily="2" charset="-122"/>
              </a:rPr>
              <a:t>Enero</a:t>
            </a:r>
            <a:r>
              <a:rPr lang="es-CR" sz="1800" kern="50" dirty="0">
                <a:effectLst/>
                <a:ea typeface="SimSun" panose="02010600030101010101" pitchFamily="2" charset="-122"/>
              </a:rPr>
              <a:t> – Diciembre </a:t>
            </a:r>
            <a:endParaRPr lang="es-CR" sz="24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FA9A37B-CD97-4041-AE8A-FA2B06A6FD72}"/>
              </a:ext>
            </a:extLst>
          </p:cNvPr>
          <p:cNvSpPr txBox="1"/>
          <p:nvPr/>
        </p:nvSpPr>
        <p:spPr>
          <a:xfrm>
            <a:off x="3273907" y="1417932"/>
            <a:ext cx="63596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600" dirty="0">
                <a:latin typeface="+mj-lt"/>
              </a:rPr>
              <a:t>Curso virtual: Proceso Archivístico para despachos Judiciales.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DF6FF7-CF98-7A4E-ACFE-B3E9CCD89915}"/>
              </a:ext>
            </a:extLst>
          </p:cNvPr>
          <p:cNvSpPr txBox="1"/>
          <p:nvPr/>
        </p:nvSpPr>
        <p:spPr>
          <a:xfrm>
            <a:off x="4411981" y="3527927"/>
            <a:ext cx="6549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>
                <a:latin typeface="+mj-lt"/>
              </a:rPr>
              <a:t>Ejecución de las fases del Proceso de Desarrollo de Productos Educativos Virtuales </a:t>
            </a:r>
          </a:p>
        </p:txBody>
      </p:sp>
      <p:pic>
        <p:nvPicPr>
          <p:cNvPr id="18" name="Gráfico 17" descr="Clip">
            <a:extLst>
              <a:ext uri="{FF2B5EF4-FFF2-40B4-BE49-F238E27FC236}">
                <a16:creationId xmlns:a16="http://schemas.microsoft.com/office/drawing/2014/main" id="{C10A57A8-C82D-2F49-99A4-243955A832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54864" y="3720012"/>
            <a:ext cx="312487" cy="312487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78A04B75-6885-EF48-A11B-1A646005C538}"/>
              </a:ext>
            </a:extLst>
          </p:cNvPr>
          <p:cNvSpPr/>
          <p:nvPr/>
        </p:nvSpPr>
        <p:spPr>
          <a:xfrm>
            <a:off x="5474555" y="5421662"/>
            <a:ext cx="5486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dirty="0">
                <a:latin typeface="+mj-lt"/>
              </a:rPr>
              <a:t>Toda la población judicial</a:t>
            </a:r>
            <a:r>
              <a:rPr lang="es-CR" sz="1600" dirty="0">
                <a:latin typeface="+mj-lt"/>
              </a:rPr>
              <a:t> </a:t>
            </a:r>
          </a:p>
        </p:txBody>
      </p:sp>
      <p:pic>
        <p:nvPicPr>
          <p:cNvPr id="20" name="Gráfico 19" descr="Diana">
            <a:extLst>
              <a:ext uri="{FF2B5EF4-FFF2-40B4-BE49-F238E27FC236}">
                <a16:creationId xmlns:a16="http://schemas.microsoft.com/office/drawing/2014/main" id="{1422F677-2826-E34A-A697-6BCBECB710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07887" y="5298960"/>
            <a:ext cx="614737" cy="6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9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213D265-4E0C-46E8-BEEC-79B5829B4C49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rgbClr val="BE5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5C7288-3AFB-426E-BFFB-B99BF7595462}"/>
              </a:ext>
            </a:extLst>
          </p:cNvPr>
          <p:cNvSpPr txBox="1"/>
          <p:nvPr/>
        </p:nvSpPr>
        <p:spPr>
          <a:xfrm>
            <a:off x="613802" y="178581"/>
            <a:ext cx="10964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b="1" dirty="0">
                <a:solidFill>
                  <a:schemeClr val="bg1"/>
                </a:solidFill>
                <a:latin typeface="+mj-lt"/>
              </a:rPr>
              <a:t>DESARROLLO</a:t>
            </a:r>
            <a:r>
              <a:rPr lang="es-CR" sz="2400" b="1" dirty="0">
                <a:solidFill>
                  <a:schemeClr val="bg1"/>
                </a:solidFill>
              </a:rPr>
              <a:t> </a:t>
            </a:r>
            <a:r>
              <a:rPr lang="es-CR" b="1" dirty="0">
                <a:solidFill>
                  <a:schemeClr val="bg1"/>
                </a:solidFill>
                <a:latin typeface="+mj-lt"/>
              </a:rPr>
              <a:t>VIRTUAL</a:t>
            </a:r>
            <a:endParaRPr lang="es-C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FFA97BD-99A3-43E3-B30E-5B4EBDBAC5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581826" y="1652851"/>
            <a:ext cx="663823" cy="83037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BD8D010-BDDE-C942-832D-0C6EA78A77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4" t="10108" r="13266" b="21211"/>
          <a:stretch/>
        </p:blipFill>
        <p:spPr>
          <a:xfrm>
            <a:off x="658128" y="2953920"/>
            <a:ext cx="560933" cy="56605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9BE2E6D-B470-9545-8494-3D0FD53A85AA}"/>
              </a:ext>
            </a:extLst>
          </p:cNvPr>
          <p:cNvSpPr txBox="1"/>
          <p:nvPr/>
        </p:nvSpPr>
        <p:spPr>
          <a:xfrm>
            <a:off x="196651" y="3691590"/>
            <a:ext cx="153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kern="50" dirty="0">
                <a:ea typeface="SimSun" panose="02010600030101010101" pitchFamily="2" charset="-122"/>
              </a:rPr>
              <a:t>Enero</a:t>
            </a:r>
            <a:r>
              <a:rPr lang="es-CR" sz="1800" kern="50" dirty="0">
                <a:effectLst/>
                <a:ea typeface="SimSun" panose="02010600030101010101" pitchFamily="2" charset="-122"/>
              </a:rPr>
              <a:t> – Mayo </a:t>
            </a:r>
            <a:endParaRPr lang="es-CR" sz="24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FA9A37B-CD97-4041-AE8A-FA2B06A6FD72}"/>
              </a:ext>
            </a:extLst>
          </p:cNvPr>
          <p:cNvSpPr txBox="1"/>
          <p:nvPr/>
        </p:nvSpPr>
        <p:spPr>
          <a:xfrm>
            <a:off x="3283846" y="1720245"/>
            <a:ext cx="6359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000" dirty="0">
                <a:latin typeface="+mj-lt"/>
              </a:rPr>
              <a:t>Experiencia de aprendizaje: Desafío PJ verde (etapa 2 y 3)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DF6FF7-CF98-7A4E-ACFE-B3E9CCD89915}"/>
              </a:ext>
            </a:extLst>
          </p:cNvPr>
          <p:cNvSpPr txBox="1"/>
          <p:nvPr/>
        </p:nvSpPr>
        <p:spPr>
          <a:xfrm>
            <a:off x="4342312" y="3553090"/>
            <a:ext cx="6549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>
                <a:latin typeface="+mj-lt"/>
              </a:rPr>
              <a:t>Ejecución de las fases del Proceso de Desarrollo de Productos Educativos Virtuales </a:t>
            </a:r>
          </a:p>
        </p:txBody>
      </p:sp>
      <p:pic>
        <p:nvPicPr>
          <p:cNvPr id="18" name="Gráfico 17" descr="Clip">
            <a:extLst>
              <a:ext uri="{FF2B5EF4-FFF2-40B4-BE49-F238E27FC236}">
                <a16:creationId xmlns:a16="http://schemas.microsoft.com/office/drawing/2014/main" id="{C10A57A8-C82D-2F49-99A4-243955A832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5195" y="3720011"/>
            <a:ext cx="312487" cy="312487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78A04B75-6885-EF48-A11B-1A646005C538}"/>
              </a:ext>
            </a:extLst>
          </p:cNvPr>
          <p:cNvSpPr/>
          <p:nvPr/>
        </p:nvSpPr>
        <p:spPr>
          <a:xfrm>
            <a:off x="5474555" y="5421662"/>
            <a:ext cx="5486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dirty="0">
                <a:latin typeface="+mj-lt"/>
              </a:rPr>
              <a:t>Toda la población judicial</a:t>
            </a:r>
            <a:r>
              <a:rPr lang="es-CR" sz="1600" dirty="0">
                <a:latin typeface="+mj-lt"/>
              </a:rPr>
              <a:t> </a:t>
            </a:r>
          </a:p>
        </p:txBody>
      </p:sp>
      <p:pic>
        <p:nvPicPr>
          <p:cNvPr id="20" name="Gráfico 19" descr="Diana">
            <a:extLst>
              <a:ext uri="{FF2B5EF4-FFF2-40B4-BE49-F238E27FC236}">
                <a16:creationId xmlns:a16="http://schemas.microsoft.com/office/drawing/2014/main" id="{1422F677-2826-E34A-A697-6BCBECB710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07887" y="5298960"/>
            <a:ext cx="614737" cy="6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8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213D265-4E0C-46E8-BEEC-79B5829B4C49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rgbClr val="BE5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5C7288-3AFB-426E-BFFB-B99BF7595462}"/>
              </a:ext>
            </a:extLst>
          </p:cNvPr>
          <p:cNvSpPr txBox="1"/>
          <p:nvPr/>
        </p:nvSpPr>
        <p:spPr>
          <a:xfrm>
            <a:off x="613802" y="178581"/>
            <a:ext cx="10964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b="1" dirty="0">
                <a:solidFill>
                  <a:schemeClr val="bg1"/>
                </a:solidFill>
                <a:latin typeface="+mj-lt"/>
              </a:rPr>
              <a:t>DESARROLLO</a:t>
            </a:r>
            <a:r>
              <a:rPr lang="es-CR" sz="2400" b="1" dirty="0">
                <a:solidFill>
                  <a:schemeClr val="bg1"/>
                </a:solidFill>
              </a:rPr>
              <a:t> </a:t>
            </a:r>
            <a:r>
              <a:rPr lang="es-CR" b="1" dirty="0">
                <a:solidFill>
                  <a:schemeClr val="bg1"/>
                </a:solidFill>
                <a:latin typeface="+mj-lt"/>
              </a:rPr>
              <a:t>VIRTUAL</a:t>
            </a:r>
            <a:endParaRPr lang="es-C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FFA97BD-99A3-43E3-B30E-5B4EBDBAC5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581826" y="1652851"/>
            <a:ext cx="663823" cy="83037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BD8D010-BDDE-C942-832D-0C6EA78A77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4" t="10108" r="13266" b="21211"/>
          <a:stretch/>
        </p:blipFill>
        <p:spPr>
          <a:xfrm>
            <a:off x="658128" y="2953920"/>
            <a:ext cx="560933" cy="56605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9BE2E6D-B470-9545-8494-3D0FD53A85AA}"/>
              </a:ext>
            </a:extLst>
          </p:cNvPr>
          <p:cNvSpPr txBox="1"/>
          <p:nvPr/>
        </p:nvSpPr>
        <p:spPr>
          <a:xfrm>
            <a:off x="196651" y="3691590"/>
            <a:ext cx="1966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kern="50" dirty="0">
                <a:ea typeface="SimSun" panose="02010600030101010101" pitchFamily="2" charset="-122"/>
              </a:rPr>
              <a:t>Enero</a:t>
            </a:r>
            <a:r>
              <a:rPr lang="es-CR" sz="1800" kern="50" dirty="0">
                <a:effectLst/>
                <a:ea typeface="SimSun" panose="02010600030101010101" pitchFamily="2" charset="-122"/>
              </a:rPr>
              <a:t> – Diciembre </a:t>
            </a:r>
            <a:endParaRPr lang="es-CR" sz="24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FA9A37B-CD97-4041-AE8A-FA2B06A6FD72}"/>
              </a:ext>
            </a:extLst>
          </p:cNvPr>
          <p:cNvSpPr txBox="1"/>
          <p:nvPr/>
        </p:nvSpPr>
        <p:spPr>
          <a:xfrm>
            <a:off x="3273907" y="1417932"/>
            <a:ext cx="7410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>
                <a:latin typeface="+mj-lt"/>
              </a:rPr>
              <a:t>Curso bimodal: Administración de Proyectos (Desarrollo de los recursos educativos de dos de  los módulos aprobados, según la Dirección de Planificación y la Unidad de Formación)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DF6FF7-CF98-7A4E-ACFE-B3E9CCD89915}"/>
              </a:ext>
            </a:extLst>
          </p:cNvPr>
          <p:cNvSpPr txBox="1"/>
          <p:nvPr/>
        </p:nvSpPr>
        <p:spPr>
          <a:xfrm>
            <a:off x="4411981" y="3368424"/>
            <a:ext cx="6549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>
                <a:latin typeface="+mj-lt"/>
              </a:rPr>
              <a:t>Ejecución de las fases del Proceso de Desarrollo de Productos Educativos Virtuales </a:t>
            </a:r>
          </a:p>
        </p:txBody>
      </p:sp>
      <p:pic>
        <p:nvPicPr>
          <p:cNvPr id="18" name="Gráfico 17" descr="Clip">
            <a:extLst>
              <a:ext uri="{FF2B5EF4-FFF2-40B4-BE49-F238E27FC236}">
                <a16:creationId xmlns:a16="http://schemas.microsoft.com/office/drawing/2014/main" id="{C10A57A8-C82D-2F49-99A4-243955A832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33241" y="3530337"/>
            <a:ext cx="312487" cy="312487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78A04B75-6885-EF48-A11B-1A646005C538}"/>
              </a:ext>
            </a:extLst>
          </p:cNvPr>
          <p:cNvSpPr/>
          <p:nvPr/>
        </p:nvSpPr>
        <p:spPr>
          <a:xfrm>
            <a:off x="5474555" y="5421662"/>
            <a:ext cx="5486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dirty="0">
                <a:latin typeface="+mj-lt"/>
              </a:rPr>
              <a:t>Personas Líderes de proyecto según lo definición de la Dirección de Planificación</a:t>
            </a:r>
            <a:endParaRPr lang="es-CR" sz="1600" dirty="0">
              <a:latin typeface="+mj-lt"/>
            </a:endParaRPr>
          </a:p>
        </p:txBody>
      </p:sp>
      <p:pic>
        <p:nvPicPr>
          <p:cNvPr id="20" name="Gráfico 19" descr="Diana">
            <a:extLst>
              <a:ext uri="{FF2B5EF4-FFF2-40B4-BE49-F238E27FC236}">
                <a16:creationId xmlns:a16="http://schemas.microsoft.com/office/drawing/2014/main" id="{1422F677-2826-E34A-A697-6BCBECB710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07887" y="5298960"/>
            <a:ext cx="614737" cy="6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8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213D265-4E0C-46E8-BEEC-79B5829B4C49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rgbClr val="BE5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5C7288-3AFB-426E-BFFB-B99BF7595462}"/>
              </a:ext>
            </a:extLst>
          </p:cNvPr>
          <p:cNvSpPr txBox="1"/>
          <p:nvPr/>
        </p:nvSpPr>
        <p:spPr>
          <a:xfrm>
            <a:off x="613802" y="178581"/>
            <a:ext cx="10964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b="1" dirty="0">
                <a:solidFill>
                  <a:schemeClr val="bg1"/>
                </a:solidFill>
                <a:latin typeface="+mj-lt"/>
              </a:rPr>
              <a:t>DESARROLLO</a:t>
            </a:r>
            <a:r>
              <a:rPr lang="es-CR" sz="2400" b="1" dirty="0">
                <a:solidFill>
                  <a:schemeClr val="bg1"/>
                </a:solidFill>
              </a:rPr>
              <a:t> </a:t>
            </a:r>
            <a:r>
              <a:rPr lang="es-CR" b="1" dirty="0">
                <a:solidFill>
                  <a:schemeClr val="bg1"/>
                </a:solidFill>
                <a:latin typeface="+mj-lt"/>
              </a:rPr>
              <a:t>VIRTUAL</a:t>
            </a:r>
            <a:endParaRPr lang="es-C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FFA97BD-99A3-43E3-B30E-5B4EBDBAC5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581826" y="1652851"/>
            <a:ext cx="663823" cy="83037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BD8D010-BDDE-C942-832D-0C6EA78A77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4" t="10108" r="13266" b="21211"/>
          <a:stretch/>
        </p:blipFill>
        <p:spPr>
          <a:xfrm>
            <a:off x="658128" y="2953920"/>
            <a:ext cx="560933" cy="56605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9BE2E6D-B470-9545-8494-3D0FD53A85AA}"/>
              </a:ext>
            </a:extLst>
          </p:cNvPr>
          <p:cNvSpPr txBox="1"/>
          <p:nvPr/>
        </p:nvSpPr>
        <p:spPr>
          <a:xfrm>
            <a:off x="196651" y="3691590"/>
            <a:ext cx="1966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kern="50" dirty="0">
                <a:ea typeface="SimSun" panose="02010600030101010101" pitchFamily="2" charset="-122"/>
              </a:rPr>
              <a:t>Enero</a:t>
            </a:r>
            <a:r>
              <a:rPr lang="es-CR" sz="1800" kern="50" dirty="0">
                <a:effectLst/>
                <a:ea typeface="SimSun" panose="02010600030101010101" pitchFamily="2" charset="-122"/>
              </a:rPr>
              <a:t> – Diciembre </a:t>
            </a:r>
            <a:endParaRPr lang="es-CR" sz="24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FA9A37B-CD97-4041-AE8A-FA2B06A6FD72}"/>
              </a:ext>
            </a:extLst>
          </p:cNvPr>
          <p:cNvSpPr txBox="1"/>
          <p:nvPr/>
        </p:nvSpPr>
        <p:spPr>
          <a:xfrm>
            <a:off x="3273906" y="1417932"/>
            <a:ext cx="78777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dirty="0">
                <a:latin typeface="+mj-lt"/>
              </a:rPr>
              <a:t>Eje Calidad de Vida: Diseño y desarrollo de un recurso de aprendizaje para cada uno de los programas de: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DF6FF7-CF98-7A4E-ACFE-B3E9CCD89915}"/>
              </a:ext>
            </a:extLst>
          </p:cNvPr>
          <p:cNvSpPr txBox="1"/>
          <p:nvPr/>
        </p:nvSpPr>
        <p:spPr>
          <a:xfrm>
            <a:off x="4411981" y="2756956"/>
            <a:ext cx="65493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000" dirty="0">
                <a:latin typeface="+mj-lt"/>
              </a:rPr>
              <a:t>Educación emocional</a:t>
            </a:r>
            <a:endParaRPr lang="es-CR" sz="2000" dirty="0">
              <a:latin typeface="+mj-lt"/>
            </a:endParaRPr>
          </a:p>
          <a:p>
            <a:pPr lvl="0"/>
            <a:endParaRPr lang="es-CR" sz="2000" dirty="0">
              <a:latin typeface="+mj-lt"/>
            </a:endParaRPr>
          </a:p>
          <a:p>
            <a:pPr lvl="0"/>
            <a:r>
              <a:rPr lang="es-ES" sz="2000" dirty="0">
                <a:latin typeface="+mj-lt"/>
              </a:rPr>
              <a:t>Estilos de vida saludable</a:t>
            </a:r>
            <a:endParaRPr lang="es-CR" sz="2000" dirty="0">
              <a:latin typeface="+mj-lt"/>
            </a:endParaRPr>
          </a:p>
          <a:p>
            <a:pPr lvl="0"/>
            <a:endParaRPr lang="es-ES" sz="2000" dirty="0">
              <a:latin typeface="+mj-lt"/>
            </a:endParaRPr>
          </a:p>
          <a:p>
            <a:pPr lvl="0"/>
            <a:r>
              <a:rPr lang="es-ES" sz="2000" dirty="0">
                <a:latin typeface="+mj-lt"/>
              </a:rPr>
              <a:t>Proyecto de vida</a:t>
            </a:r>
            <a:endParaRPr lang="es-CR" sz="2000" dirty="0">
              <a:latin typeface="+mj-lt"/>
            </a:endParaRPr>
          </a:p>
        </p:txBody>
      </p:sp>
      <p:pic>
        <p:nvPicPr>
          <p:cNvPr id="18" name="Gráfico 17" descr="Clip">
            <a:extLst>
              <a:ext uri="{FF2B5EF4-FFF2-40B4-BE49-F238E27FC236}">
                <a16:creationId xmlns:a16="http://schemas.microsoft.com/office/drawing/2014/main" id="{C10A57A8-C82D-2F49-99A4-243955A832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13782" y="2797676"/>
            <a:ext cx="312487" cy="312487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78A04B75-6885-EF48-A11B-1A646005C538}"/>
              </a:ext>
            </a:extLst>
          </p:cNvPr>
          <p:cNvSpPr/>
          <p:nvPr/>
        </p:nvSpPr>
        <p:spPr>
          <a:xfrm>
            <a:off x="5474555" y="5421662"/>
            <a:ext cx="5486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dirty="0">
                <a:latin typeface="+mj-lt"/>
              </a:rPr>
              <a:t>Toda la población judicial</a:t>
            </a:r>
            <a:r>
              <a:rPr lang="es-CR" sz="1600" dirty="0">
                <a:latin typeface="+mj-lt"/>
              </a:rPr>
              <a:t> </a:t>
            </a:r>
          </a:p>
        </p:txBody>
      </p:sp>
      <p:pic>
        <p:nvPicPr>
          <p:cNvPr id="20" name="Gráfico 19" descr="Diana">
            <a:extLst>
              <a:ext uri="{FF2B5EF4-FFF2-40B4-BE49-F238E27FC236}">
                <a16:creationId xmlns:a16="http://schemas.microsoft.com/office/drawing/2014/main" id="{1422F677-2826-E34A-A697-6BCBECB710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07887" y="5298960"/>
            <a:ext cx="614737" cy="614737"/>
          </a:xfrm>
          <a:prstGeom prst="rect">
            <a:avLst/>
          </a:prstGeom>
        </p:spPr>
      </p:pic>
      <p:pic>
        <p:nvPicPr>
          <p:cNvPr id="12" name="Gráfico 11" descr="Clip">
            <a:extLst>
              <a:ext uri="{FF2B5EF4-FFF2-40B4-BE49-F238E27FC236}">
                <a16:creationId xmlns:a16="http://schemas.microsoft.com/office/drawing/2014/main" id="{A6FF49A7-BD27-DE45-AECA-A04CA31F18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15921" y="3379556"/>
            <a:ext cx="312487" cy="312487"/>
          </a:xfrm>
          <a:prstGeom prst="rect">
            <a:avLst/>
          </a:prstGeom>
        </p:spPr>
      </p:pic>
      <p:pic>
        <p:nvPicPr>
          <p:cNvPr id="13" name="Gráfico 12" descr="Clip">
            <a:extLst>
              <a:ext uri="{FF2B5EF4-FFF2-40B4-BE49-F238E27FC236}">
                <a16:creationId xmlns:a16="http://schemas.microsoft.com/office/drawing/2014/main" id="{3A92025F-91BF-464B-B32D-9308BA91FE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13782" y="4055155"/>
            <a:ext cx="312487" cy="31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7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213D265-4E0C-46E8-BEEC-79B5829B4C49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rgbClr val="BE5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5C7288-3AFB-426E-BFFB-B99BF7595462}"/>
              </a:ext>
            </a:extLst>
          </p:cNvPr>
          <p:cNvSpPr txBox="1"/>
          <p:nvPr/>
        </p:nvSpPr>
        <p:spPr>
          <a:xfrm>
            <a:off x="613802" y="178581"/>
            <a:ext cx="10964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b="1" dirty="0">
                <a:solidFill>
                  <a:schemeClr val="bg1"/>
                </a:solidFill>
                <a:latin typeface="+mj-lt"/>
              </a:rPr>
              <a:t>DESARROLLO</a:t>
            </a:r>
            <a:r>
              <a:rPr lang="es-CR" sz="2400" b="1" dirty="0">
                <a:solidFill>
                  <a:schemeClr val="bg1"/>
                </a:solidFill>
              </a:rPr>
              <a:t> </a:t>
            </a:r>
            <a:r>
              <a:rPr lang="es-CR" b="1" dirty="0">
                <a:solidFill>
                  <a:schemeClr val="bg1"/>
                </a:solidFill>
                <a:latin typeface="+mj-lt"/>
              </a:rPr>
              <a:t>VIRTUAL</a:t>
            </a:r>
            <a:endParaRPr lang="es-C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FFA97BD-99A3-43E3-B30E-5B4EBDBAC5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581826" y="1652851"/>
            <a:ext cx="663823" cy="83037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BD8D010-BDDE-C942-832D-0C6EA78A77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4" t="10108" r="13266" b="21211"/>
          <a:stretch/>
        </p:blipFill>
        <p:spPr>
          <a:xfrm>
            <a:off x="658128" y="2953920"/>
            <a:ext cx="560933" cy="56605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9BE2E6D-B470-9545-8494-3D0FD53A85AA}"/>
              </a:ext>
            </a:extLst>
          </p:cNvPr>
          <p:cNvSpPr txBox="1"/>
          <p:nvPr/>
        </p:nvSpPr>
        <p:spPr>
          <a:xfrm>
            <a:off x="196651" y="3691590"/>
            <a:ext cx="1498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kern="50" dirty="0">
                <a:ea typeface="SimSun" panose="02010600030101010101" pitchFamily="2" charset="-122"/>
              </a:rPr>
              <a:t>Enero</a:t>
            </a:r>
            <a:r>
              <a:rPr lang="es-CR" sz="1800" kern="50" dirty="0">
                <a:effectLst/>
                <a:ea typeface="SimSun" panose="02010600030101010101" pitchFamily="2" charset="-122"/>
              </a:rPr>
              <a:t> – Junio </a:t>
            </a:r>
            <a:endParaRPr lang="es-CR" sz="24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FA9A37B-CD97-4041-AE8A-FA2B06A6FD72}"/>
              </a:ext>
            </a:extLst>
          </p:cNvPr>
          <p:cNvSpPr txBox="1"/>
          <p:nvPr/>
        </p:nvSpPr>
        <p:spPr>
          <a:xfrm>
            <a:off x="3263967" y="1614651"/>
            <a:ext cx="7877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600" dirty="0">
                <a:latin typeface="+mj-lt"/>
              </a:rPr>
              <a:t>Programa Gestión del Teletrabajo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DF6FF7-CF98-7A4E-ACFE-B3E9CCD89915}"/>
              </a:ext>
            </a:extLst>
          </p:cNvPr>
          <p:cNvSpPr txBox="1"/>
          <p:nvPr/>
        </p:nvSpPr>
        <p:spPr>
          <a:xfrm>
            <a:off x="4411981" y="2756956"/>
            <a:ext cx="6549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>
                <a:latin typeface="+mj-lt"/>
              </a:rPr>
              <a:t>Desarrollo de recursos para el aprendizaje conforme diseño curricular y planeamiento aprobado por la Comisión de Teletrabajo. </a:t>
            </a:r>
          </a:p>
        </p:txBody>
      </p:sp>
      <p:pic>
        <p:nvPicPr>
          <p:cNvPr id="18" name="Gráfico 17" descr="Clip">
            <a:extLst>
              <a:ext uri="{FF2B5EF4-FFF2-40B4-BE49-F238E27FC236}">
                <a16:creationId xmlns:a16="http://schemas.microsoft.com/office/drawing/2014/main" id="{C10A57A8-C82D-2F49-99A4-243955A832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13782" y="2797676"/>
            <a:ext cx="312487" cy="312487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78A04B75-6885-EF48-A11B-1A646005C538}"/>
              </a:ext>
            </a:extLst>
          </p:cNvPr>
          <p:cNvSpPr/>
          <p:nvPr/>
        </p:nvSpPr>
        <p:spPr>
          <a:xfrm>
            <a:off x="5474555" y="5421662"/>
            <a:ext cx="5486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600" dirty="0">
                <a:latin typeface="+mj-lt"/>
              </a:rPr>
              <a:t>Población judicial que teletrabaja</a:t>
            </a:r>
          </a:p>
        </p:txBody>
      </p:sp>
      <p:pic>
        <p:nvPicPr>
          <p:cNvPr id="20" name="Gráfico 19" descr="Diana">
            <a:extLst>
              <a:ext uri="{FF2B5EF4-FFF2-40B4-BE49-F238E27FC236}">
                <a16:creationId xmlns:a16="http://schemas.microsoft.com/office/drawing/2014/main" id="{1422F677-2826-E34A-A697-6BCBECB710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07887" y="5298960"/>
            <a:ext cx="614737" cy="6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3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213D265-4E0C-46E8-BEEC-79B5829B4C49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rgbClr val="BE5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5C7288-3AFB-426E-BFFB-B99BF7595462}"/>
              </a:ext>
            </a:extLst>
          </p:cNvPr>
          <p:cNvSpPr txBox="1"/>
          <p:nvPr/>
        </p:nvSpPr>
        <p:spPr>
          <a:xfrm>
            <a:off x="613802" y="178581"/>
            <a:ext cx="10964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b="1" dirty="0">
                <a:solidFill>
                  <a:schemeClr val="bg1"/>
                </a:solidFill>
                <a:latin typeface="+mj-lt"/>
              </a:rPr>
              <a:t>DESARROLLO</a:t>
            </a:r>
            <a:r>
              <a:rPr lang="es-CR" sz="2400" b="1" dirty="0">
                <a:solidFill>
                  <a:schemeClr val="bg1"/>
                </a:solidFill>
              </a:rPr>
              <a:t> </a:t>
            </a:r>
            <a:r>
              <a:rPr lang="es-CR" b="1" dirty="0">
                <a:solidFill>
                  <a:schemeClr val="bg1"/>
                </a:solidFill>
                <a:latin typeface="+mj-lt"/>
              </a:rPr>
              <a:t>VIRTUAL</a:t>
            </a:r>
            <a:endParaRPr lang="es-C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FFA97BD-99A3-43E3-B30E-5B4EBDBAC5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581826" y="1652851"/>
            <a:ext cx="663823" cy="83037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BD8D010-BDDE-C942-832D-0C6EA78A77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4" t="10108" r="13266" b="21211"/>
          <a:stretch/>
        </p:blipFill>
        <p:spPr>
          <a:xfrm>
            <a:off x="658128" y="2953920"/>
            <a:ext cx="560933" cy="56605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9BE2E6D-B470-9545-8494-3D0FD53A85AA}"/>
              </a:ext>
            </a:extLst>
          </p:cNvPr>
          <p:cNvSpPr txBox="1"/>
          <p:nvPr/>
        </p:nvSpPr>
        <p:spPr>
          <a:xfrm>
            <a:off x="196651" y="3691590"/>
            <a:ext cx="1498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kern="50" dirty="0">
                <a:ea typeface="SimSun" panose="02010600030101010101" pitchFamily="2" charset="-122"/>
              </a:rPr>
              <a:t>Enero</a:t>
            </a:r>
            <a:r>
              <a:rPr lang="es-CR" sz="1800" kern="50" dirty="0">
                <a:effectLst/>
                <a:ea typeface="SimSun" panose="02010600030101010101" pitchFamily="2" charset="-122"/>
              </a:rPr>
              <a:t> – Junio </a:t>
            </a:r>
            <a:endParaRPr lang="es-CR" sz="24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FA9A37B-CD97-4041-AE8A-FA2B06A6FD72}"/>
              </a:ext>
            </a:extLst>
          </p:cNvPr>
          <p:cNvSpPr txBox="1"/>
          <p:nvPr/>
        </p:nvSpPr>
        <p:spPr>
          <a:xfrm>
            <a:off x="3263967" y="1614651"/>
            <a:ext cx="7877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600" dirty="0">
                <a:latin typeface="+mj-lt"/>
              </a:rPr>
              <a:t>Habilidades directivas y liderazgo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DF6FF7-CF98-7A4E-ACFE-B3E9CCD89915}"/>
              </a:ext>
            </a:extLst>
          </p:cNvPr>
          <p:cNvSpPr txBox="1"/>
          <p:nvPr/>
        </p:nvSpPr>
        <p:spPr>
          <a:xfrm>
            <a:off x="4411981" y="2756956"/>
            <a:ext cx="6549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>
                <a:latin typeface="+mj-lt"/>
              </a:rPr>
              <a:t>Desarrollo del sitio web de apoyo a la gestión de las jefaturas por medio de herramientas de aprendizaje sobre liderazgo y gestión de oficinas.</a:t>
            </a:r>
          </a:p>
        </p:txBody>
      </p:sp>
      <p:pic>
        <p:nvPicPr>
          <p:cNvPr id="18" name="Gráfico 17" descr="Clip">
            <a:extLst>
              <a:ext uri="{FF2B5EF4-FFF2-40B4-BE49-F238E27FC236}">
                <a16:creationId xmlns:a16="http://schemas.microsoft.com/office/drawing/2014/main" id="{C10A57A8-C82D-2F49-99A4-243955A832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13782" y="2797676"/>
            <a:ext cx="312487" cy="312487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78A04B75-6885-EF48-A11B-1A646005C538}"/>
              </a:ext>
            </a:extLst>
          </p:cNvPr>
          <p:cNvSpPr/>
          <p:nvPr/>
        </p:nvSpPr>
        <p:spPr>
          <a:xfrm>
            <a:off x="5474555" y="5421662"/>
            <a:ext cx="5486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600" dirty="0">
                <a:latin typeface="+mj-lt"/>
              </a:rPr>
              <a:t>Jefaturas de todos los ámbitos </a:t>
            </a:r>
          </a:p>
        </p:txBody>
      </p:sp>
      <p:pic>
        <p:nvPicPr>
          <p:cNvPr id="20" name="Gráfico 19" descr="Diana">
            <a:extLst>
              <a:ext uri="{FF2B5EF4-FFF2-40B4-BE49-F238E27FC236}">
                <a16:creationId xmlns:a16="http://schemas.microsoft.com/office/drawing/2014/main" id="{1422F677-2826-E34A-A697-6BCBECB710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07887" y="5298960"/>
            <a:ext cx="614737" cy="6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5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62A08FF-270B-462F-B19E-EDFD41621F7A}"/>
              </a:ext>
            </a:extLst>
          </p:cNvPr>
          <p:cNvSpPr txBox="1"/>
          <p:nvPr/>
        </p:nvSpPr>
        <p:spPr>
          <a:xfrm>
            <a:off x="4307155" y="6279309"/>
            <a:ext cx="3216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000" dirty="0">
                <a:latin typeface="+mj-lt"/>
              </a:rPr>
              <a:t>PLAN DE CAPACITACIÓN 2021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5C7288-3AFB-426E-BFFB-B99BF7595462}"/>
              </a:ext>
            </a:extLst>
          </p:cNvPr>
          <p:cNvSpPr txBox="1"/>
          <p:nvPr/>
        </p:nvSpPr>
        <p:spPr>
          <a:xfrm>
            <a:off x="807025" y="1501093"/>
            <a:ext cx="55004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4400" b="1" dirty="0"/>
              <a:t>IMPLEMENTACIÓN DE </a:t>
            </a:r>
          </a:p>
          <a:p>
            <a:pPr algn="ctr"/>
            <a:r>
              <a:rPr lang="es-CR" sz="4400" b="1" dirty="0"/>
              <a:t>CURSOS VIRTUALES</a:t>
            </a:r>
            <a:endParaRPr lang="es-CR" sz="9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2972D7D-D914-4BF6-8173-A5E3631BBE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8" b="8438"/>
          <a:stretch/>
        </p:blipFill>
        <p:spPr>
          <a:xfrm>
            <a:off x="6634573" y="367098"/>
            <a:ext cx="3936445" cy="4124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104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213D265-4E0C-46E8-BEEC-79B5829B4C49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5C7288-3AFB-426E-BFFB-B99BF7595462}"/>
              </a:ext>
            </a:extLst>
          </p:cNvPr>
          <p:cNvSpPr txBox="1"/>
          <p:nvPr/>
        </p:nvSpPr>
        <p:spPr>
          <a:xfrm>
            <a:off x="601856" y="230522"/>
            <a:ext cx="1096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b="1" dirty="0">
                <a:solidFill>
                  <a:schemeClr val="bg1"/>
                </a:solidFill>
                <a:latin typeface="+mj-lt"/>
              </a:rPr>
              <a:t>IMPLEMENTACIÓN VIRTUAL</a:t>
            </a:r>
            <a:endParaRPr lang="es-C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AA9F04-55A1-409D-B38D-96C6C85FBF59}"/>
              </a:ext>
            </a:extLst>
          </p:cNvPr>
          <p:cNvSpPr txBox="1"/>
          <p:nvPr/>
        </p:nvSpPr>
        <p:spPr>
          <a:xfrm>
            <a:off x="2553476" y="1208354"/>
            <a:ext cx="8483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600" b="1" dirty="0">
                <a:latin typeface="+mj-lt"/>
              </a:rPr>
              <a:t>Programa Básico de Formación Judicial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FFA97BD-99A3-43E3-B30E-5B4EBDBAC5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404430" y="1675829"/>
            <a:ext cx="697008" cy="8718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4FEF983-C45F-4ACD-A497-28904F161485}"/>
              </a:ext>
            </a:extLst>
          </p:cNvPr>
          <p:cNvSpPr txBox="1"/>
          <p:nvPr/>
        </p:nvSpPr>
        <p:spPr>
          <a:xfrm>
            <a:off x="3195845" y="1906881"/>
            <a:ext cx="80919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+mj-lt"/>
              </a:rPr>
              <a:t>CURSOS VIRTUALES</a:t>
            </a:r>
            <a:endParaRPr lang="es-CR" b="1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Curso Acoso psicológico en el trabajo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Curso Género: Un camino hacia la equidad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Curso Estrategias de servicio con valor para la persona usuaria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Curso No al Hostigamiento sexual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Curso Programa hacia cero papeles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DC70CFD-CEE7-4FD9-AE6D-14D2F30BC6C1}"/>
              </a:ext>
            </a:extLst>
          </p:cNvPr>
          <p:cNvSpPr txBox="1"/>
          <p:nvPr/>
        </p:nvSpPr>
        <p:spPr>
          <a:xfrm>
            <a:off x="236288" y="2727708"/>
            <a:ext cx="20685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800" dirty="0">
                <a:latin typeface="+mj-lt"/>
              </a:rPr>
              <a:t>- </a:t>
            </a:r>
            <a:r>
              <a:rPr lang="es-CR" sz="1800" dirty="0" err="1">
                <a:latin typeface="+mj-lt"/>
              </a:rPr>
              <a:t>Automatrícula</a:t>
            </a:r>
            <a:endParaRPr lang="es-CR" sz="1800" dirty="0">
              <a:latin typeface="+mj-lt"/>
            </a:endParaRPr>
          </a:p>
          <a:p>
            <a:r>
              <a:rPr lang="es-CR" sz="1800" dirty="0">
                <a:latin typeface="+mj-lt"/>
              </a:rPr>
              <a:t>- Matrícula asistida</a:t>
            </a:r>
            <a:endParaRPr lang="es-CR" sz="1050" dirty="0">
              <a:latin typeface="+mj-l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3369424-3EA2-B045-AAA9-26BD4A57B4B0}"/>
              </a:ext>
            </a:extLst>
          </p:cNvPr>
          <p:cNvSpPr/>
          <p:nvPr/>
        </p:nvSpPr>
        <p:spPr>
          <a:xfrm>
            <a:off x="5136572" y="4134918"/>
            <a:ext cx="66363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600" kern="50" dirty="0">
                <a:latin typeface="+mj-lt"/>
                <a:ea typeface="SimSun" panose="02010600030101010101" pitchFamily="2" charset="-122"/>
                <a:cs typeface="Calibri" panose="020F0502020204030204" pitchFamily="34" charset="0"/>
              </a:rPr>
              <a:t>Dos convocatorias por mes en </a:t>
            </a:r>
            <a:r>
              <a:rPr lang="es-CR" sz="1600" kern="50" dirty="0" err="1">
                <a:latin typeface="+mj-lt"/>
                <a:ea typeface="SimSun" panose="02010600030101010101" pitchFamily="2" charset="-122"/>
                <a:cs typeface="Calibri" panose="020F0502020204030204" pitchFamily="34" charset="0"/>
              </a:rPr>
              <a:t>Automatrícula</a:t>
            </a:r>
            <a:r>
              <a:rPr lang="es-CR" sz="1600" kern="50" dirty="0">
                <a:latin typeface="+mj-lt"/>
                <a:ea typeface="SimSun" panose="02010600030101010101" pitchFamily="2" charset="-122"/>
                <a:cs typeface="Calibri" panose="020F0502020204030204" pitchFamily="34" charset="0"/>
              </a:rPr>
              <a:t> (febrero-diciembre)</a:t>
            </a:r>
            <a:endParaRPr lang="es-CR" sz="1600" kern="50" dirty="0">
              <a:latin typeface="+mj-lt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r>
              <a:rPr lang="es-CR" sz="1600" kern="50" dirty="0">
                <a:latin typeface="+mj-lt"/>
                <a:ea typeface="SimSun" panose="02010600030101010101" pitchFamily="2" charset="-122"/>
                <a:cs typeface="Calibri" panose="020F0502020204030204" pitchFamily="34" charset="0"/>
              </a:rPr>
              <a:t>Una convocatoria por cuatrimestre en Matrícula Asistida</a:t>
            </a:r>
            <a:r>
              <a:rPr lang="es-CR" sz="1600" dirty="0">
                <a:latin typeface="+mj-lt"/>
              </a:rPr>
              <a:t> </a:t>
            </a:r>
          </a:p>
        </p:txBody>
      </p:sp>
      <p:pic>
        <p:nvPicPr>
          <p:cNvPr id="14" name="Gráfico 13" descr="Diana">
            <a:extLst>
              <a:ext uri="{FF2B5EF4-FFF2-40B4-BE49-F238E27FC236}">
                <a16:creationId xmlns:a16="http://schemas.microsoft.com/office/drawing/2014/main" id="{9787A436-D163-904A-8C67-D5D61A64C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50787" y="5403962"/>
            <a:ext cx="614737" cy="614737"/>
          </a:xfrm>
          <a:prstGeom prst="rect">
            <a:avLst/>
          </a:prstGeom>
        </p:spPr>
      </p:pic>
      <p:pic>
        <p:nvPicPr>
          <p:cNvPr id="15" name="Gráfico 14" descr="Clip">
            <a:extLst>
              <a:ext uri="{FF2B5EF4-FFF2-40B4-BE49-F238E27FC236}">
                <a16:creationId xmlns:a16="http://schemas.microsoft.com/office/drawing/2014/main" id="{3B67A1FB-288F-3342-AF68-C866C97E80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24085" y="4230652"/>
            <a:ext cx="312487" cy="312487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3FFC6778-0FDC-2841-9EC7-E35E24E538A9}"/>
              </a:ext>
            </a:extLst>
          </p:cNvPr>
          <p:cNvSpPr/>
          <p:nvPr/>
        </p:nvSpPr>
        <p:spPr>
          <a:xfrm>
            <a:off x="5711327" y="5542053"/>
            <a:ext cx="5486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600" dirty="0">
                <a:latin typeface="+mj-lt"/>
              </a:rPr>
              <a:t>Toda la población judicial </a:t>
            </a:r>
          </a:p>
        </p:txBody>
      </p:sp>
    </p:spTree>
    <p:extLst>
      <p:ext uri="{BB962C8B-B14F-4D97-AF65-F5344CB8AC3E}">
        <p14:creationId xmlns:p14="http://schemas.microsoft.com/office/powerpoint/2010/main" val="290204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4FEF983-C45F-4ACD-A497-28904F161485}"/>
              </a:ext>
            </a:extLst>
          </p:cNvPr>
          <p:cNvSpPr txBox="1"/>
          <p:nvPr/>
        </p:nvSpPr>
        <p:spPr>
          <a:xfrm>
            <a:off x="2621020" y="1063499"/>
            <a:ext cx="652297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600" b="1" dirty="0">
                <a:latin typeface="+mj-lt"/>
              </a:rPr>
              <a:t>Programa Acceso a la Justicia</a:t>
            </a:r>
          </a:p>
          <a:p>
            <a:endParaRPr lang="es-ES" sz="2000" b="1" dirty="0">
              <a:latin typeface="+mj-lt"/>
            </a:endParaRPr>
          </a:p>
          <a:p>
            <a:r>
              <a:rPr lang="es-ES" sz="2000" b="1" dirty="0">
                <a:latin typeface="+mj-lt"/>
              </a:rPr>
              <a:t>CURSOS VIRTUALES</a:t>
            </a:r>
            <a:endParaRPr lang="es-CR" sz="2000" b="1" dirty="0">
              <a:latin typeface="+mj-lt"/>
            </a:endParaRPr>
          </a:p>
          <a:p>
            <a:endParaRPr lang="es-CR" sz="24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Introducción a los derechos Humanos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Población Migrante y Refugiada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Población Privada de Libertad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Población con Discapacidad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8C8B199-3ECC-4842-9E96-2CB82A6AFA9F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90CA93-342F-654C-880F-D3341211C296}"/>
              </a:ext>
            </a:extLst>
          </p:cNvPr>
          <p:cNvSpPr txBox="1"/>
          <p:nvPr/>
        </p:nvSpPr>
        <p:spPr>
          <a:xfrm>
            <a:off x="601856" y="230522"/>
            <a:ext cx="1096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b="1" dirty="0">
                <a:solidFill>
                  <a:schemeClr val="bg1"/>
                </a:solidFill>
                <a:latin typeface="+mj-lt"/>
              </a:rPr>
              <a:t>IMPLEMENTACIÓN VIRTUAL</a:t>
            </a:r>
            <a:endParaRPr lang="es-C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2857720-9958-694F-A683-4F21DB0A4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404430" y="1675829"/>
            <a:ext cx="697008" cy="871887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431B0056-B971-6D4B-866B-FA6364CCA07A}"/>
              </a:ext>
            </a:extLst>
          </p:cNvPr>
          <p:cNvSpPr/>
          <p:nvPr/>
        </p:nvSpPr>
        <p:spPr>
          <a:xfrm>
            <a:off x="5185826" y="4068415"/>
            <a:ext cx="3449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dirty="0">
                <a:latin typeface="+mj-lt"/>
              </a:rPr>
              <a:t>Dos convocatorias por mes en </a:t>
            </a:r>
            <a:r>
              <a:rPr lang="es-CR" dirty="0" err="1">
                <a:latin typeface="+mj-lt"/>
              </a:rPr>
              <a:t>Automatrícula</a:t>
            </a:r>
            <a:r>
              <a:rPr lang="es-CR" dirty="0">
                <a:latin typeface="+mj-lt"/>
              </a:rPr>
              <a:t> (febrero-diciembre)</a:t>
            </a:r>
          </a:p>
        </p:txBody>
      </p:sp>
      <p:pic>
        <p:nvPicPr>
          <p:cNvPr id="17" name="Gráfico 16" descr="Diana">
            <a:extLst>
              <a:ext uri="{FF2B5EF4-FFF2-40B4-BE49-F238E27FC236}">
                <a16:creationId xmlns:a16="http://schemas.microsoft.com/office/drawing/2014/main" id="{CC4109D7-7317-3F48-9C74-290C048C1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18896" y="5235611"/>
            <a:ext cx="614737" cy="614737"/>
          </a:xfrm>
          <a:prstGeom prst="rect">
            <a:avLst/>
          </a:prstGeom>
        </p:spPr>
      </p:pic>
      <p:pic>
        <p:nvPicPr>
          <p:cNvPr id="18" name="Gráfico 17" descr="Clip">
            <a:extLst>
              <a:ext uri="{FF2B5EF4-FFF2-40B4-BE49-F238E27FC236}">
                <a16:creationId xmlns:a16="http://schemas.microsoft.com/office/drawing/2014/main" id="{E8815E01-B806-9743-9530-E047016487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73339" y="4171738"/>
            <a:ext cx="312487" cy="312487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0656ED02-696E-7641-9E19-96C6B2316158}"/>
              </a:ext>
            </a:extLst>
          </p:cNvPr>
          <p:cNvSpPr/>
          <p:nvPr/>
        </p:nvSpPr>
        <p:spPr>
          <a:xfrm>
            <a:off x="6079436" y="5373702"/>
            <a:ext cx="5486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600" dirty="0">
                <a:latin typeface="+mj-lt"/>
              </a:rPr>
              <a:t>Toda la población judicial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54BD984-748A-CF42-A3EB-9E9AD1661921}"/>
              </a:ext>
            </a:extLst>
          </p:cNvPr>
          <p:cNvSpPr/>
          <p:nvPr/>
        </p:nvSpPr>
        <p:spPr>
          <a:xfrm>
            <a:off x="7058761" y="254771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600" dirty="0">
                <a:latin typeface="+mj-lt"/>
              </a:rPr>
              <a:t>Población LGBTTTI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600" dirty="0">
                <a:latin typeface="+mj-lt"/>
              </a:rPr>
              <a:t>Población Niñez y Adolescencia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600" dirty="0">
                <a:latin typeface="+mj-lt"/>
              </a:rPr>
              <a:t>Población Adulta Mayor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600" dirty="0">
                <a:latin typeface="+mj-lt"/>
              </a:rPr>
              <a:t>Curso Derechos de la Población Afrodescendiente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600" dirty="0">
                <a:latin typeface="+mj-lt"/>
              </a:rPr>
              <a:t>Curso Pueblos Indígenas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D620F72-2BE2-A140-BA31-3F104BDF60AC}"/>
              </a:ext>
            </a:extLst>
          </p:cNvPr>
          <p:cNvSpPr txBox="1"/>
          <p:nvPr/>
        </p:nvSpPr>
        <p:spPr>
          <a:xfrm>
            <a:off x="236288" y="2727708"/>
            <a:ext cx="2068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800" dirty="0">
                <a:latin typeface="+mj-lt"/>
              </a:rPr>
              <a:t>- </a:t>
            </a:r>
            <a:r>
              <a:rPr lang="es-CR" sz="1800" dirty="0" err="1">
                <a:latin typeface="+mj-lt"/>
              </a:rPr>
              <a:t>Automatrícula</a:t>
            </a:r>
            <a:endParaRPr lang="es-CR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005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4AA9F04-55A1-409D-B38D-96C6C85FBF59}"/>
              </a:ext>
            </a:extLst>
          </p:cNvPr>
          <p:cNvSpPr txBox="1"/>
          <p:nvPr/>
        </p:nvSpPr>
        <p:spPr>
          <a:xfrm>
            <a:off x="3656139" y="1498010"/>
            <a:ext cx="77350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2000" b="1" dirty="0">
                <a:latin typeface="+mj-lt"/>
              </a:rPr>
              <a:t>Atención de las necesidades de capacitación derivadas de los diferentes instrumentos institucionales empleados para la identificación de estas, conforme los recursos presupuestarios disponibles y la capacidad operativa del área: </a:t>
            </a:r>
          </a:p>
          <a:p>
            <a:endParaRPr lang="es-CR" sz="20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+mj-lt"/>
              </a:rPr>
              <a:t>Jefaturas y coordinaciones de la Dirección de Gestión Humana </a:t>
            </a:r>
            <a:endParaRPr lang="es-CR" sz="20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+mj-lt"/>
              </a:rPr>
              <a:t>Análisis de Puestos</a:t>
            </a:r>
            <a:endParaRPr lang="es-CR" sz="20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+mj-lt"/>
              </a:rPr>
              <a:t>Dirección de Planificación</a:t>
            </a:r>
            <a:endParaRPr lang="es-CR" sz="20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+mj-lt"/>
              </a:rPr>
              <a:t>Departamento de Proveeduría</a:t>
            </a:r>
            <a:endParaRPr lang="es-CR" sz="20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+mj-lt"/>
              </a:rPr>
              <a:t>Consulta general bianual</a:t>
            </a:r>
            <a:endParaRPr lang="es-CR" sz="20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+mj-lt"/>
              </a:rPr>
              <a:t>Planes de mejora de Gestión del Desempeño</a:t>
            </a:r>
            <a:endParaRPr lang="es-CR" sz="2000" dirty="0">
              <a:latin typeface="+mj-l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9B675B2-BDF9-4F68-A567-9E3C1B1CC8D4}"/>
              </a:ext>
            </a:extLst>
          </p:cNvPr>
          <p:cNvSpPr txBox="1"/>
          <p:nvPr/>
        </p:nvSpPr>
        <p:spPr>
          <a:xfrm>
            <a:off x="196651" y="3691590"/>
            <a:ext cx="1966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800" kern="50" dirty="0">
                <a:effectLst/>
                <a:ea typeface="SimSun" panose="02010600030101010101" pitchFamily="2" charset="-122"/>
              </a:rPr>
              <a:t>Enero – D</a:t>
            </a:r>
            <a:r>
              <a:rPr lang="es-CR" kern="50" dirty="0">
                <a:ea typeface="SimSun" panose="02010600030101010101" pitchFamily="2" charset="-122"/>
              </a:rPr>
              <a:t>ic</a:t>
            </a:r>
            <a:r>
              <a:rPr lang="es-CR" sz="1800" kern="50" dirty="0">
                <a:effectLst/>
                <a:ea typeface="SimSun" panose="02010600030101010101" pitchFamily="2" charset="-122"/>
              </a:rPr>
              <a:t>iembre </a:t>
            </a:r>
            <a:endParaRPr lang="es-CR" sz="24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BB4FDB9-BC24-4A5D-8389-40F268E4A2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433218" y="1259971"/>
            <a:ext cx="1010755" cy="126435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E3377426-9E2E-8046-936E-755C41A60CA2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rgbClr val="F2A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5552943-D10A-C149-8946-8320DC7CD8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4" t="10108" r="13266" b="21211"/>
          <a:stretch/>
        </p:blipFill>
        <p:spPr>
          <a:xfrm>
            <a:off x="658128" y="2953920"/>
            <a:ext cx="560933" cy="56605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F5C2B9C-D446-6B49-91C1-BD4684D63775}"/>
              </a:ext>
            </a:extLst>
          </p:cNvPr>
          <p:cNvSpPr/>
          <p:nvPr/>
        </p:nvSpPr>
        <p:spPr>
          <a:xfrm>
            <a:off x="5400756" y="5643519"/>
            <a:ext cx="4582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400" kern="50" dirty="0">
                <a:latin typeface="+mj-lt"/>
                <a:ea typeface="SimSun" panose="02010600030101010101" pitchFamily="2" charset="-122"/>
                <a:cs typeface="Calibri" panose="020F0502020204030204" pitchFamily="34" charset="0"/>
              </a:rPr>
              <a:t>Personal obrero especializado 5 y 6 de Administraciones Regionales y del I Circuito Judicial de San José</a:t>
            </a:r>
            <a:r>
              <a:rPr lang="es-CR" sz="1400" dirty="0">
                <a:latin typeface="+mj-lt"/>
              </a:rPr>
              <a:t> </a:t>
            </a:r>
          </a:p>
        </p:txBody>
      </p:sp>
      <p:pic>
        <p:nvPicPr>
          <p:cNvPr id="6" name="Gráfico 5" descr="Diana">
            <a:extLst>
              <a:ext uri="{FF2B5EF4-FFF2-40B4-BE49-F238E27FC236}">
                <a16:creationId xmlns:a16="http://schemas.microsoft.com/office/drawing/2014/main" id="{C1B63670-6783-3340-864B-F36E11F55F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91987" y="5581344"/>
            <a:ext cx="614737" cy="614737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D9741E27-C849-6D43-81D3-FF0FAC327AF2}"/>
              </a:ext>
            </a:extLst>
          </p:cNvPr>
          <p:cNvSpPr/>
          <p:nvPr/>
        </p:nvSpPr>
        <p:spPr>
          <a:xfrm>
            <a:off x="4591987" y="253531"/>
            <a:ext cx="7190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R" b="1" kern="50" dirty="0">
                <a:solidFill>
                  <a:schemeClr val="bg1"/>
                </a:solidFill>
                <a:latin typeface="+mj-lt"/>
                <a:ea typeface="STHupo" panose="020B0503020204020204" pitchFamily="2" charset="-122"/>
                <a:cs typeface="Mangal" panose="02040503050203030202" pitchFamily="18" charset="0"/>
              </a:rPr>
              <a:t>UNIDAD DE FORMACIÓN</a:t>
            </a:r>
            <a:endParaRPr lang="es-CR" kern="50" dirty="0">
              <a:solidFill>
                <a:schemeClr val="bg1"/>
              </a:solidFill>
              <a:latin typeface="+mj-lt"/>
              <a:ea typeface="STHupo" panose="020B0503020204020204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08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213D265-4E0C-46E8-BEEC-79B5829B4C49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5C7288-3AFB-426E-BFFB-B99BF7595462}"/>
              </a:ext>
            </a:extLst>
          </p:cNvPr>
          <p:cNvSpPr txBox="1"/>
          <p:nvPr/>
        </p:nvSpPr>
        <p:spPr>
          <a:xfrm>
            <a:off x="601856" y="230522"/>
            <a:ext cx="1096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b="1" dirty="0">
                <a:solidFill>
                  <a:schemeClr val="bg1"/>
                </a:solidFill>
                <a:latin typeface="+mj-lt"/>
              </a:rPr>
              <a:t>IMPLEMENTACIÓN VIRTUAL</a:t>
            </a:r>
            <a:endParaRPr lang="es-C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AA9F04-55A1-409D-B38D-96C6C85FBF59}"/>
              </a:ext>
            </a:extLst>
          </p:cNvPr>
          <p:cNvSpPr txBox="1"/>
          <p:nvPr/>
        </p:nvSpPr>
        <p:spPr>
          <a:xfrm>
            <a:off x="2553476" y="1208354"/>
            <a:ext cx="8483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b="1" dirty="0">
                <a:latin typeface="+mj-lt"/>
              </a:rPr>
              <a:t>Programa Desarrollo de Liderazgo y Habilidades directivas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FFA97BD-99A3-43E3-B30E-5B4EBDBAC5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404430" y="1675829"/>
            <a:ext cx="697008" cy="8718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4FEF983-C45F-4ACD-A497-28904F161485}"/>
              </a:ext>
            </a:extLst>
          </p:cNvPr>
          <p:cNvSpPr txBox="1"/>
          <p:nvPr/>
        </p:nvSpPr>
        <p:spPr>
          <a:xfrm>
            <a:off x="3195845" y="1906881"/>
            <a:ext cx="80919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+mj-lt"/>
              </a:rPr>
              <a:t>CURSOS VIRTUALES</a:t>
            </a:r>
            <a:endParaRPr lang="es-CR" b="1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Dirección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Autocontrol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Negociación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Comunicación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Autoconocimiento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Trabajo en equipo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DC70CFD-CEE7-4FD9-AE6D-14D2F30BC6C1}"/>
              </a:ext>
            </a:extLst>
          </p:cNvPr>
          <p:cNvSpPr txBox="1"/>
          <p:nvPr/>
        </p:nvSpPr>
        <p:spPr>
          <a:xfrm>
            <a:off x="236288" y="2727708"/>
            <a:ext cx="2068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800" dirty="0">
                <a:latin typeface="+mj-lt"/>
              </a:rPr>
              <a:t>- Matrícula asistida</a:t>
            </a:r>
            <a:endParaRPr lang="es-CR" sz="1050" dirty="0">
              <a:latin typeface="+mj-l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3369424-3EA2-B045-AAA9-26BD4A57B4B0}"/>
              </a:ext>
            </a:extLst>
          </p:cNvPr>
          <p:cNvSpPr/>
          <p:nvPr/>
        </p:nvSpPr>
        <p:spPr>
          <a:xfrm>
            <a:off x="5107030" y="4284041"/>
            <a:ext cx="6636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dirty="0">
                <a:latin typeface="+mj-lt"/>
              </a:rPr>
              <a:t>Una convocatoria por mes en Asistida (febrero-diciembre)</a:t>
            </a:r>
          </a:p>
        </p:txBody>
      </p:sp>
      <p:pic>
        <p:nvPicPr>
          <p:cNvPr id="14" name="Gráfico 13" descr="Diana">
            <a:extLst>
              <a:ext uri="{FF2B5EF4-FFF2-40B4-BE49-F238E27FC236}">
                <a16:creationId xmlns:a16="http://schemas.microsoft.com/office/drawing/2014/main" id="{9787A436-D163-904A-8C67-D5D61A64C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50787" y="5403962"/>
            <a:ext cx="614737" cy="614737"/>
          </a:xfrm>
          <a:prstGeom prst="rect">
            <a:avLst/>
          </a:prstGeom>
        </p:spPr>
      </p:pic>
      <p:pic>
        <p:nvPicPr>
          <p:cNvPr id="15" name="Gráfico 14" descr="Clip">
            <a:extLst>
              <a:ext uri="{FF2B5EF4-FFF2-40B4-BE49-F238E27FC236}">
                <a16:creationId xmlns:a16="http://schemas.microsoft.com/office/drawing/2014/main" id="{3B67A1FB-288F-3342-AF68-C866C97E80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94543" y="4379775"/>
            <a:ext cx="312487" cy="312487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3FFC6778-0FDC-2841-9EC7-E35E24E538A9}"/>
              </a:ext>
            </a:extLst>
          </p:cNvPr>
          <p:cNvSpPr/>
          <p:nvPr/>
        </p:nvSpPr>
        <p:spPr>
          <a:xfrm>
            <a:off x="5711327" y="5542053"/>
            <a:ext cx="5486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600" dirty="0">
                <a:latin typeface="+mj-lt"/>
              </a:rPr>
              <a:t>Personas con rol de Jefatura </a:t>
            </a:r>
          </a:p>
        </p:txBody>
      </p:sp>
    </p:spTree>
    <p:extLst>
      <p:ext uri="{BB962C8B-B14F-4D97-AF65-F5344CB8AC3E}">
        <p14:creationId xmlns:p14="http://schemas.microsoft.com/office/powerpoint/2010/main" val="209591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213D265-4E0C-46E8-BEEC-79B5829B4C49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5C7288-3AFB-426E-BFFB-B99BF7595462}"/>
              </a:ext>
            </a:extLst>
          </p:cNvPr>
          <p:cNvSpPr txBox="1"/>
          <p:nvPr/>
        </p:nvSpPr>
        <p:spPr>
          <a:xfrm>
            <a:off x="601856" y="230522"/>
            <a:ext cx="1096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b="1" dirty="0">
                <a:solidFill>
                  <a:schemeClr val="bg1"/>
                </a:solidFill>
                <a:latin typeface="+mj-lt"/>
              </a:rPr>
              <a:t>IMPLEMENTACIÓN VIRTUAL</a:t>
            </a:r>
            <a:endParaRPr lang="es-C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AA9F04-55A1-409D-B38D-96C6C85FBF59}"/>
              </a:ext>
            </a:extLst>
          </p:cNvPr>
          <p:cNvSpPr txBox="1"/>
          <p:nvPr/>
        </p:nvSpPr>
        <p:spPr>
          <a:xfrm>
            <a:off x="2553476" y="1208354"/>
            <a:ext cx="84837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b="1" dirty="0">
                <a:latin typeface="+mj-lt"/>
              </a:rPr>
              <a:t>Programa de Desarrollo Laboral </a:t>
            </a:r>
          </a:p>
          <a:p>
            <a:r>
              <a:rPr lang="es-CR" sz="2400" b="1" dirty="0">
                <a:latin typeface="+mj-lt"/>
              </a:rPr>
              <a:t>Subprograma de especialización en Administración</a:t>
            </a:r>
          </a:p>
          <a:p>
            <a:endParaRPr lang="es-CR" sz="2800" dirty="0">
              <a:latin typeface="+mj-lt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FFA97BD-99A3-43E3-B30E-5B4EBDBAC5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404430" y="1675829"/>
            <a:ext cx="697008" cy="8718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4FEF983-C45F-4ACD-A497-28904F161485}"/>
              </a:ext>
            </a:extLst>
          </p:cNvPr>
          <p:cNvSpPr txBox="1"/>
          <p:nvPr/>
        </p:nvSpPr>
        <p:spPr>
          <a:xfrm>
            <a:off x="3185454" y="2213827"/>
            <a:ext cx="80919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+mj-lt"/>
              </a:rPr>
              <a:t>CURSOS VIRTUALES</a:t>
            </a:r>
            <a:endParaRPr lang="es-CR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Mi formación mi responsabilidad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Régimen disciplinario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Evaluación del desempeño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Aplicación del lenguaje inclusivo en el contexto judicial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Promoción de la autonomía personal de las personas con discapacidad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Objetivos de Desarrollo Sostenible (ODS)</a:t>
            </a:r>
            <a:endParaRPr lang="es-CR" sz="32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CR" dirty="0">
              <a:latin typeface="+mj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DC70CFD-CEE7-4FD9-AE6D-14D2F30BC6C1}"/>
              </a:ext>
            </a:extLst>
          </p:cNvPr>
          <p:cNvSpPr txBox="1"/>
          <p:nvPr/>
        </p:nvSpPr>
        <p:spPr>
          <a:xfrm>
            <a:off x="236288" y="2727708"/>
            <a:ext cx="2068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800" dirty="0">
                <a:latin typeface="+mj-lt"/>
              </a:rPr>
              <a:t>- </a:t>
            </a:r>
            <a:r>
              <a:rPr lang="es-CR" dirty="0" err="1">
                <a:latin typeface="+mj-lt"/>
              </a:rPr>
              <a:t>Automatrícula</a:t>
            </a:r>
            <a:endParaRPr lang="es-CR" sz="1050" dirty="0">
              <a:latin typeface="+mj-l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3369424-3EA2-B045-AAA9-26BD4A57B4B0}"/>
              </a:ext>
            </a:extLst>
          </p:cNvPr>
          <p:cNvSpPr/>
          <p:nvPr/>
        </p:nvSpPr>
        <p:spPr>
          <a:xfrm>
            <a:off x="5107030" y="4758946"/>
            <a:ext cx="66363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600" dirty="0">
                <a:latin typeface="+mj-lt"/>
              </a:rPr>
              <a:t>Dos convocatorias por mes en </a:t>
            </a:r>
            <a:r>
              <a:rPr lang="es-CR" sz="1600" dirty="0" err="1">
                <a:latin typeface="+mj-lt"/>
              </a:rPr>
              <a:t>Automatrícula</a:t>
            </a:r>
            <a:r>
              <a:rPr lang="es-CR" sz="1600" dirty="0">
                <a:latin typeface="+mj-lt"/>
              </a:rPr>
              <a:t> (febrero-diciembre)</a:t>
            </a:r>
          </a:p>
        </p:txBody>
      </p:sp>
      <p:pic>
        <p:nvPicPr>
          <p:cNvPr id="14" name="Gráfico 13" descr="Diana">
            <a:extLst>
              <a:ext uri="{FF2B5EF4-FFF2-40B4-BE49-F238E27FC236}">
                <a16:creationId xmlns:a16="http://schemas.microsoft.com/office/drawing/2014/main" id="{9787A436-D163-904A-8C67-D5D61A64C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50787" y="5403962"/>
            <a:ext cx="614737" cy="614737"/>
          </a:xfrm>
          <a:prstGeom prst="rect">
            <a:avLst/>
          </a:prstGeom>
        </p:spPr>
      </p:pic>
      <p:pic>
        <p:nvPicPr>
          <p:cNvPr id="15" name="Gráfico 14" descr="Clip">
            <a:extLst>
              <a:ext uri="{FF2B5EF4-FFF2-40B4-BE49-F238E27FC236}">
                <a16:creationId xmlns:a16="http://schemas.microsoft.com/office/drawing/2014/main" id="{3B67A1FB-288F-3342-AF68-C866C97E80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94543" y="4758946"/>
            <a:ext cx="312487" cy="312487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3FFC6778-0FDC-2841-9EC7-E35E24E538A9}"/>
              </a:ext>
            </a:extLst>
          </p:cNvPr>
          <p:cNvSpPr/>
          <p:nvPr/>
        </p:nvSpPr>
        <p:spPr>
          <a:xfrm>
            <a:off x="5711327" y="5542053"/>
            <a:ext cx="5486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600" dirty="0">
                <a:latin typeface="+mj-lt"/>
              </a:rPr>
              <a:t>Toda la población judicial </a:t>
            </a:r>
          </a:p>
        </p:txBody>
      </p:sp>
    </p:spTree>
    <p:extLst>
      <p:ext uri="{BB962C8B-B14F-4D97-AF65-F5344CB8AC3E}">
        <p14:creationId xmlns:p14="http://schemas.microsoft.com/office/powerpoint/2010/main" val="33727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213D265-4E0C-46E8-BEEC-79B5829B4C49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5C7288-3AFB-426E-BFFB-B99BF7595462}"/>
              </a:ext>
            </a:extLst>
          </p:cNvPr>
          <p:cNvSpPr txBox="1"/>
          <p:nvPr/>
        </p:nvSpPr>
        <p:spPr>
          <a:xfrm>
            <a:off x="601856" y="230522"/>
            <a:ext cx="1096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b="1" dirty="0">
                <a:solidFill>
                  <a:schemeClr val="bg1"/>
                </a:solidFill>
                <a:latin typeface="+mj-lt"/>
              </a:rPr>
              <a:t>IMPLEMENTACIÓN VIRTUAL</a:t>
            </a:r>
            <a:endParaRPr lang="es-C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AA9F04-55A1-409D-B38D-96C6C85FBF59}"/>
              </a:ext>
            </a:extLst>
          </p:cNvPr>
          <p:cNvSpPr txBox="1"/>
          <p:nvPr/>
        </p:nvSpPr>
        <p:spPr>
          <a:xfrm>
            <a:off x="2714353" y="1422260"/>
            <a:ext cx="8483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600" dirty="0">
                <a:latin typeface="+mj-lt"/>
              </a:rPr>
              <a:t>Programa Salud Financiera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FFA97BD-99A3-43E3-B30E-5B4EBDBAC5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404430" y="1675829"/>
            <a:ext cx="697008" cy="8718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4FEF983-C45F-4ACD-A497-28904F161485}"/>
              </a:ext>
            </a:extLst>
          </p:cNvPr>
          <p:cNvSpPr txBox="1"/>
          <p:nvPr/>
        </p:nvSpPr>
        <p:spPr>
          <a:xfrm>
            <a:off x="3474312" y="2310873"/>
            <a:ext cx="6417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+mj-lt"/>
              </a:rPr>
              <a:t>CURSOS VIRTUALES</a:t>
            </a:r>
            <a:endParaRPr lang="es-CR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¡Deudas! ¿Cómo manejarlas?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Presupuesto, buscando el equilibrio de mis finanzas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Tomando el control de nuestras finanzas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DC70CFD-CEE7-4FD9-AE6D-14D2F30BC6C1}"/>
              </a:ext>
            </a:extLst>
          </p:cNvPr>
          <p:cNvSpPr txBox="1"/>
          <p:nvPr/>
        </p:nvSpPr>
        <p:spPr>
          <a:xfrm>
            <a:off x="236288" y="2727708"/>
            <a:ext cx="2068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800" dirty="0">
                <a:latin typeface="+mj-lt"/>
              </a:rPr>
              <a:t>- </a:t>
            </a:r>
            <a:r>
              <a:rPr lang="es-CR" sz="1800" dirty="0" err="1">
                <a:latin typeface="+mj-lt"/>
              </a:rPr>
              <a:t>Automatrícula</a:t>
            </a:r>
            <a:endParaRPr lang="es-CR" sz="1050" dirty="0">
              <a:latin typeface="+mj-l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3369424-3EA2-B045-AAA9-26BD4A57B4B0}"/>
              </a:ext>
            </a:extLst>
          </p:cNvPr>
          <p:cNvSpPr/>
          <p:nvPr/>
        </p:nvSpPr>
        <p:spPr>
          <a:xfrm>
            <a:off x="5107030" y="4284041"/>
            <a:ext cx="6636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dirty="0">
                <a:latin typeface="+mj-lt"/>
              </a:rPr>
              <a:t>Dos convocatorias por mes en </a:t>
            </a:r>
            <a:r>
              <a:rPr lang="es-CR" dirty="0" err="1">
                <a:latin typeface="+mj-lt"/>
              </a:rPr>
              <a:t>Automatrícula</a:t>
            </a:r>
            <a:r>
              <a:rPr lang="es-CR" dirty="0">
                <a:latin typeface="+mj-lt"/>
              </a:rPr>
              <a:t> (febrero-diciembre) </a:t>
            </a:r>
          </a:p>
        </p:txBody>
      </p:sp>
      <p:pic>
        <p:nvPicPr>
          <p:cNvPr id="14" name="Gráfico 13" descr="Diana">
            <a:extLst>
              <a:ext uri="{FF2B5EF4-FFF2-40B4-BE49-F238E27FC236}">
                <a16:creationId xmlns:a16="http://schemas.microsoft.com/office/drawing/2014/main" id="{9787A436-D163-904A-8C67-D5D61A64CC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50787" y="5403962"/>
            <a:ext cx="614737" cy="614737"/>
          </a:xfrm>
          <a:prstGeom prst="rect">
            <a:avLst/>
          </a:prstGeom>
        </p:spPr>
      </p:pic>
      <p:pic>
        <p:nvPicPr>
          <p:cNvPr id="15" name="Gráfico 14" descr="Clip">
            <a:extLst>
              <a:ext uri="{FF2B5EF4-FFF2-40B4-BE49-F238E27FC236}">
                <a16:creationId xmlns:a16="http://schemas.microsoft.com/office/drawing/2014/main" id="{3B67A1FB-288F-3342-AF68-C866C97E8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94543" y="4379775"/>
            <a:ext cx="312487" cy="312487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3FFC6778-0FDC-2841-9EC7-E35E24E538A9}"/>
              </a:ext>
            </a:extLst>
          </p:cNvPr>
          <p:cNvSpPr/>
          <p:nvPr/>
        </p:nvSpPr>
        <p:spPr>
          <a:xfrm>
            <a:off x="5711327" y="5542053"/>
            <a:ext cx="5486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600" dirty="0">
                <a:latin typeface="+mj-lt"/>
              </a:rPr>
              <a:t>Toda la población judicial</a:t>
            </a:r>
          </a:p>
        </p:txBody>
      </p:sp>
    </p:spTree>
    <p:extLst>
      <p:ext uri="{BB962C8B-B14F-4D97-AF65-F5344CB8AC3E}">
        <p14:creationId xmlns:p14="http://schemas.microsoft.com/office/powerpoint/2010/main" val="74761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213D265-4E0C-46E8-BEEC-79B5829B4C49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5C7288-3AFB-426E-BFFB-B99BF7595462}"/>
              </a:ext>
            </a:extLst>
          </p:cNvPr>
          <p:cNvSpPr txBox="1"/>
          <p:nvPr/>
        </p:nvSpPr>
        <p:spPr>
          <a:xfrm>
            <a:off x="601856" y="230522"/>
            <a:ext cx="1096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b="1" dirty="0">
                <a:solidFill>
                  <a:schemeClr val="bg1"/>
                </a:solidFill>
                <a:latin typeface="+mj-lt"/>
              </a:rPr>
              <a:t>IMPLEMENTACIÓN VIRTUAL</a:t>
            </a:r>
            <a:endParaRPr lang="es-C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AA9F04-55A1-409D-B38D-96C6C85FBF59}"/>
              </a:ext>
            </a:extLst>
          </p:cNvPr>
          <p:cNvSpPr txBox="1"/>
          <p:nvPr/>
        </p:nvSpPr>
        <p:spPr>
          <a:xfrm>
            <a:off x="2606677" y="1459781"/>
            <a:ext cx="84837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b="1" dirty="0">
                <a:latin typeface="+mj-lt"/>
              </a:rPr>
              <a:t>Programa de Desarrollo Laboral  </a:t>
            </a:r>
          </a:p>
          <a:p>
            <a:r>
              <a:rPr lang="es-CR" sz="2400" b="1" dirty="0">
                <a:latin typeface="+mj-lt"/>
              </a:rPr>
              <a:t>Subprograma de especialización en Sistemas de Información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FFA97BD-99A3-43E3-B30E-5B4EBDBAC5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404430" y="1675829"/>
            <a:ext cx="697008" cy="8718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4FEF983-C45F-4ACD-A497-28904F161485}"/>
              </a:ext>
            </a:extLst>
          </p:cNvPr>
          <p:cNvSpPr txBox="1"/>
          <p:nvPr/>
        </p:nvSpPr>
        <p:spPr>
          <a:xfrm>
            <a:off x="3356117" y="2661956"/>
            <a:ext cx="8091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+mj-lt"/>
              </a:rPr>
              <a:t>CURSO VIRTUAL</a:t>
            </a:r>
            <a:endParaRPr lang="es-CR" b="1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Seguridad de la Información y Seguridad Informática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CR" dirty="0">
              <a:latin typeface="+mj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DC70CFD-CEE7-4FD9-AE6D-14D2F30BC6C1}"/>
              </a:ext>
            </a:extLst>
          </p:cNvPr>
          <p:cNvSpPr txBox="1"/>
          <p:nvPr/>
        </p:nvSpPr>
        <p:spPr>
          <a:xfrm>
            <a:off x="236288" y="2727708"/>
            <a:ext cx="2068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800" dirty="0">
                <a:latin typeface="+mj-lt"/>
              </a:rPr>
              <a:t>- </a:t>
            </a:r>
            <a:r>
              <a:rPr lang="es-CR" dirty="0" err="1">
                <a:latin typeface="+mj-lt"/>
              </a:rPr>
              <a:t>Automatrícula</a:t>
            </a:r>
            <a:endParaRPr lang="es-CR" sz="1050" dirty="0">
              <a:latin typeface="+mj-l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3369424-3EA2-B045-AAA9-26BD4A57B4B0}"/>
              </a:ext>
            </a:extLst>
          </p:cNvPr>
          <p:cNvSpPr/>
          <p:nvPr/>
        </p:nvSpPr>
        <p:spPr>
          <a:xfrm>
            <a:off x="5107030" y="3804076"/>
            <a:ext cx="66363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600" dirty="0">
                <a:latin typeface="+mj-lt"/>
              </a:rPr>
              <a:t>Dos convocatorias por mes en </a:t>
            </a:r>
            <a:r>
              <a:rPr lang="es-CR" sz="1600" dirty="0" err="1">
                <a:latin typeface="+mj-lt"/>
              </a:rPr>
              <a:t>Automatrícula</a:t>
            </a:r>
            <a:r>
              <a:rPr lang="es-CR" sz="1600" dirty="0">
                <a:latin typeface="+mj-lt"/>
              </a:rPr>
              <a:t> (febrero-diciembre) </a:t>
            </a:r>
          </a:p>
        </p:txBody>
      </p:sp>
      <p:pic>
        <p:nvPicPr>
          <p:cNvPr id="14" name="Gráfico 13" descr="Diana">
            <a:extLst>
              <a:ext uri="{FF2B5EF4-FFF2-40B4-BE49-F238E27FC236}">
                <a16:creationId xmlns:a16="http://schemas.microsoft.com/office/drawing/2014/main" id="{9787A436-D163-904A-8C67-D5D61A64CC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30039" y="4783482"/>
            <a:ext cx="614737" cy="614737"/>
          </a:xfrm>
          <a:prstGeom prst="rect">
            <a:avLst/>
          </a:prstGeom>
        </p:spPr>
      </p:pic>
      <p:pic>
        <p:nvPicPr>
          <p:cNvPr id="15" name="Gráfico 14" descr="Clip">
            <a:extLst>
              <a:ext uri="{FF2B5EF4-FFF2-40B4-BE49-F238E27FC236}">
                <a16:creationId xmlns:a16="http://schemas.microsoft.com/office/drawing/2014/main" id="{3B67A1FB-288F-3342-AF68-C866C97E8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94543" y="3804076"/>
            <a:ext cx="312487" cy="312487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3FFC6778-0FDC-2841-9EC7-E35E24E538A9}"/>
              </a:ext>
            </a:extLst>
          </p:cNvPr>
          <p:cNvSpPr/>
          <p:nvPr/>
        </p:nvSpPr>
        <p:spPr>
          <a:xfrm>
            <a:off x="5790579" y="4921573"/>
            <a:ext cx="5486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600" dirty="0">
                <a:latin typeface="+mj-lt"/>
              </a:rPr>
              <a:t>Toda la población judicial</a:t>
            </a:r>
          </a:p>
        </p:txBody>
      </p:sp>
    </p:spTree>
    <p:extLst>
      <p:ext uri="{BB962C8B-B14F-4D97-AF65-F5344CB8AC3E}">
        <p14:creationId xmlns:p14="http://schemas.microsoft.com/office/powerpoint/2010/main" val="168854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213D265-4E0C-46E8-BEEC-79B5829B4C49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5C7288-3AFB-426E-BFFB-B99BF7595462}"/>
              </a:ext>
            </a:extLst>
          </p:cNvPr>
          <p:cNvSpPr txBox="1"/>
          <p:nvPr/>
        </p:nvSpPr>
        <p:spPr>
          <a:xfrm>
            <a:off x="601856" y="230522"/>
            <a:ext cx="1096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b="1" dirty="0">
                <a:solidFill>
                  <a:schemeClr val="bg1"/>
                </a:solidFill>
                <a:latin typeface="+mj-lt"/>
              </a:rPr>
              <a:t>IMPLEMENTACIÓN VIRTUAL</a:t>
            </a:r>
            <a:endParaRPr lang="es-C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AA9F04-55A1-409D-B38D-96C6C85FBF59}"/>
              </a:ext>
            </a:extLst>
          </p:cNvPr>
          <p:cNvSpPr txBox="1"/>
          <p:nvPr/>
        </p:nvSpPr>
        <p:spPr>
          <a:xfrm>
            <a:off x="2615821" y="1095643"/>
            <a:ext cx="8483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600" b="1" dirty="0">
                <a:latin typeface="+mj-lt"/>
              </a:rPr>
              <a:t>Proceso Periodo de Prueba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FFA97BD-99A3-43E3-B30E-5B4EBDBAC5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404430" y="1675829"/>
            <a:ext cx="697008" cy="8718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4FEF983-C45F-4ACD-A497-28904F161485}"/>
              </a:ext>
            </a:extLst>
          </p:cNvPr>
          <p:cNvSpPr txBox="1"/>
          <p:nvPr/>
        </p:nvSpPr>
        <p:spPr>
          <a:xfrm>
            <a:off x="3264677" y="1849694"/>
            <a:ext cx="57330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+mj-lt"/>
              </a:rPr>
              <a:t>CURSOS VIRTUALES</a:t>
            </a:r>
            <a:endParaRPr lang="es-CR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Acoso psicológico en el trabajo</a:t>
            </a:r>
            <a:endParaRPr lang="es-CR" sz="32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Género: Un camino hacia la equidad</a:t>
            </a:r>
            <a:endParaRPr lang="es-CR" sz="32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Estrategias de servicio con valor para la persona usuaria</a:t>
            </a:r>
            <a:endParaRPr lang="es-CR" sz="32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No al Hostigamiento sexual</a:t>
            </a:r>
            <a:endParaRPr lang="es-CR" sz="32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Programa hacia cero papel</a:t>
            </a:r>
            <a:endParaRPr lang="es-CR" sz="32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Seguridad de la Información y Seguridad Informática</a:t>
            </a:r>
            <a:endParaRPr lang="es-CR" sz="32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Mi formación mi responsabilidad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DC70CFD-CEE7-4FD9-AE6D-14D2F30BC6C1}"/>
              </a:ext>
            </a:extLst>
          </p:cNvPr>
          <p:cNvSpPr txBox="1"/>
          <p:nvPr/>
        </p:nvSpPr>
        <p:spPr>
          <a:xfrm>
            <a:off x="236288" y="2727708"/>
            <a:ext cx="2068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800" dirty="0">
                <a:latin typeface="+mj-lt"/>
              </a:rPr>
              <a:t>- </a:t>
            </a:r>
            <a:r>
              <a:rPr lang="es-CR" dirty="0">
                <a:latin typeface="+mj-lt"/>
              </a:rPr>
              <a:t>Asistida</a:t>
            </a:r>
            <a:endParaRPr lang="es-CR" sz="1050" dirty="0">
              <a:latin typeface="+mj-l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3369424-3EA2-B045-AAA9-26BD4A57B4B0}"/>
              </a:ext>
            </a:extLst>
          </p:cNvPr>
          <p:cNvSpPr/>
          <p:nvPr/>
        </p:nvSpPr>
        <p:spPr>
          <a:xfrm>
            <a:off x="4796134" y="4782951"/>
            <a:ext cx="6636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dirty="0">
                <a:latin typeface="+mj-lt"/>
              </a:rPr>
              <a:t>Seis convocatorias por año en asistida (febrero-diciembre)</a:t>
            </a:r>
          </a:p>
        </p:txBody>
      </p:sp>
      <p:pic>
        <p:nvPicPr>
          <p:cNvPr id="14" name="Gráfico 13" descr="Diana">
            <a:extLst>
              <a:ext uri="{FF2B5EF4-FFF2-40B4-BE49-F238E27FC236}">
                <a16:creationId xmlns:a16="http://schemas.microsoft.com/office/drawing/2014/main" id="{9787A436-D163-904A-8C67-D5D61A64CC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19143" y="5762357"/>
            <a:ext cx="614737" cy="614737"/>
          </a:xfrm>
          <a:prstGeom prst="rect">
            <a:avLst/>
          </a:prstGeom>
        </p:spPr>
      </p:pic>
      <p:pic>
        <p:nvPicPr>
          <p:cNvPr id="15" name="Gráfico 14" descr="Clip">
            <a:extLst>
              <a:ext uri="{FF2B5EF4-FFF2-40B4-BE49-F238E27FC236}">
                <a16:creationId xmlns:a16="http://schemas.microsoft.com/office/drawing/2014/main" id="{3B67A1FB-288F-3342-AF68-C866C97E8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3647" y="4782951"/>
            <a:ext cx="312487" cy="312487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3FFC6778-0FDC-2841-9EC7-E35E24E538A9}"/>
              </a:ext>
            </a:extLst>
          </p:cNvPr>
          <p:cNvSpPr/>
          <p:nvPr/>
        </p:nvSpPr>
        <p:spPr>
          <a:xfrm>
            <a:off x="5479683" y="5900448"/>
            <a:ext cx="2722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400" dirty="0">
                <a:latin typeface="+mj-lt"/>
              </a:rPr>
              <a:t>Personas nombradas en propiedad (primera y segunda vez) </a:t>
            </a:r>
          </a:p>
        </p:txBody>
      </p:sp>
    </p:spTree>
    <p:extLst>
      <p:ext uri="{BB962C8B-B14F-4D97-AF65-F5344CB8AC3E}">
        <p14:creationId xmlns:p14="http://schemas.microsoft.com/office/powerpoint/2010/main" val="358804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213D265-4E0C-46E8-BEEC-79B5829B4C49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5C7288-3AFB-426E-BFFB-B99BF7595462}"/>
              </a:ext>
            </a:extLst>
          </p:cNvPr>
          <p:cNvSpPr txBox="1"/>
          <p:nvPr/>
        </p:nvSpPr>
        <p:spPr>
          <a:xfrm>
            <a:off x="601856" y="230522"/>
            <a:ext cx="1096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b="1" dirty="0">
                <a:solidFill>
                  <a:schemeClr val="bg1"/>
                </a:solidFill>
                <a:latin typeface="+mj-lt"/>
              </a:rPr>
              <a:t>IMPLEMENTACIÓN VIRTUAL</a:t>
            </a:r>
            <a:endParaRPr lang="es-C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AA9F04-55A1-409D-B38D-96C6C85FBF59}"/>
              </a:ext>
            </a:extLst>
          </p:cNvPr>
          <p:cNvSpPr txBox="1"/>
          <p:nvPr/>
        </p:nvSpPr>
        <p:spPr>
          <a:xfrm>
            <a:off x="2979529" y="1476426"/>
            <a:ext cx="8483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600" dirty="0">
                <a:latin typeface="+mj-lt"/>
              </a:rPr>
              <a:t>Ética y Transparencia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FFA97BD-99A3-43E3-B30E-5B4EBDBAC5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404430" y="1675829"/>
            <a:ext cx="697008" cy="8718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4FEF983-C45F-4ACD-A497-28904F161485}"/>
              </a:ext>
            </a:extLst>
          </p:cNvPr>
          <p:cNvSpPr txBox="1"/>
          <p:nvPr/>
        </p:nvSpPr>
        <p:spPr>
          <a:xfrm>
            <a:off x="3712056" y="2449373"/>
            <a:ext cx="5303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+mj-lt"/>
              </a:rPr>
              <a:t>CURSO VIRTUAL</a:t>
            </a:r>
            <a:endParaRPr lang="es-CR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Conflictos de interés en el Poder Judicial: prevención y regulación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DC70CFD-CEE7-4FD9-AE6D-14D2F30BC6C1}"/>
              </a:ext>
            </a:extLst>
          </p:cNvPr>
          <p:cNvSpPr txBox="1"/>
          <p:nvPr/>
        </p:nvSpPr>
        <p:spPr>
          <a:xfrm>
            <a:off x="236288" y="2727708"/>
            <a:ext cx="2068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800" dirty="0">
                <a:latin typeface="+mj-lt"/>
              </a:rPr>
              <a:t>- </a:t>
            </a:r>
            <a:r>
              <a:rPr lang="es-CR" sz="1800" dirty="0" err="1">
                <a:latin typeface="+mj-lt"/>
              </a:rPr>
              <a:t>Automatrícula</a:t>
            </a:r>
            <a:endParaRPr lang="es-CR" sz="1050" dirty="0">
              <a:latin typeface="+mj-l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3369424-3EA2-B045-AAA9-26BD4A57B4B0}"/>
              </a:ext>
            </a:extLst>
          </p:cNvPr>
          <p:cNvSpPr/>
          <p:nvPr/>
        </p:nvSpPr>
        <p:spPr>
          <a:xfrm>
            <a:off x="5107030" y="4284041"/>
            <a:ext cx="6636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dirty="0">
                <a:latin typeface="+mj-lt"/>
              </a:rPr>
              <a:t>Dos convocatorias por mes en </a:t>
            </a:r>
            <a:r>
              <a:rPr lang="es-CR" dirty="0" err="1">
                <a:latin typeface="+mj-lt"/>
              </a:rPr>
              <a:t>Automatrícula</a:t>
            </a:r>
            <a:r>
              <a:rPr lang="es-CR" dirty="0">
                <a:latin typeface="+mj-lt"/>
              </a:rPr>
              <a:t> (febrero-diciembre) </a:t>
            </a:r>
          </a:p>
        </p:txBody>
      </p:sp>
      <p:pic>
        <p:nvPicPr>
          <p:cNvPr id="14" name="Gráfico 13" descr="Diana">
            <a:extLst>
              <a:ext uri="{FF2B5EF4-FFF2-40B4-BE49-F238E27FC236}">
                <a16:creationId xmlns:a16="http://schemas.microsoft.com/office/drawing/2014/main" id="{9787A436-D163-904A-8C67-D5D61A64CC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50787" y="5403962"/>
            <a:ext cx="614737" cy="614737"/>
          </a:xfrm>
          <a:prstGeom prst="rect">
            <a:avLst/>
          </a:prstGeom>
        </p:spPr>
      </p:pic>
      <p:pic>
        <p:nvPicPr>
          <p:cNvPr id="15" name="Gráfico 14" descr="Clip">
            <a:extLst>
              <a:ext uri="{FF2B5EF4-FFF2-40B4-BE49-F238E27FC236}">
                <a16:creationId xmlns:a16="http://schemas.microsoft.com/office/drawing/2014/main" id="{3B67A1FB-288F-3342-AF68-C866C97E8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94543" y="4379775"/>
            <a:ext cx="312487" cy="312487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3FFC6778-0FDC-2841-9EC7-E35E24E538A9}"/>
              </a:ext>
            </a:extLst>
          </p:cNvPr>
          <p:cNvSpPr/>
          <p:nvPr/>
        </p:nvSpPr>
        <p:spPr>
          <a:xfrm>
            <a:off x="5711327" y="5542053"/>
            <a:ext cx="5486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600" dirty="0">
                <a:latin typeface="+mj-lt"/>
              </a:rPr>
              <a:t>Toda la población judicial </a:t>
            </a:r>
          </a:p>
        </p:txBody>
      </p:sp>
    </p:spTree>
    <p:extLst>
      <p:ext uri="{BB962C8B-B14F-4D97-AF65-F5344CB8AC3E}">
        <p14:creationId xmlns:p14="http://schemas.microsoft.com/office/powerpoint/2010/main" val="301657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213D265-4E0C-46E8-BEEC-79B5829B4C49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5C7288-3AFB-426E-BFFB-B99BF7595462}"/>
              </a:ext>
            </a:extLst>
          </p:cNvPr>
          <p:cNvSpPr txBox="1"/>
          <p:nvPr/>
        </p:nvSpPr>
        <p:spPr>
          <a:xfrm>
            <a:off x="601856" y="230522"/>
            <a:ext cx="1096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b="1" dirty="0">
                <a:solidFill>
                  <a:schemeClr val="bg1"/>
                </a:solidFill>
                <a:latin typeface="+mj-lt"/>
              </a:rPr>
              <a:t>IMPLEMENTACIÓN VIRTUAL</a:t>
            </a:r>
            <a:endParaRPr lang="es-C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AA9F04-55A1-409D-B38D-96C6C85FBF59}"/>
              </a:ext>
            </a:extLst>
          </p:cNvPr>
          <p:cNvSpPr txBox="1"/>
          <p:nvPr/>
        </p:nvSpPr>
        <p:spPr>
          <a:xfrm>
            <a:off x="2597533" y="1327343"/>
            <a:ext cx="8483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600" dirty="0">
                <a:latin typeface="+mj-lt"/>
              </a:rPr>
              <a:t>Cursos en rediseño o actualización</a:t>
            </a:r>
          </a:p>
          <a:p>
            <a:r>
              <a:rPr lang="es-CR" sz="2000" b="1" dirty="0">
                <a:latin typeface="+mj-lt"/>
              </a:rPr>
              <a:t>Programa Básico de Formación Judicial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FFA97BD-99A3-43E3-B30E-5B4EBDBAC5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404430" y="1675829"/>
            <a:ext cx="697008" cy="8718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4FEF983-C45F-4ACD-A497-28904F161485}"/>
              </a:ext>
            </a:extLst>
          </p:cNvPr>
          <p:cNvSpPr txBox="1"/>
          <p:nvPr/>
        </p:nvSpPr>
        <p:spPr>
          <a:xfrm>
            <a:off x="3449966" y="2496025"/>
            <a:ext cx="80919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+mj-lt"/>
              </a:rPr>
              <a:t>CURSOS VIRTUALES</a:t>
            </a:r>
            <a:endParaRPr lang="es-CR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Todas y todos somos igualmente diferentes.  Aprendiendo acerca de la diversidad.</a:t>
            </a:r>
            <a:endParaRPr lang="es-CR" sz="32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Nuestros valores, una ruta hacia la plenitud humana</a:t>
            </a:r>
            <a:endParaRPr lang="es-CR" sz="32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Desafío PJ Verde</a:t>
            </a:r>
            <a:endParaRPr lang="es-CR" sz="32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CR" dirty="0">
              <a:latin typeface="+mj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DC70CFD-CEE7-4FD9-AE6D-14D2F30BC6C1}"/>
              </a:ext>
            </a:extLst>
          </p:cNvPr>
          <p:cNvSpPr txBox="1"/>
          <p:nvPr/>
        </p:nvSpPr>
        <p:spPr>
          <a:xfrm>
            <a:off x="236288" y="2727708"/>
            <a:ext cx="2068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800" dirty="0">
                <a:latin typeface="+mj-lt"/>
              </a:rPr>
              <a:t>- </a:t>
            </a:r>
            <a:r>
              <a:rPr lang="es-CR" dirty="0" err="1">
                <a:latin typeface="+mj-lt"/>
              </a:rPr>
              <a:t>Automatrícula</a:t>
            </a:r>
            <a:endParaRPr lang="es-CR" sz="1050" dirty="0">
              <a:latin typeface="+mj-l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3369424-3EA2-B045-AAA9-26BD4A57B4B0}"/>
              </a:ext>
            </a:extLst>
          </p:cNvPr>
          <p:cNvSpPr/>
          <p:nvPr/>
        </p:nvSpPr>
        <p:spPr>
          <a:xfrm>
            <a:off x="4929925" y="4396017"/>
            <a:ext cx="66363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600" dirty="0">
                <a:latin typeface="+mj-lt"/>
              </a:rPr>
              <a:t>Dos convocatorias por mes en </a:t>
            </a:r>
            <a:r>
              <a:rPr lang="es-CR" sz="1600" dirty="0" err="1">
                <a:latin typeface="+mj-lt"/>
              </a:rPr>
              <a:t>Automatrícula</a:t>
            </a:r>
            <a:r>
              <a:rPr lang="es-CR" sz="1600" dirty="0">
                <a:latin typeface="+mj-lt"/>
              </a:rPr>
              <a:t> </a:t>
            </a:r>
          </a:p>
          <a:p>
            <a:r>
              <a:rPr lang="es-CR" sz="1600" b="1" dirty="0">
                <a:latin typeface="+mj-lt"/>
              </a:rPr>
              <a:t>(Se programarán de febrero a diciembre conforme Desarrollo los libere)</a:t>
            </a:r>
          </a:p>
        </p:txBody>
      </p:sp>
      <p:pic>
        <p:nvPicPr>
          <p:cNvPr id="14" name="Gráfico 13" descr="Diana">
            <a:extLst>
              <a:ext uri="{FF2B5EF4-FFF2-40B4-BE49-F238E27FC236}">
                <a16:creationId xmlns:a16="http://schemas.microsoft.com/office/drawing/2014/main" id="{9787A436-D163-904A-8C67-D5D61A64CC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30039" y="5331633"/>
            <a:ext cx="614737" cy="614737"/>
          </a:xfrm>
          <a:prstGeom prst="rect">
            <a:avLst/>
          </a:prstGeom>
        </p:spPr>
      </p:pic>
      <p:pic>
        <p:nvPicPr>
          <p:cNvPr id="15" name="Gráfico 14" descr="Clip">
            <a:extLst>
              <a:ext uri="{FF2B5EF4-FFF2-40B4-BE49-F238E27FC236}">
                <a16:creationId xmlns:a16="http://schemas.microsoft.com/office/drawing/2014/main" id="{3B67A1FB-288F-3342-AF68-C866C97E8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17438" y="4396017"/>
            <a:ext cx="312487" cy="312487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3FFC6778-0FDC-2841-9EC7-E35E24E538A9}"/>
              </a:ext>
            </a:extLst>
          </p:cNvPr>
          <p:cNvSpPr/>
          <p:nvPr/>
        </p:nvSpPr>
        <p:spPr>
          <a:xfrm>
            <a:off x="5790579" y="5469724"/>
            <a:ext cx="5486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600" dirty="0">
                <a:latin typeface="+mj-lt"/>
              </a:rPr>
              <a:t>Toda la población</a:t>
            </a:r>
          </a:p>
        </p:txBody>
      </p:sp>
    </p:spTree>
    <p:extLst>
      <p:ext uri="{BB962C8B-B14F-4D97-AF65-F5344CB8AC3E}">
        <p14:creationId xmlns:p14="http://schemas.microsoft.com/office/powerpoint/2010/main" val="110005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213D265-4E0C-46E8-BEEC-79B5829B4C49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5C7288-3AFB-426E-BFFB-B99BF7595462}"/>
              </a:ext>
            </a:extLst>
          </p:cNvPr>
          <p:cNvSpPr txBox="1"/>
          <p:nvPr/>
        </p:nvSpPr>
        <p:spPr>
          <a:xfrm>
            <a:off x="601856" y="230522"/>
            <a:ext cx="1096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b="1" dirty="0">
                <a:solidFill>
                  <a:schemeClr val="bg1"/>
                </a:solidFill>
                <a:latin typeface="+mj-lt"/>
              </a:rPr>
              <a:t>IMPLEMENTACIÓN VIRTUAL</a:t>
            </a:r>
            <a:endParaRPr lang="es-C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AA9F04-55A1-409D-B38D-96C6C85FBF59}"/>
              </a:ext>
            </a:extLst>
          </p:cNvPr>
          <p:cNvSpPr txBox="1"/>
          <p:nvPr/>
        </p:nvSpPr>
        <p:spPr>
          <a:xfrm>
            <a:off x="2597533" y="1327343"/>
            <a:ext cx="8483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600" dirty="0">
                <a:latin typeface="+mj-lt"/>
              </a:rPr>
              <a:t>Cursos en rediseño o actualización</a:t>
            </a:r>
          </a:p>
          <a:p>
            <a:r>
              <a:rPr lang="es-CR" sz="2000" b="1" dirty="0">
                <a:latin typeface="+mj-lt"/>
              </a:rPr>
              <a:t>Programa Acceso a la Justicia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FFA97BD-99A3-43E3-B30E-5B4EBDBAC5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404430" y="1675829"/>
            <a:ext cx="697008" cy="8718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4FEF983-C45F-4ACD-A497-28904F161485}"/>
              </a:ext>
            </a:extLst>
          </p:cNvPr>
          <p:cNvSpPr txBox="1"/>
          <p:nvPr/>
        </p:nvSpPr>
        <p:spPr>
          <a:xfrm>
            <a:off x="3569487" y="2685706"/>
            <a:ext cx="8091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+mj-lt"/>
              </a:rPr>
              <a:t>CURSOS VIRTUALES</a:t>
            </a:r>
            <a:endParaRPr lang="es-CR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Derechos de las personas menores de edad en conflicto con la ley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CR" dirty="0">
              <a:latin typeface="+mj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DC70CFD-CEE7-4FD9-AE6D-14D2F30BC6C1}"/>
              </a:ext>
            </a:extLst>
          </p:cNvPr>
          <p:cNvSpPr txBox="1"/>
          <p:nvPr/>
        </p:nvSpPr>
        <p:spPr>
          <a:xfrm>
            <a:off x="236288" y="2727708"/>
            <a:ext cx="2068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800" dirty="0">
                <a:latin typeface="+mj-lt"/>
              </a:rPr>
              <a:t>- </a:t>
            </a:r>
            <a:r>
              <a:rPr lang="es-CR" dirty="0" err="1">
                <a:latin typeface="+mj-lt"/>
              </a:rPr>
              <a:t>Automatrícula</a:t>
            </a:r>
            <a:endParaRPr lang="es-CR" sz="1050" dirty="0">
              <a:latin typeface="+mj-l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3369424-3EA2-B045-AAA9-26BD4A57B4B0}"/>
              </a:ext>
            </a:extLst>
          </p:cNvPr>
          <p:cNvSpPr/>
          <p:nvPr/>
        </p:nvSpPr>
        <p:spPr>
          <a:xfrm>
            <a:off x="4968928" y="4396017"/>
            <a:ext cx="66363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600" dirty="0">
                <a:latin typeface="+mj-lt"/>
              </a:rPr>
              <a:t>Dos convocatorias por mes en </a:t>
            </a:r>
            <a:r>
              <a:rPr lang="es-CR" sz="1600" dirty="0" err="1">
                <a:latin typeface="+mj-lt"/>
              </a:rPr>
              <a:t>Automatrícula</a:t>
            </a:r>
            <a:r>
              <a:rPr lang="es-CR" sz="1600" dirty="0">
                <a:latin typeface="+mj-lt"/>
              </a:rPr>
              <a:t> </a:t>
            </a:r>
          </a:p>
          <a:p>
            <a:r>
              <a:rPr lang="es-CR" sz="1600" b="1" dirty="0">
                <a:latin typeface="+mj-lt"/>
              </a:rPr>
              <a:t>(Se programará de febrero a diciembre conforme Desarrollo los libere)</a:t>
            </a:r>
          </a:p>
        </p:txBody>
      </p:sp>
      <p:pic>
        <p:nvPicPr>
          <p:cNvPr id="14" name="Gráfico 13" descr="Diana">
            <a:extLst>
              <a:ext uri="{FF2B5EF4-FFF2-40B4-BE49-F238E27FC236}">
                <a16:creationId xmlns:a16="http://schemas.microsoft.com/office/drawing/2014/main" id="{9787A436-D163-904A-8C67-D5D61A64CC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30039" y="5331633"/>
            <a:ext cx="614737" cy="614737"/>
          </a:xfrm>
          <a:prstGeom prst="rect">
            <a:avLst/>
          </a:prstGeom>
        </p:spPr>
      </p:pic>
      <p:pic>
        <p:nvPicPr>
          <p:cNvPr id="15" name="Gráfico 14" descr="Clip">
            <a:extLst>
              <a:ext uri="{FF2B5EF4-FFF2-40B4-BE49-F238E27FC236}">
                <a16:creationId xmlns:a16="http://schemas.microsoft.com/office/drawing/2014/main" id="{3B67A1FB-288F-3342-AF68-C866C97E8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17438" y="4396017"/>
            <a:ext cx="312487" cy="312487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3FFC6778-0FDC-2841-9EC7-E35E24E538A9}"/>
              </a:ext>
            </a:extLst>
          </p:cNvPr>
          <p:cNvSpPr/>
          <p:nvPr/>
        </p:nvSpPr>
        <p:spPr>
          <a:xfrm>
            <a:off x="5790579" y="5469724"/>
            <a:ext cx="5486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600" dirty="0">
                <a:latin typeface="+mj-lt"/>
              </a:rPr>
              <a:t>Toda la población</a:t>
            </a:r>
          </a:p>
        </p:txBody>
      </p:sp>
    </p:spTree>
    <p:extLst>
      <p:ext uri="{BB962C8B-B14F-4D97-AF65-F5344CB8AC3E}">
        <p14:creationId xmlns:p14="http://schemas.microsoft.com/office/powerpoint/2010/main" val="31657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213D265-4E0C-46E8-BEEC-79B5829B4C49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5C7288-3AFB-426E-BFFB-B99BF7595462}"/>
              </a:ext>
            </a:extLst>
          </p:cNvPr>
          <p:cNvSpPr txBox="1"/>
          <p:nvPr/>
        </p:nvSpPr>
        <p:spPr>
          <a:xfrm>
            <a:off x="601856" y="230522"/>
            <a:ext cx="1096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b="1" dirty="0">
                <a:solidFill>
                  <a:schemeClr val="bg1"/>
                </a:solidFill>
                <a:latin typeface="+mj-lt"/>
              </a:rPr>
              <a:t>IMPLEMENTACIÓN VIRTUAL</a:t>
            </a:r>
            <a:endParaRPr lang="es-C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AA9F04-55A1-409D-B38D-96C6C85FBF59}"/>
              </a:ext>
            </a:extLst>
          </p:cNvPr>
          <p:cNvSpPr txBox="1"/>
          <p:nvPr/>
        </p:nvSpPr>
        <p:spPr>
          <a:xfrm>
            <a:off x="2597533" y="1327343"/>
            <a:ext cx="8483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600" dirty="0">
                <a:latin typeface="+mj-lt"/>
              </a:rPr>
              <a:t>Cursos en rediseño o actualización</a:t>
            </a:r>
          </a:p>
          <a:p>
            <a:r>
              <a:rPr lang="es-CR" sz="2000" b="1" dirty="0">
                <a:latin typeface="+mj-lt"/>
              </a:rPr>
              <a:t>Subprograma de especialización en Administración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FFA97BD-99A3-43E3-B30E-5B4EBDBAC5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404430" y="1675829"/>
            <a:ext cx="697008" cy="8718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4FEF983-C45F-4ACD-A497-28904F161485}"/>
              </a:ext>
            </a:extLst>
          </p:cNvPr>
          <p:cNvSpPr txBox="1"/>
          <p:nvPr/>
        </p:nvSpPr>
        <p:spPr>
          <a:xfrm>
            <a:off x="3569487" y="2685706"/>
            <a:ext cx="8091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+mj-lt"/>
              </a:rPr>
              <a:t>CURSO VIRTUAL</a:t>
            </a:r>
            <a:endParaRPr lang="es-CR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Control Interno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CR" dirty="0">
              <a:latin typeface="+mj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DC70CFD-CEE7-4FD9-AE6D-14D2F30BC6C1}"/>
              </a:ext>
            </a:extLst>
          </p:cNvPr>
          <p:cNvSpPr txBox="1"/>
          <p:nvPr/>
        </p:nvSpPr>
        <p:spPr>
          <a:xfrm>
            <a:off x="236288" y="2727708"/>
            <a:ext cx="2068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800" dirty="0">
                <a:latin typeface="+mj-lt"/>
              </a:rPr>
              <a:t>- </a:t>
            </a:r>
            <a:r>
              <a:rPr lang="es-CR" dirty="0" err="1">
                <a:latin typeface="+mj-lt"/>
              </a:rPr>
              <a:t>Automatrícula</a:t>
            </a:r>
            <a:endParaRPr lang="es-CR" sz="1050" dirty="0">
              <a:latin typeface="+mj-l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3369424-3EA2-B045-AAA9-26BD4A57B4B0}"/>
              </a:ext>
            </a:extLst>
          </p:cNvPr>
          <p:cNvSpPr/>
          <p:nvPr/>
        </p:nvSpPr>
        <p:spPr>
          <a:xfrm>
            <a:off x="5030039" y="4131780"/>
            <a:ext cx="66363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600" dirty="0" err="1">
                <a:latin typeface="+mj-lt"/>
              </a:rPr>
              <a:t>Automatrícula</a:t>
            </a:r>
            <a:r>
              <a:rPr lang="es-CR" sz="1600" dirty="0">
                <a:latin typeface="+mj-lt"/>
              </a:rPr>
              <a:t> </a:t>
            </a:r>
          </a:p>
          <a:p>
            <a:r>
              <a:rPr lang="es-CR" sz="1600" b="1" dirty="0">
                <a:latin typeface="+mj-lt"/>
              </a:rPr>
              <a:t>(Se programarán de febrero a diciembre conforme Desarrollo lo libere)</a:t>
            </a:r>
          </a:p>
        </p:txBody>
      </p:sp>
      <p:pic>
        <p:nvPicPr>
          <p:cNvPr id="14" name="Gráfico 13" descr="Diana">
            <a:extLst>
              <a:ext uri="{FF2B5EF4-FFF2-40B4-BE49-F238E27FC236}">
                <a16:creationId xmlns:a16="http://schemas.microsoft.com/office/drawing/2014/main" id="{9787A436-D163-904A-8C67-D5D61A64CC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30039" y="5331633"/>
            <a:ext cx="614737" cy="614737"/>
          </a:xfrm>
          <a:prstGeom prst="rect">
            <a:avLst/>
          </a:prstGeom>
        </p:spPr>
      </p:pic>
      <p:pic>
        <p:nvPicPr>
          <p:cNvPr id="15" name="Gráfico 14" descr="Clip">
            <a:extLst>
              <a:ext uri="{FF2B5EF4-FFF2-40B4-BE49-F238E27FC236}">
                <a16:creationId xmlns:a16="http://schemas.microsoft.com/office/drawing/2014/main" id="{3B67A1FB-288F-3342-AF68-C866C97E8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78549" y="4131780"/>
            <a:ext cx="312487" cy="312487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3FFC6778-0FDC-2841-9EC7-E35E24E538A9}"/>
              </a:ext>
            </a:extLst>
          </p:cNvPr>
          <p:cNvSpPr/>
          <p:nvPr/>
        </p:nvSpPr>
        <p:spPr>
          <a:xfrm>
            <a:off x="5790579" y="5469724"/>
            <a:ext cx="5486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600" dirty="0">
                <a:latin typeface="+mj-lt"/>
              </a:rPr>
              <a:t>Toda la población</a:t>
            </a:r>
          </a:p>
        </p:txBody>
      </p:sp>
    </p:spTree>
    <p:extLst>
      <p:ext uri="{BB962C8B-B14F-4D97-AF65-F5344CB8AC3E}">
        <p14:creationId xmlns:p14="http://schemas.microsoft.com/office/powerpoint/2010/main" val="76670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213D265-4E0C-46E8-BEEC-79B5829B4C49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5C7288-3AFB-426E-BFFB-B99BF7595462}"/>
              </a:ext>
            </a:extLst>
          </p:cNvPr>
          <p:cNvSpPr txBox="1"/>
          <p:nvPr/>
        </p:nvSpPr>
        <p:spPr>
          <a:xfrm>
            <a:off x="601856" y="230522"/>
            <a:ext cx="1096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b="1" dirty="0">
                <a:solidFill>
                  <a:schemeClr val="bg1"/>
                </a:solidFill>
                <a:latin typeface="+mj-lt"/>
              </a:rPr>
              <a:t>IMPLEMENTACIÓN VIRTUAL</a:t>
            </a:r>
            <a:endParaRPr lang="es-C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AA9F04-55A1-409D-B38D-96C6C85FBF59}"/>
              </a:ext>
            </a:extLst>
          </p:cNvPr>
          <p:cNvSpPr txBox="1"/>
          <p:nvPr/>
        </p:nvSpPr>
        <p:spPr>
          <a:xfrm>
            <a:off x="2597533" y="1327343"/>
            <a:ext cx="8483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600" dirty="0">
                <a:latin typeface="+mj-lt"/>
              </a:rPr>
              <a:t>Cursos en rediseño o actualización</a:t>
            </a:r>
          </a:p>
          <a:p>
            <a:r>
              <a:rPr lang="es-CR" sz="2000" b="1" dirty="0">
                <a:latin typeface="+mj-lt"/>
              </a:rPr>
              <a:t>Políticas institucionales</a:t>
            </a:r>
            <a:r>
              <a:rPr lang="es-CR" sz="2400" b="1" dirty="0">
                <a:latin typeface="+mj-lt"/>
              </a:rPr>
              <a:t>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FFA97BD-99A3-43E3-B30E-5B4EBDBAC5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404430" y="1675829"/>
            <a:ext cx="697008" cy="8718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4FEF983-C45F-4ACD-A497-28904F161485}"/>
              </a:ext>
            </a:extLst>
          </p:cNvPr>
          <p:cNvSpPr txBox="1"/>
          <p:nvPr/>
        </p:nvSpPr>
        <p:spPr>
          <a:xfrm>
            <a:off x="3474311" y="2547716"/>
            <a:ext cx="41883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+mj-lt"/>
              </a:rPr>
              <a:t>CURSOS VIRTUALES</a:t>
            </a:r>
            <a:endParaRPr lang="es-CR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600" dirty="0">
                <a:latin typeface="+mj-lt"/>
              </a:rPr>
              <a:t>Círculos de Paz (Bimodal)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600" dirty="0">
                <a:latin typeface="+mj-lt"/>
              </a:rPr>
              <a:t>Requisiciones de compra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600" dirty="0">
                <a:latin typeface="+mj-lt"/>
              </a:rPr>
              <a:t>Círculos de Paz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600" dirty="0">
                <a:latin typeface="+mj-lt"/>
              </a:rPr>
              <a:t>Formulación, control y evaluación del PAO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600" dirty="0">
                <a:latin typeface="+mj-lt"/>
              </a:rPr>
              <a:t>Migración y refugio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600" dirty="0">
                <a:latin typeface="+mj-lt"/>
              </a:rPr>
              <a:t>GICA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600" dirty="0">
                <a:latin typeface="+mj-lt"/>
              </a:rPr>
              <a:t>Salud ocupacional en el PJ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600" dirty="0">
                <a:latin typeface="+mj-lt"/>
              </a:rPr>
              <a:t>Atención a personas testigos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600" dirty="0">
                <a:latin typeface="+mj-lt"/>
              </a:rPr>
              <a:t>Participación Ciudadana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CR" dirty="0">
              <a:latin typeface="+mj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DC70CFD-CEE7-4FD9-AE6D-14D2F30BC6C1}"/>
              </a:ext>
            </a:extLst>
          </p:cNvPr>
          <p:cNvSpPr txBox="1"/>
          <p:nvPr/>
        </p:nvSpPr>
        <p:spPr>
          <a:xfrm>
            <a:off x="236288" y="2727708"/>
            <a:ext cx="2068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800" dirty="0">
                <a:latin typeface="+mj-lt"/>
              </a:rPr>
              <a:t>- </a:t>
            </a:r>
            <a:r>
              <a:rPr lang="es-CR" dirty="0" err="1">
                <a:latin typeface="+mj-lt"/>
              </a:rPr>
              <a:t>Automatrícula</a:t>
            </a:r>
            <a:endParaRPr lang="es-CR" sz="1050" dirty="0">
              <a:latin typeface="+mj-l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3369424-3EA2-B045-AAA9-26BD4A57B4B0}"/>
              </a:ext>
            </a:extLst>
          </p:cNvPr>
          <p:cNvSpPr/>
          <p:nvPr/>
        </p:nvSpPr>
        <p:spPr>
          <a:xfrm>
            <a:off x="8351990" y="2727708"/>
            <a:ext cx="30808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600" dirty="0">
                <a:latin typeface="+mj-lt"/>
              </a:rPr>
              <a:t>Dos convocatorias por mes en </a:t>
            </a:r>
            <a:r>
              <a:rPr lang="es-CR" sz="1600" dirty="0" err="1">
                <a:latin typeface="+mj-lt"/>
              </a:rPr>
              <a:t>Automatrícula</a:t>
            </a:r>
            <a:r>
              <a:rPr lang="es-CR" sz="1600" dirty="0">
                <a:latin typeface="+mj-lt"/>
              </a:rPr>
              <a:t> </a:t>
            </a:r>
          </a:p>
          <a:p>
            <a:r>
              <a:rPr lang="es-CR" sz="1600" b="1" dirty="0">
                <a:latin typeface="+mj-lt"/>
              </a:rPr>
              <a:t>(Se programarán de febrero a diciembre conforme Desarrollo los libere)</a:t>
            </a:r>
          </a:p>
          <a:p>
            <a:endParaRPr lang="es-CR" sz="1600" dirty="0">
              <a:latin typeface="+mj-lt"/>
            </a:endParaRPr>
          </a:p>
        </p:txBody>
      </p:sp>
      <p:pic>
        <p:nvPicPr>
          <p:cNvPr id="14" name="Gráfico 13" descr="Diana">
            <a:extLst>
              <a:ext uri="{FF2B5EF4-FFF2-40B4-BE49-F238E27FC236}">
                <a16:creationId xmlns:a16="http://schemas.microsoft.com/office/drawing/2014/main" id="{9787A436-D163-904A-8C67-D5D61A64CC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96967" y="5577099"/>
            <a:ext cx="614737" cy="614737"/>
          </a:xfrm>
          <a:prstGeom prst="rect">
            <a:avLst/>
          </a:prstGeom>
        </p:spPr>
      </p:pic>
      <p:pic>
        <p:nvPicPr>
          <p:cNvPr id="15" name="Gráfico 14" descr="Clip">
            <a:extLst>
              <a:ext uri="{FF2B5EF4-FFF2-40B4-BE49-F238E27FC236}">
                <a16:creationId xmlns:a16="http://schemas.microsoft.com/office/drawing/2014/main" id="{3B67A1FB-288F-3342-AF68-C866C97E8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52984" y="2778031"/>
            <a:ext cx="312487" cy="312487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3FFC6778-0FDC-2841-9EC7-E35E24E538A9}"/>
              </a:ext>
            </a:extLst>
          </p:cNvPr>
          <p:cNvSpPr/>
          <p:nvPr/>
        </p:nvSpPr>
        <p:spPr>
          <a:xfrm>
            <a:off x="6357507" y="5715190"/>
            <a:ext cx="5486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600" dirty="0">
                <a:latin typeface="+mj-lt"/>
              </a:rPr>
              <a:t>Toda la población</a:t>
            </a:r>
          </a:p>
        </p:txBody>
      </p:sp>
    </p:spTree>
    <p:extLst>
      <p:ext uri="{BB962C8B-B14F-4D97-AF65-F5344CB8AC3E}">
        <p14:creationId xmlns:p14="http://schemas.microsoft.com/office/powerpoint/2010/main" val="292107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4AA9F04-55A1-409D-B38D-96C6C85FBF59}"/>
              </a:ext>
            </a:extLst>
          </p:cNvPr>
          <p:cNvSpPr txBox="1"/>
          <p:nvPr/>
        </p:nvSpPr>
        <p:spPr>
          <a:xfrm>
            <a:off x="3283027" y="1752598"/>
            <a:ext cx="81192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2800" dirty="0">
                <a:latin typeface="+mj-lt"/>
              </a:rPr>
              <a:t>Diseño, ejecución y evaluación del plan de pasantías para la atención del plan de capacitación del personal Técnico especializado 5 y 6 en Mantenimiento de todo el país según diagnóstico realizado en 2018 y 2019 y los recursos disponibles.</a:t>
            </a:r>
            <a:r>
              <a:rPr lang="es-CR" sz="3200" dirty="0">
                <a:latin typeface="+mj-lt"/>
              </a:rPr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9B675B2-BDF9-4F68-A567-9E3C1B1CC8D4}"/>
              </a:ext>
            </a:extLst>
          </p:cNvPr>
          <p:cNvSpPr txBox="1"/>
          <p:nvPr/>
        </p:nvSpPr>
        <p:spPr>
          <a:xfrm>
            <a:off x="196651" y="3691590"/>
            <a:ext cx="1966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800" kern="50" dirty="0">
                <a:effectLst/>
                <a:ea typeface="SimSun" panose="02010600030101010101" pitchFamily="2" charset="-122"/>
              </a:rPr>
              <a:t>Enero – D</a:t>
            </a:r>
            <a:r>
              <a:rPr lang="es-CR" kern="50" dirty="0">
                <a:ea typeface="SimSun" panose="02010600030101010101" pitchFamily="2" charset="-122"/>
              </a:rPr>
              <a:t>ic</a:t>
            </a:r>
            <a:r>
              <a:rPr lang="es-CR" sz="1800" kern="50" dirty="0">
                <a:effectLst/>
                <a:ea typeface="SimSun" panose="02010600030101010101" pitchFamily="2" charset="-122"/>
              </a:rPr>
              <a:t>iembre </a:t>
            </a:r>
            <a:endParaRPr lang="es-CR" sz="24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BB4FDB9-BC24-4A5D-8389-40F268E4A2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433218" y="1259971"/>
            <a:ext cx="1010755" cy="126435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CE0AB18E-CAAB-FA45-9402-067D766A733D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rgbClr val="F2A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5DCA603-7C5C-7142-9888-2B3C7BC551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4" t="10108" r="13266" b="21211"/>
          <a:stretch/>
        </p:blipFill>
        <p:spPr>
          <a:xfrm>
            <a:off x="658128" y="2953920"/>
            <a:ext cx="560933" cy="566056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EF0B3E2-4B66-4E48-AA32-D0012CD42C13}"/>
              </a:ext>
            </a:extLst>
          </p:cNvPr>
          <p:cNvSpPr/>
          <p:nvPr/>
        </p:nvSpPr>
        <p:spPr>
          <a:xfrm>
            <a:off x="5120937" y="5150408"/>
            <a:ext cx="5486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400" dirty="0">
                <a:latin typeface="+mj-lt"/>
              </a:rPr>
              <a:t>Personal obrero especializado 5 y 6 de Administraciones Regionales y del I Circuito Judicial de San José </a:t>
            </a:r>
          </a:p>
        </p:txBody>
      </p:sp>
      <p:pic>
        <p:nvPicPr>
          <p:cNvPr id="17" name="Gráfico 16" descr="Diana">
            <a:extLst>
              <a:ext uri="{FF2B5EF4-FFF2-40B4-BE49-F238E27FC236}">
                <a16:creationId xmlns:a16="http://schemas.microsoft.com/office/drawing/2014/main" id="{71AF5366-0F2D-EE41-8E19-263C245671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57139" y="5104650"/>
            <a:ext cx="614737" cy="614737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07686B7F-CF4A-4447-ADF9-683DE3C5AFB5}"/>
              </a:ext>
            </a:extLst>
          </p:cNvPr>
          <p:cNvSpPr/>
          <p:nvPr/>
        </p:nvSpPr>
        <p:spPr>
          <a:xfrm>
            <a:off x="4591987" y="253531"/>
            <a:ext cx="7190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R" b="1" kern="50" dirty="0">
                <a:solidFill>
                  <a:schemeClr val="bg1"/>
                </a:solidFill>
                <a:latin typeface="+mj-lt"/>
                <a:ea typeface="STHupo" panose="020B0503020204020204" pitchFamily="2" charset="-122"/>
                <a:cs typeface="Mangal" panose="02040503050203030202" pitchFamily="18" charset="0"/>
              </a:rPr>
              <a:t>UNIDAD DE FORMACIÓN</a:t>
            </a:r>
            <a:endParaRPr lang="es-CR" kern="50" dirty="0">
              <a:solidFill>
                <a:schemeClr val="bg1"/>
              </a:solidFill>
              <a:latin typeface="+mj-lt"/>
              <a:ea typeface="STHupo" panose="020B0503020204020204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67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213D265-4E0C-46E8-BEEC-79B5829B4C49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5C7288-3AFB-426E-BFFB-B99BF7595462}"/>
              </a:ext>
            </a:extLst>
          </p:cNvPr>
          <p:cNvSpPr txBox="1"/>
          <p:nvPr/>
        </p:nvSpPr>
        <p:spPr>
          <a:xfrm>
            <a:off x="601856" y="230522"/>
            <a:ext cx="1096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b="1" dirty="0">
                <a:solidFill>
                  <a:schemeClr val="bg1"/>
                </a:solidFill>
                <a:latin typeface="+mj-lt"/>
              </a:rPr>
              <a:t>IMPLEMENTACIÓN VIRTUAL</a:t>
            </a:r>
            <a:endParaRPr lang="es-C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AA9F04-55A1-409D-B38D-96C6C85FBF59}"/>
              </a:ext>
            </a:extLst>
          </p:cNvPr>
          <p:cNvSpPr txBox="1"/>
          <p:nvPr/>
        </p:nvSpPr>
        <p:spPr>
          <a:xfrm>
            <a:off x="2524381" y="955696"/>
            <a:ext cx="8483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600" dirty="0">
                <a:latin typeface="+mj-lt"/>
              </a:rPr>
              <a:t>Cursos en rediseño o actualización</a:t>
            </a:r>
          </a:p>
          <a:p>
            <a:r>
              <a:rPr lang="es-CR" sz="2000" b="1" dirty="0">
                <a:latin typeface="+mj-lt"/>
              </a:rPr>
              <a:t>Subprograma de especialización en Sistemas de Información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FFA97BD-99A3-43E3-B30E-5B4EBDBAC5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404430" y="1675829"/>
            <a:ext cx="697008" cy="8718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4FEF983-C45F-4ACD-A497-28904F161485}"/>
              </a:ext>
            </a:extLst>
          </p:cNvPr>
          <p:cNvSpPr txBox="1"/>
          <p:nvPr/>
        </p:nvSpPr>
        <p:spPr>
          <a:xfrm>
            <a:off x="3112803" y="2180524"/>
            <a:ext cx="8091941" cy="332398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latin typeface="+mj-lt"/>
              </a:rPr>
              <a:t>CURSOS VIRTUALES</a:t>
            </a:r>
            <a:endParaRPr lang="es-CR" sz="14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400" dirty="0">
                <a:latin typeface="+mj-lt"/>
              </a:rPr>
              <a:t>Agenda electrónica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400" dirty="0">
                <a:latin typeface="+mj-lt"/>
              </a:rPr>
              <a:t>Procesador de textos PJ Editor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400" dirty="0">
                <a:latin typeface="+mj-lt"/>
              </a:rPr>
              <a:t>Escritorio virtual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400" dirty="0">
                <a:latin typeface="+mj-lt"/>
              </a:rPr>
              <a:t>Grabación de audiencias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400" dirty="0">
                <a:latin typeface="+mj-lt"/>
              </a:rPr>
              <a:t>Firma digital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400" b="1" dirty="0">
                <a:latin typeface="+mj-lt"/>
              </a:rPr>
              <a:t>Sistema de Depósitos Judiciales (SDJ)– Básico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400" b="1" dirty="0">
                <a:latin typeface="+mj-lt"/>
              </a:rPr>
              <a:t>Sistema de Depósitos Judiciales (SDJ)- Actualizaciones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400" b="1" dirty="0">
                <a:latin typeface="+mj-lt"/>
              </a:rPr>
              <a:t>Sistema de Depósitos Judiciales (SDJ)- Autorizaciones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sz="14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sz="14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sz="14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sz="14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400" b="1" dirty="0">
                <a:latin typeface="+mj-lt"/>
              </a:rPr>
              <a:t>Sistema de Depósitos Judiciales (SDJ)- Aprobaciones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400" b="1" dirty="0">
                <a:latin typeface="+mj-lt"/>
              </a:rPr>
              <a:t>Sistema de Depósitos Judiciales (SDJ)- Administradores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400" b="1" dirty="0">
                <a:latin typeface="+mj-lt"/>
              </a:rPr>
              <a:t>Sistema de Depósitos Judiciales (SDJ)- Auditoria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400" b="1" dirty="0">
                <a:latin typeface="+mj-lt"/>
              </a:rPr>
              <a:t>Sistema de Depósitos Judiciales (SDJ)- Boletas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400" b="1" dirty="0">
                <a:latin typeface="+mj-lt"/>
              </a:rPr>
              <a:t>Sistema de Depósitos Judiciales (SDJ)- FICO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400" b="1" dirty="0">
                <a:latin typeface="+mj-lt"/>
              </a:rPr>
              <a:t>Sistema de Depósitos Judiciales (SDJ)- Códigos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DC70CFD-CEE7-4FD9-AE6D-14D2F30BC6C1}"/>
              </a:ext>
            </a:extLst>
          </p:cNvPr>
          <p:cNvSpPr txBox="1"/>
          <p:nvPr/>
        </p:nvSpPr>
        <p:spPr>
          <a:xfrm>
            <a:off x="236288" y="2727708"/>
            <a:ext cx="2068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800" dirty="0">
                <a:latin typeface="+mj-lt"/>
              </a:rPr>
              <a:t>- </a:t>
            </a:r>
            <a:r>
              <a:rPr lang="es-CR" dirty="0" err="1">
                <a:latin typeface="+mj-lt"/>
              </a:rPr>
              <a:t>Automatrícula</a:t>
            </a:r>
            <a:endParaRPr lang="es-CR" sz="1050" dirty="0">
              <a:latin typeface="+mj-l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3369424-3EA2-B045-AAA9-26BD4A57B4B0}"/>
              </a:ext>
            </a:extLst>
          </p:cNvPr>
          <p:cNvSpPr/>
          <p:nvPr/>
        </p:nvSpPr>
        <p:spPr>
          <a:xfrm>
            <a:off x="6079436" y="4610637"/>
            <a:ext cx="54868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400" dirty="0">
                <a:latin typeface="+mj-lt"/>
              </a:rPr>
              <a:t>Dos convocatorias por mes en </a:t>
            </a:r>
            <a:r>
              <a:rPr lang="es-CR" sz="1400" dirty="0" err="1">
                <a:latin typeface="+mj-lt"/>
              </a:rPr>
              <a:t>Automatrícula</a:t>
            </a:r>
            <a:r>
              <a:rPr lang="es-CR" sz="1400" dirty="0">
                <a:latin typeface="+mj-lt"/>
              </a:rPr>
              <a:t> </a:t>
            </a:r>
          </a:p>
          <a:p>
            <a:r>
              <a:rPr lang="es-CR" sz="1400" b="1" dirty="0">
                <a:latin typeface="+mj-lt"/>
              </a:rPr>
              <a:t>(Se programarán de febrero a diciembre conforme Desarrollo los libere)</a:t>
            </a:r>
          </a:p>
          <a:p>
            <a:endParaRPr lang="es-CR" sz="1400" b="1" dirty="0">
              <a:latin typeface="+mj-lt"/>
            </a:endParaRPr>
          </a:p>
          <a:p>
            <a:r>
              <a:rPr lang="es-CR" sz="1400" dirty="0">
                <a:latin typeface="+mj-lt"/>
              </a:rPr>
              <a:t>Una convocatoria por trimestre en Asistida </a:t>
            </a:r>
            <a:r>
              <a:rPr lang="es-CR" sz="1400" b="1" dirty="0">
                <a:latin typeface="+mj-lt"/>
              </a:rPr>
              <a:t>(Se programarán de febrero a diciembre conforme Desarrollo los libere)</a:t>
            </a:r>
          </a:p>
        </p:txBody>
      </p:sp>
      <p:pic>
        <p:nvPicPr>
          <p:cNvPr id="14" name="Gráfico 13" descr="Diana">
            <a:extLst>
              <a:ext uri="{FF2B5EF4-FFF2-40B4-BE49-F238E27FC236}">
                <a16:creationId xmlns:a16="http://schemas.microsoft.com/office/drawing/2014/main" id="{9787A436-D163-904A-8C67-D5D61A64CC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23906" y="5775232"/>
            <a:ext cx="614737" cy="614737"/>
          </a:xfrm>
          <a:prstGeom prst="rect">
            <a:avLst/>
          </a:prstGeom>
        </p:spPr>
      </p:pic>
      <p:pic>
        <p:nvPicPr>
          <p:cNvPr id="15" name="Gráfico 14" descr="Clip">
            <a:extLst>
              <a:ext uri="{FF2B5EF4-FFF2-40B4-BE49-F238E27FC236}">
                <a16:creationId xmlns:a16="http://schemas.microsoft.com/office/drawing/2014/main" id="{3B67A1FB-288F-3342-AF68-C866C97E8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50214" y="4621229"/>
            <a:ext cx="312487" cy="312487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3FFC6778-0FDC-2841-9EC7-E35E24E538A9}"/>
              </a:ext>
            </a:extLst>
          </p:cNvPr>
          <p:cNvSpPr/>
          <p:nvPr/>
        </p:nvSpPr>
        <p:spPr>
          <a:xfrm>
            <a:off x="5884446" y="5913323"/>
            <a:ext cx="5486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600" dirty="0">
                <a:latin typeface="+mj-lt"/>
              </a:rPr>
              <a:t>Toda la población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69EE68A-82C3-4AD9-902E-75F22A7C9C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8981" y="5323524"/>
            <a:ext cx="317019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3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213D265-4E0C-46E8-BEEC-79B5829B4C49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5C7288-3AFB-426E-BFFB-B99BF7595462}"/>
              </a:ext>
            </a:extLst>
          </p:cNvPr>
          <p:cNvSpPr txBox="1"/>
          <p:nvPr/>
        </p:nvSpPr>
        <p:spPr>
          <a:xfrm>
            <a:off x="601856" y="230522"/>
            <a:ext cx="1096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b="1" dirty="0">
                <a:solidFill>
                  <a:schemeClr val="bg1"/>
                </a:solidFill>
                <a:latin typeface="+mj-lt"/>
              </a:rPr>
              <a:t>IMPLEMENTACIÓN VIRTUAL</a:t>
            </a:r>
            <a:endParaRPr lang="es-C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AA9F04-55A1-409D-B38D-96C6C85FBF59}"/>
              </a:ext>
            </a:extLst>
          </p:cNvPr>
          <p:cNvSpPr txBox="1"/>
          <p:nvPr/>
        </p:nvSpPr>
        <p:spPr>
          <a:xfrm>
            <a:off x="2597533" y="1327343"/>
            <a:ext cx="8483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600" dirty="0">
                <a:latin typeface="+mj-lt"/>
              </a:rPr>
              <a:t>Cursos nuevos para implementar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FFA97BD-99A3-43E3-B30E-5B4EBDBAC5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404430" y="1675829"/>
            <a:ext cx="697008" cy="8718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4FEF983-C45F-4ACD-A497-28904F161485}"/>
              </a:ext>
            </a:extLst>
          </p:cNvPr>
          <p:cNvSpPr txBox="1"/>
          <p:nvPr/>
        </p:nvSpPr>
        <p:spPr>
          <a:xfrm>
            <a:off x="3474311" y="2103163"/>
            <a:ext cx="80919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+mj-lt"/>
              </a:rPr>
              <a:t>CURSOS VIRTUALES</a:t>
            </a:r>
            <a:endParaRPr lang="es-CR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Atención de emergencias en caso de sismos, incendios o amenazas de bomba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Educación Emocional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SEVRI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Nuevo Código de Ética Judicial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Sensibilización y procedimiento para el otorgamiento de ayudas económicas a la población indígena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Programa Gestión del Teletrabajo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Como padres cumplimos (Masculinidades-INAMU)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CR" dirty="0">
              <a:latin typeface="+mj-l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3369424-3EA2-B045-AAA9-26BD4A57B4B0}"/>
              </a:ext>
            </a:extLst>
          </p:cNvPr>
          <p:cNvSpPr/>
          <p:nvPr/>
        </p:nvSpPr>
        <p:spPr>
          <a:xfrm>
            <a:off x="5642687" y="5133316"/>
            <a:ext cx="38853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600" dirty="0" err="1">
                <a:latin typeface="+mj-lt"/>
              </a:rPr>
              <a:t>Automatrícula</a:t>
            </a:r>
            <a:r>
              <a:rPr lang="es-CR" sz="1600" dirty="0">
                <a:latin typeface="+mj-lt"/>
              </a:rPr>
              <a:t>: </a:t>
            </a:r>
            <a:r>
              <a:rPr lang="es-CR" sz="1600" b="1" dirty="0">
                <a:latin typeface="+mj-lt"/>
              </a:rPr>
              <a:t>Se programarán de Febrero a Diciembre conforme Desarrollo los libere o se programen los pilotos de cada curso. </a:t>
            </a:r>
          </a:p>
        </p:txBody>
      </p:sp>
      <p:pic>
        <p:nvPicPr>
          <p:cNvPr id="14" name="Gráfico 13" descr="Diana">
            <a:extLst>
              <a:ext uri="{FF2B5EF4-FFF2-40B4-BE49-F238E27FC236}">
                <a16:creationId xmlns:a16="http://schemas.microsoft.com/office/drawing/2014/main" id="{9787A436-D163-904A-8C67-D5D61A64CC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12335" y="5930903"/>
            <a:ext cx="614737" cy="614737"/>
          </a:xfrm>
          <a:prstGeom prst="rect">
            <a:avLst/>
          </a:prstGeom>
        </p:spPr>
      </p:pic>
      <p:pic>
        <p:nvPicPr>
          <p:cNvPr id="15" name="Gráfico 14" descr="Clip">
            <a:extLst>
              <a:ext uri="{FF2B5EF4-FFF2-40B4-BE49-F238E27FC236}">
                <a16:creationId xmlns:a16="http://schemas.microsoft.com/office/drawing/2014/main" id="{3B67A1FB-288F-3342-AF68-C866C97E8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91197" y="5133316"/>
            <a:ext cx="312487" cy="312487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3FFC6778-0FDC-2841-9EC7-E35E24E538A9}"/>
              </a:ext>
            </a:extLst>
          </p:cNvPr>
          <p:cNvSpPr/>
          <p:nvPr/>
        </p:nvSpPr>
        <p:spPr>
          <a:xfrm>
            <a:off x="5872875" y="6068994"/>
            <a:ext cx="5486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600" dirty="0">
                <a:latin typeface="+mj-lt"/>
              </a:rPr>
              <a:t>Toda la población</a:t>
            </a:r>
          </a:p>
        </p:txBody>
      </p:sp>
    </p:spTree>
    <p:extLst>
      <p:ext uri="{BB962C8B-B14F-4D97-AF65-F5344CB8AC3E}">
        <p14:creationId xmlns:p14="http://schemas.microsoft.com/office/powerpoint/2010/main" val="388401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62A08FF-270B-462F-B19E-EDFD41621F7A}"/>
              </a:ext>
            </a:extLst>
          </p:cNvPr>
          <p:cNvSpPr txBox="1"/>
          <p:nvPr/>
        </p:nvSpPr>
        <p:spPr>
          <a:xfrm>
            <a:off x="4307155" y="6279309"/>
            <a:ext cx="3216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000" dirty="0">
                <a:latin typeface="+mj-lt"/>
              </a:rPr>
              <a:t>PLAN DE CAPACITACIÓN 2021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5C7288-3AFB-426E-BFFB-B99BF7595462}"/>
              </a:ext>
            </a:extLst>
          </p:cNvPr>
          <p:cNvSpPr txBox="1"/>
          <p:nvPr/>
        </p:nvSpPr>
        <p:spPr>
          <a:xfrm>
            <a:off x="807025" y="1501093"/>
            <a:ext cx="5500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600" b="1" dirty="0"/>
              <a:t>ÁREA DE GESTION ADMINISTRATIVA</a:t>
            </a:r>
            <a:endParaRPr lang="es-CR" sz="3600" dirty="0"/>
          </a:p>
        </p:txBody>
      </p:sp>
      <p:pic>
        <p:nvPicPr>
          <p:cNvPr id="1026" name="Picture 2" descr="Socios con grandes piezas de rompecabezas vector gratuito">
            <a:extLst>
              <a:ext uri="{FF2B5EF4-FFF2-40B4-BE49-F238E27FC236}">
                <a16:creationId xmlns:a16="http://schemas.microsoft.com/office/drawing/2014/main" id="{2CA63B28-C1FA-F44F-AA58-9BED01A5E5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6"/>
          <a:stretch/>
        </p:blipFill>
        <p:spPr bwMode="auto">
          <a:xfrm>
            <a:off x="6096000" y="1047382"/>
            <a:ext cx="5426506" cy="2928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0000" endPos="26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167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213D265-4E0C-46E8-BEEC-79B5829B4C49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rgbClr val="BE5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5C7288-3AFB-426E-BFFB-B99BF7595462}"/>
              </a:ext>
            </a:extLst>
          </p:cNvPr>
          <p:cNvSpPr txBox="1"/>
          <p:nvPr/>
        </p:nvSpPr>
        <p:spPr>
          <a:xfrm>
            <a:off x="601856" y="230522"/>
            <a:ext cx="1096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b="1" dirty="0">
                <a:solidFill>
                  <a:schemeClr val="bg1"/>
                </a:solidFill>
                <a:latin typeface="+mj-lt"/>
              </a:rPr>
              <a:t>ÁREA DE GESTIÓN ADMINISTRATIVA</a:t>
            </a:r>
            <a:endParaRPr lang="es-C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FFA97BD-99A3-43E3-B30E-5B4EBDBAC5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404430" y="1675829"/>
            <a:ext cx="697008" cy="8718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4FEF983-C45F-4ACD-A497-28904F161485}"/>
              </a:ext>
            </a:extLst>
          </p:cNvPr>
          <p:cNvSpPr txBox="1"/>
          <p:nvPr/>
        </p:nvSpPr>
        <p:spPr>
          <a:xfrm>
            <a:off x="4017196" y="1675829"/>
            <a:ext cx="74590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000" dirty="0">
                <a:latin typeface="+mj-lt"/>
              </a:rPr>
              <a:t>Revisión de convenios existentes entre el Poder Judicial y universidades nacionales e internacionales para modificar o renovar acuerdos relacionados con actividades de capacitación, en coordinación con las Unidades de Capacitación, Escuela Judicial, la OCRI, la Dirección Jurídica y la Presidencia de la Corte.</a:t>
            </a:r>
            <a:endParaRPr lang="es-CR" sz="2000" dirty="0">
              <a:latin typeface="+mj-lt"/>
            </a:endParaRPr>
          </a:p>
          <a:p>
            <a:r>
              <a:rPr lang="es-CR" sz="2000" dirty="0">
                <a:latin typeface="+mj-lt"/>
              </a:rPr>
              <a:t> </a:t>
            </a:r>
          </a:p>
          <a:p>
            <a:pPr lvl="0"/>
            <a:r>
              <a:rPr lang="es-ES" sz="2000" dirty="0">
                <a:latin typeface="+mj-lt"/>
              </a:rPr>
              <a:t>Proyecto de elaboración de propuesta de convenio entre Universidades Nacionales y el Poder Judicial con el fin de generar acuerdos relacionados con actividades de capacitación, formación continua y activar mecanismos de cooperación sostenibles en coordinación con las Unidades de Capacitación, Escuela Judicial, la OCRI, la Dirección Jurídica y la Presidencia de la Corte.</a:t>
            </a:r>
            <a:endParaRPr lang="es-CR" sz="2000" dirty="0">
              <a:latin typeface="+mj-lt"/>
            </a:endParaRPr>
          </a:p>
        </p:txBody>
      </p:sp>
      <p:pic>
        <p:nvPicPr>
          <p:cNvPr id="14" name="Gráfico 13" descr="Diana">
            <a:extLst>
              <a:ext uri="{FF2B5EF4-FFF2-40B4-BE49-F238E27FC236}">
                <a16:creationId xmlns:a16="http://schemas.microsoft.com/office/drawing/2014/main" id="{9787A436-D163-904A-8C67-D5D61A64CC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67778" y="1804403"/>
            <a:ext cx="614737" cy="614737"/>
          </a:xfrm>
          <a:prstGeom prst="rect">
            <a:avLst/>
          </a:prstGeom>
        </p:spPr>
      </p:pic>
      <p:pic>
        <p:nvPicPr>
          <p:cNvPr id="12" name="Gráfico 11" descr="Diana">
            <a:extLst>
              <a:ext uri="{FF2B5EF4-FFF2-40B4-BE49-F238E27FC236}">
                <a16:creationId xmlns:a16="http://schemas.microsoft.com/office/drawing/2014/main" id="{DF9799FA-F8E0-C341-9167-B919CDD525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65681" y="3085798"/>
            <a:ext cx="614737" cy="6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1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4FEF983-C45F-4ACD-A497-28904F161485}"/>
              </a:ext>
            </a:extLst>
          </p:cNvPr>
          <p:cNvSpPr txBox="1"/>
          <p:nvPr/>
        </p:nvSpPr>
        <p:spPr>
          <a:xfrm>
            <a:off x="714451" y="602276"/>
            <a:ext cx="576947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/>
              <a:t>Responsables:</a:t>
            </a:r>
            <a:endParaRPr lang="es-CR" dirty="0"/>
          </a:p>
          <a:p>
            <a:r>
              <a:rPr lang="es-CR" dirty="0"/>
              <a:t> </a:t>
            </a:r>
          </a:p>
          <a:p>
            <a:r>
              <a:rPr lang="es-CR" sz="1600" b="1" dirty="0"/>
              <a:t>Directora:</a:t>
            </a:r>
            <a:r>
              <a:rPr lang="es-CR" sz="1600" dirty="0"/>
              <a:t> Máster Roxana Arrieta Meléndez</a:t>
            </a:r>
          </a:p>
          <a:p>
            <a:r>
              <a:rPr lang="es-CR" sz="1600" b="1" dirty="0"/>
              <a:t>Subdirectora: </a:t>
            </a:r>
            <a:r>
              <a:rPr lang="es-CR" sz="1600" dirty="0"/>
              <a:t>Licda. </a:t>
            </a:r>
            <a:r>
              <a:rPr lang="es-CR" sz="1600" dirty="0" err="1"/>
              <a:t>Waiman</a:t>
            </a:r>
            <a:r>
              <a:rPr lang="es-CR" sz="1600" dirty="0"/>
              <a:t> </a:t>
            </a:r>
            <a:r>
              <a:rPr lang="es-CR" sz="1600" dirty="0" err="1"/>
              <a:t>Hin</a:t>
            </a:r>
            <a:r>
              <a:rPr lang="es-CR" sz="1600" dirty="0"/>
              <a:t> Herrera </a:t>
            </a:r>
          </a:p>
          <a:p>
            <a:r>
              <a:rPr lang="es-CR" sz="1600" b="1" dirty="0"/>
              <a:t>Jefatura:</a:t>
            </a:r>
            <a:r>
              <a:rPr lang="es-CR" sz="1600" dirty="0"/>
              <a:t> Licda. </a:t>
            </a:r>
            <a:r>
              <a:rPr lang="es-CR" sz="1600" dirty="0" err="1"/>
              <a:t>Cheryl</a:t>
            </a:r>
            <a:r>
              <a:rPr lang="es-CR" sz="1600" dirty="0"/>
              <a:t> Bolaños Madrigal</a:t>
            </a:r>
          </a:p>
          <a:p>
            <a:r>
              <a:rPr lang="es-CR" sz="1600" dirty="0"/>
              <a:t> </a:t>
            </a:r>
          </a:p>
          <a:p>
            <a:r>
              <a:rPr lang="es-CR" sz="1600" b="1" dirty="0"/>
              <a:t> </a:t>
            </a:r>
            <a:endParaRPr lang="es-CR" sz="1600" dirty="0"/>
          </a:p>
          <a:p>
            <a:r>
              <a:rPr lang="es-CR" sz="1600" b="1" dirty="0"/>
              <a:t>Coordinación:</a:t>
            </a:r>
            <a:endParaRPr lang="es-CR" sz="1600" dirty="0"/>
          </a:p>
          <a:p>
            <a:r>
              <a:rPr lang="es-CR" sz="1600" dirty="0"/>
              <a:t>Ing. Allan Castro Fallas, Licda. Cindy Ramírez Ramírez,</a:t>
            </a:r>
          </a:p>
          <a:p>
            <a:r>
              <a:rPr lang="es-CR" sz="1600" dirty="0"/>
              <a:t>Máster Jeannette Durán Alemán y Lic. Pablo </a:t>
            </a:r>
            <a:r>
              <a:rPr lang="es-CR" sz="1600" dirty="0" err="1"/>
              <a:t>Alvarez</a:t>
            </a:r>
            <a:r>
              <a:rPr lang="es-CR" sz="1600" dirty="0"/>
              <a:t> Arias</a:t>
            </a:r>
          </a:p>
          <a:p>
            <a:r>
              <a:rPr lang="es-CR" sz="1600" dirty="0"/>
              <a:t> </a:t>
            </a:r>
          </a:p>
          <a:p>
            <a:r>
              <a:rPr lang="es-CR" sz="1600" b="1" dirty="0"/>
              <a:t>Gestoras de capacitación:</a:t>
            </a:r>
            <a:endParaRPr lang="es-CR" sz="1600" dirty="0"/>
          </a:p>
          <a:p>
            <a:r>
              <a:rPr lang="es-CR" sz="1600" dirty="0"/>
              <a:t>Máster Alexandra Madriz Sequeira, Licda. Karla </a:t>
            </a:r>
            <a:r>
              <a:rPr lang="es-CR" sz="1600" dirty="0" err="1"/>
              <a:t>Alpízar</a:t>
            </a:r>
            <a:r>
              <a:rPr lang="es-CR" sz="1600" dirty="0"/>
              <a:t> Salazar,</a:t>
            </a:r>
          </a:p>
          <a:p>
            <a:r>
              <a:rPr lang="es-CR" sz="1600" dirty="0"/>
              <a:t>Máster Jeannette Durán Alemán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6CFBE83-DC98-45CE-94C3-DFD3C9BD2D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" t="7724" r="7413" b="34124"/>
          <a:stretch/>
        </p:blipFill>
        <p:spPr>
          <a:xfrm>
            <a:off x="6483929" y="696335"/>
            <a:ext cx="4778065" cy="3197334"/>
          </a:xfrm>
          <a:prstGeom prst="roundRect">
            <a:avLst>
              <a:gd name="adj" fmla="val 2529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3C9AC556-A15A-4940-83EC-59E12555E1EA}"/>
              </a:ext>
            </a:extLst>
          </p:cNvPr>
          <p:cNvSpPr/>
          <p:nvPr/>
        </p:nvSpPr>
        <p:spPr>
          <a:xfrm>
            <a:off x="8872962" y="4562998"/>
            <a:ext cx="2205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2800" b="1" dirty="0"/>
              <a:t>Octubre 2021</a:t>
            </a:r>
            <a:endParaRPr lang="es-CR" sz="2800" dirty="0"/>
          </a:p>
        </p:txBody>
      </p:sp>
    </p:spTree>
    <p:extLst>
      <p:ext uri="{BB962C8B-B14F-4D97-AF65-F5344CB8AC3E}">
        <p14:creationId xmlns:p14="http://schemas.microsoft.com/office/powerpoint/2010/main" val="358117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4AA9F04-55A1-409D-B38D-96C6C85FBF59}"/>
              </a:ext>
            </a:extLst>
          </p:cNvPr>
          <p:cNvSpPr txBox="1"/>
          <p:nvPr/>
        </p:nvSpPr>
        <p:spPr>
          <a:xfrm>
            <a:off x="3374938" y="1226992"/>
            <a:ext cx="77350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2400" dirty="0">
                <a:latin typeface="+mj-lt"/>
              </a:rPr>
              <a:t>Ejecución de estrategia de acompañamiento al proceso de rediseño del modelo penal. </a:t>
            </a:r>
          </a:p>
          <a:p>
            <a:pPr algn="just"/>
            <a:endParaRPr lang="es-CR" sz="2400" dirty="0">
              <a:latin typeface="+mj-lt"/>
            </a:endParaRPr>
          </a:p>
          <a:p>
            <a:pPr lvl="2"/>
            <a:r>
              <a:rPr lang="es-CR" dirty="0">
                <a:latin typeface="+mj-lt"/>
              </a:rPr>
              <a:t>Diseño y desarrollo de DNC dirigido a juezas y jueces coordinadores</a:t>
            </a:r>
          </a:p>
          <a:p>
            <a:pPr lvl="2"/>
            <a:r>
              <a:rPr lang="es-CR" sz="1600" b="1" dirty="0">
                <a:latin typeface="+mj-lt"/>
              </a:rPr>
              <a:t>ENERO – JULIO</a:t>
            </a:r>
          </a:p>
          <a:p>
            <a:pPr lvl="2"/>
            <a:endParaRPr lang="es-CR" dirty="0">
              <a:latin typeface="+mj-lt"/>
            </a:endParaRPr>
          </a:p>
          <a:p>
            <a:pPr lvl="2"/>
            <a:r>
              <a:rPr lang="es-CR" dirty="0">
                <a:latin typeface="+mj-lt"/>
              </a:rPr>
              <a:t>Sensibilización para la gestión del cambio a oficinas que inician el proceso de rediseño</a:t>
            </a:r>
          </a:p>
          <a:p>
            <a:pPr lvl="2"/>
            <a:r>
              <a:rPr lang="es-CR" sz="1600" b="1" dirty="0">
                <a:latin typeface="+mj-lt"/>
              </a:rPr>
              <a:t>ENERO – DICIEMBRE</a:t>
            </a:r>
          </a:p>
          <a:p>
            <a:pPr lvl="2"/>
            <a:endParaRPr lang="es-CR" dirty="0">
              <a:latin typeface="+mj-lt"/>
            </a:endParaRPr>
          </a:p>
          <a:p>
            <a:pPr lvl="2"/>
            <a:r>
              <a:rPr lang="es-CR" dirty="0">
                <a:latin typeface="+mj-lt"/>
              </a:rPr>
              <a:t>Continuación de la ejecución de la propuesta de capacitación para los Equipos de mejora.</a:t>
            </a:r>
          </a:p>
          <a:p>
            <a:pPr lvl="2"/>
            <a:r>
              <a:rPr lang="es-CR" sz="1600" b="1" dirty="0">
                <a:latin typeface="+mj-lt"/>
              </a:rPr>
              <a:t>ENERO – DICIEMBRE</a:t>
            </a:r>
          </a:p>
          <a:p>
            <a:r>
              <a:rPr lang="es-CR" sz="1600" dirty="0">
                <a:latin typeface="+mj-lt"/>
              </a:rPr>
              <a:t> </a:t>
            </a:r>
            <a:endParaRPr lang="es-CR" sz="3600" dirty="0">
              <a:latin typeface="+mj-lt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55DFEE6-DBC8-4057-AB64-B6DEC50B20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4" t="10108" r="13266" b="21211"/>
          <a:stretch/>
        </p:blipFill>
        <p:spPr>
          <a:xfrm>
            <a:off x="658128" y="2953920"/>
            <a:ext cx="560933" cy="5660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BB4FDB9-BC24-4A5D-8389-40F268E4A2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433218" y="1259971"/>
            <a:ext cx="1010755" cy="1264354"/>
          </a:xfrm>
          <a:prstGeom prst="rect">
            <a:avLst/>
          </a:prstGeom>
        </p:spPr>
      </p:pic>
      <p:pic>
        <p:nvPicPr>
          <p:cNvPr id="4" name="Gráfico 3" descr="Clip">
            <a:extLst>
              <a:ext uri="{FF2B5EF4-FFF2-40B4-BE49-F238E27FC236}">
                <a16:creationId xmlns:a16="http://schemas.microsoft.com/office/drawing/2014/main" id="{02748E71-528B-6540-A3CC-5FE8FE48D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69849" y="2460007"/>
            <a:ext cx="429595" cy="429595"/>
          </a:xfrm>
          <a:prstGeom prst="rect">
            <a:avLst/>
          </a:prstGeom>
        </p:spPr>
      </p:pic>
      <p:pic>
        <p:nvPicPr>
          <p:cNvPr id="11" name="Gráfico 10" descr="Clip">
            <a:extLst>
              <a:ext uri="{FF2B5EF4-FFF2-40B4-BE49-F238E27FC236}">
                <a16:creationId xmlns:a16="http://schemas.microsoft.com/office/drawing/2014/main" id="{290F8CBA-FE00-E148-81FC-75B2287214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69849" y="3364682"/>
            <a:ext cx="429595" cy="429595"/>
          </a:xfrm>
          <a:prstGeom prst="rect">
            <a:avLst/>
          </a:prstGeom>
        </p:spPr>
      </p:pic>
      <p:pic>
        <p:nvPicPr>
          <p:cNvPr id="13" name="Gráfico 12" descr="Clip">
            <a:extLst>
              <a:ext uri="{FF2B5EF4-FFF2-40B4-BE49-F238E27FC236}">
                <a16:creationId xmlns:a16="http://schemas.microsoft.com/office/drawing/2014/main" id="{508787EA-1100-1347-A48E-8762A366EE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69848" y="4368753"/>
            <a:ext cx="429595" cy="429595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36E078CB-9BFC-6043-9F13-F1A2A1D50C3C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rgbClr val="F2A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DF76BD4-DFB8-2748-964A-99ED11C448E1}"/>
              </a:ext>
            </a:extLst>
          </p:cNvPr>
          <p:cNvSpPr/>
          <p:nvPr/>
        </p:nvSpPr>
        <p:spPr>
          <a:xfrm>
            <a:off x="5525671" y="5601028"/>
            <a:ext cx="42928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400" dirty="0">
                <a:latin typeface="+mj-lt"/>
              </a:rPr>
              <a:t>Juezas y jueces coordinadores y coordinaciones judiciales de los Tribunales Penales en proceso de rediseño, equipos de mejora. </a:t>
            </a:r>
          </a:p>
        </p:txBody>
      </p:sp>
      <p:pic>
        <p:nvPicPr>
          <p:cNvPr id="18" name="Gráfico 17" descr="Diana">
            <a:extLst>
              <a:ext uri="{FF2B5EF4-FFF2-40B4-BE49-F238E27FC236}">
                <a16:creationId xmlns:a16="http://schemas.microsoft.com/office/drawing/2014/main" id="{B36F68FE-1258-8541-AB8E-A4649BFFEF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61873" y="5585250"/>
            <a:ext cx="614737" cy="614737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D90FEEE2-02A0-D74E-8270-75A7939194C2}"/>
              </a:ext>
            </a:extLst>
          </p:cNvPr>
          <p:cNvSpPr/>
          <p:nvPr/>
        </p:nvSpPr>
        <p:spPr>
          <a:xfrm>
            <a:off x="4591987" y="253531"/>
            <a:ext cx="7190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R" b="1" kern="50" dirty="0">
                <a:solidFill>
                  <a:schemeClr val="bg1"/>
                </a:solidFill>
                <a:latin typeface="+mj-lt"/>
                <a:ea typeface="STHupo" panose="020B0503020204020204" pitchFamily="2" charset="-122"/>
                <a:cs typeface="Mangal" panose="02040503050203030202" pitchFamily="18" charset="0"/>
              </a:rPr>
              <a:t>UNIDAD DE FORMACIÓN</a:t>
            </a:r>
            <a:endParaRPr lang="es-CR" kern="50" dirty="0">
              <a:solidFill>
                <a:schemeClr val="bg1"/>
              </a:solidFill>
              <a:latin typeface="+mj-lt"/>
              <a:ea typeface="STHupo" panose="020B0503020204020204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2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213D265-4E0C-46E8-BEEC-79B5829B4C49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rgbClr val="F2A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AA9F04-55A1-409D-B38D-96C6C85FBF59}"/>
              </a:ext>
            </a:extLst>
          </p:cNvPr>
          <p:cNvSpPr txBox="1"/>
          <p:nvPr/>
        </p:nvSpPr>
        <p:spPr>
          <a:xfrm>
            <a:off x="3687580" y="1752598"/>
            <a:ext cx="77146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2800" dirty="0">
                <a:latin typeface="+mj-lt"/>
              </a:rPr>
              <a:t>Diseño y ejecución de diagnóstico de necesidades de capacitación para la Jurisdicción Agraria. </a:t>
            </a:r>
          </a:p>
          <a:p>
            <a:pPr algn="just"/>
            <a:endParaRPr lang="es-CR" sz="4400" dirty="0">
              <a:latin typeface="+mj-lt"/>
            </a:endParaRPr>
          </a:p>
          <a:p>
            <a:pPr algn="just"/>
            <a:r>
              <a:rPr lang="es-CR" sz="2800" dirty="0">
                <a:latin typeface="+mj-lt"/>
              </a:rPr>
              <a:t>Diseño y ejecución de diagnóstico de necesidades de capacitación para la Jurisdicción de Familia. </a:t>
            </a:r>
          </a:p>
          <a:p>
            <a:pPr algn="just"/>
            <a:endParaRPr lang="es-CR" sz="3200" dirty="0">
              <a:latin typeface="+mj-lt"/>
            </a:endParaRPr>
          </a:p>
          <a:p>
            <a:pPr algn="just"/>
            <a:endParaRPr lang="es-CR" sz="3200" dirty="0">
              <a:latin typeface="+mj-l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9B675B2-BDF9-4F68-A567-9E3C1B1CC8D4}"/>
              </a:ext>
            </a:extLst>
          </p:cNvPr>
          <p:cNvSpPr txBox="1"/>
          <p:nvPr/>
        </p:nvSpPr>
        <p:spPr>
          <a:xfrm>
            <a:off x="196651" y="3691590"/>
            <a:ext cx="1966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800" kern="50" dirty="0">
                <a:effectLst/>
                <a:ea typeface="SimSun" panose="02010600030101010101" pitchFamily="2" charset="-122"/>
              </a:rPr>
              <a:t>Enero – D</a:t>
            </a:r>
            <a:r>
              <a:rPr lang="es-CR" kern="50" dirty="0">
                <a:ea typeface="SimSun" panose="02010600030101010101" pitchFamily="2" charset="-122"/>
              </a:rPr>
              <a:t>ic</a:t>
            </a:r>
            <a:r>
              <a:rPr lang="es-CR" sz="1800" kern="50" dirty="0">
                <a:effectLst/>
                <a:ea typeface="SimSun" panose="02010600030101010101" pitchFamily="2" charset="-122"/>
              </a:rPr>
              <a:t>iembre </a:t>
            </a:r>
            <a:endParaRPr lang="es-CR" sz="24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BB4FDB9-BC24-4A5D-8389-40F268E4A2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433218" y="1259971"/>
            <a:ext cx="1010755" cy="1264354"/>
          </a:xfrm>
          <a:prstGeom prst="rect">
            <a:avLst/>
          </a:prstGeom>
        </p:spPr>
      </p:pic>
      <p:pic>
        <p:nvPicPr>
          <p:cNvPr id="6" name="Gráfico 5" descr="Investigación">
            <a:extLst>
              <a:ext uri="{FF2B5EF4-FFF2-40B4-BE49-F238E27FC236}">
                <a16:creationId xmlns:a16="http://schemas.microsoft.com/office/drawing/2014/main" id="{F938776D-5C40-7E46-BDCC-209A0D3EC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2988856" y="1885475"/>
            <a:ext cx="569807" cy="543661"/>
          </a:xfrm>
          <a:prstGeom prst="rect">
            <a:avLst/>
          </a:prstGeom>
        </p:spPr>
      </p:pic>
      <p:pic>
        <p:nvPicPr>
          <p:cNvPr id="13" name="Gráfico 12" descr="Investigación">
            <a:extLst>
              <a:ext uri="{FF2B5EF4-FFF2-40B4-BE49-F238E27FC236}">
                <a16:creationId xmlns:a16="http://schemas.microsoft.com/office/drawing/2014/main" id="{9ABE29FF-68DE-704A-88A8-A1C13303F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2988856" y="3332595"/>
            <a:ext cx="569807" cy="54366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1B11407-6AE1-6142-A46F-6E872B3CF0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4" t="10108" r="13266" b="21211"/>
          <a:stretch/>
        </p:blipFill>
        <p:spPr>
          <a:xfrm>
            <a:off x="658128" y="2953920"/>
            <a:ext cx="560933" cy="566056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A1B24276-AF68-3C4E-B837-53D6D7A7BB21}"/>
              </a:ext>
            </a:extLst>
          </p:cNvPr>
          <p:cNvSpPr/>
          <p:nvPr/>
        </p:nvSpPr>
        <p:spPr>
          <a:xfrm>
            <a:off x="5100793" y="5258129"/>
            <a:ext cx="5486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400" dirty="0">
                <a:latin typeface="+mj-lt"/>
              </a:rPr>
              <a:t>Personal que labora en la Jurisdicción Agraria</a:t>
            </a:r>
          </a:p>
        </p:txBody>
      </p:sp>
      <p:pic>
        <p:nvPicPr>
          <p:cNvPr id="18" name="Gráfico 17" descr="Diana">
            <a:extLst>
              <a:ext uri="{FF2B5EF4-FFF2-40B4-BE49-F238E27FC236}">
                <a16:creationId xmlns:a16="http://schemas.microsoft.com/office/drawing/2014/main" id="{BCCA2C39-6F38-E649-A7A1-AA4747787D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57139" y="5104650"/>
            <a:ext cx="614737" cy="614737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3EC06E3D-7BE5-F946-95C7-897A064AA7BC}"/>
              </a:ext>
            </a:extLst>
          </p:cNvPr>
          <p:cNvSpPr/>
          <p:nvPr/>
        </p:nvSpPr>
        <p:spPr>
          <a:xfrm>
            <a:off x="4591987" y="253531"/>
            <a:ext cx="7190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R" b="1" kern="50" dirty="0">
                <a:solidFill>
                  <a:schemeClr val="bg1"/>
                </a:solidFill>
                <a:latin typeface="+mj-lt"/>
                <a:ea typeface="STHupo" panose="020B0503020204020204" pitchFamily="2" charset="-122"/>
                <a:cs typeface="Mangal" panose="02040503050203030202" pitchFamily="18" charset="0"/>
              </a:rPr>
              <a:t>UNIDAD DE FORMACIÓN</a:t>
            </a:r>
            <a:endParaRPr lang="es-CR" kern="50" dirty="0">
              <a:solidFill>
                <a:schemeClr val="bg1"/>
              </a:solidFill>
              <a:latin typeface="+mj-lt"/>
              <a:ea typeface="STHupo" panose="020B0503020204020204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5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4AA9F04-55A1-409D-B38D-96C6C85FBF59}"/>
              </a:ext>
            </a:extLst>
          </p:cNvPr>
          <p:cNvSpPr txBox="1"/>
          <p:nvPr/>
        </p:nvSpPr>
        <p:spPr>
          <a:xfrm>
            <a:off x="3374938" y="1226992"/>
            <a:ext cx="773507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2800" dirty="0">
                <a:latin typeface="+mj-lt"/>
              </a:rPr>
              <a:t>Ejecución de consulta diagnóstica sobre el tema de Servicio a Población Indígena</a:t>
            </a:r>
          </a:p>
          <a:p>
            <a:pPr lvl="2"/>
            <a:endParaRPr lang="es-CR" dirty="0">
              <a:latin typeface="+mj-lt"/>
            </a:endParaRPr>
          </a:p>
          <a:p>
            <a:pPr lvl="2"/>
            <a:r>
              <a:rPr lang="es-CR" sz="2400" dirty="0">
                <a:latin typeface="+mj-lt"/>
              </a:rPr>
              <a:t>Aplicación de consulta diagnóstica</a:t>
            </a:r>
          </a:p>
          <a:p>
            <a:pPr lvl="2"/>
            <a:r>
              <a:rPr lang="es-CR" sz="2400" dirty="0">
                <a:latin typeface="+mj-lt"/>
              </a:rPr>
              <a:t> </a:t>
            </a:r>
          </a:p>
          <a:p>
            <a:pPr lvl="2"/>
            <a:r>
              <a:rPr lang="es-CR" sz="2400" dirty="0">
                <a:latin typeface="+mj-lt"/>
              </a:rPr>
              <a:t>Análisis y presentación de resultados</a:t>
            </a:r>
          </a:p>
          <a:p>
            <a:pPr lvl="2"/>
            <a:r>
              <a:rPr lang="es-CR" sz="2400" dirty="0">
                <a:latin typeface="+mj-lt"/>
              </a:rPr>
              <a:t> </a:t>
            </a:r>
          </a:p>
          <a:p>
            <a:pPr lvl="2"/>
            <a:r>
              <a:rPr lang="es-CR" sz="2400" dirty="0">
                <a:latin typeface="+mj-lt"/>
              </a:rPr>
              <a:t>Planteamiento de propuesta para la atención de las necesidades identificadas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55DFEE6-DBC8-4057-AB64-B6DEC50B20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4" t="10108" r="13266" b="21211"/>
          <a:stretch/>
        </p:blipFill>
        <p:spPr>
          <a:xfrm>
            <a:off x="658128" y="2953920"/>
            <a:ext cx="560933" cy="5660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BB4FDB9-BC24-4A5D-8389-40F268E4A2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433218" y="1259971"/>
            <a:ext cx="1010755" cy="1264354"/>
          </a:xfrm>
          <a:prstGeom prst="rect">
            <a:avLst/>
          </a:prstGeom>
        </p:spPr>
      </p:pic>
      <p:pic>
        <p:nvPicPr>
          <p:cNvPr id="4" name="Gráfico 3" descr="Clip">
            <a:extLst>
              <a:ext uri="{FF2B5EF4-FFF2-40B4-BE49-F238E27FC236}">
                <a16:creationId xmlns:a16="http://schemas.microsoft.com/office/drawing/2014/main" id="{02748E71-528B-6540-A3CC-5FE8FE48D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69849" y="2460007"/>
            <a:ext cx="429595" cy="429595"/>
          </a:xfrm>
          <a:prstGeom prst="rect">
            <a:avLst/>
          </a:prstGeom>
        </p:spPr>
      </p:pic>
      <p:pic>
        <p:nvPicPr>
          <p:cNvPr id="11" name="Gráfico 10" descr="Clip">
            <a:extLst>
              <a:ext uri="{FF2B5EF4-FFF2-40B4-BE49-F238E27FC236}">
                <a16:creationId xmlns:a16="http://schemas.microsoft.com/office/drawing/2014/main" id="{290F8CBA-FE00-E148-81FC-75B2287214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69848" y="3174275"/>
            <a:ext cx="429595" cy="429595"/>
          </a:xfrm>
          <a:prstGeom prst="rect">
            <a:avLst/>
          </a:prstGeom>
        </p:spPr>
      </p:pic>
      <p:pic>
        <p:nvPicPr>
          <p:cNvPr id="13" name="Gráfico 12" descr="Clip">
            <a:extLst>
              <a:ext uri="{FF2B5EF4-FFF2-40B4-BE49-F238E27FC236}">
                <a16:creationId xmlns:a16="http://schemas.microsoft.com/office/drawing/2014/main" id="{508787EA-1100-1347-A48E-8762A366EE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69848" y="3997046"/>
            <a:ext cx="429595" cy="429595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36E078CB-9BFC-6043-9F13-F1A2A1D50C3C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rgbClr val="F2A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DF76BD4-DFB8-2748-964A-99ED11C448E1}"/>
              </a:ext>
            </a:extLst>
          </p:cNvPr>
          <p:cNvSpPr/>
          <p:nvPr/>
        </p:nvSpPr>
        <p:spPr>
          <a:xfrm>
            <a:off x="5495691" y="5594946"/>
            <a:ext cx="42928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400" dirty="0">
                <a:latin typeface="+mj-lt"/>
              </a:rPr>
              <a:t>Población indígena ubicada en distintas zonas del país</a:t>
            </a:r>
          </a:p>
        </p:txBody>
      </p:sp>
      <p:pic>
        <p:nvPicPr>
          <p:cNvPr id="18" name="Gráfico 17" descr="Diana">
            <a:extLst>
              <a:ext uri="{FF2B5EF4-FFF2-40B4-BE49-F238E27FC236}">
                <a16:creationId xmlns:a16="http://schemas.microsoft.com/office/drawing/2014/main" id="{B36F68FE-1258-8541-AB8E-A4649BFFEF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46883" y="5405368"/>
            <a:ext cx="614737" cy="614737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D07BE0FE-A020-C348-889F-3B54215D8A0D}"/>
              </a:ext>
            </a:extLst>
          </p:cNvPr>
          <p:cNvSpPr txBox="1"/>
          <p:nvPr/>
        </p:nvSpPr>
        <p:spPr>
          <a:xfrm>
            <a:off x="196651" y="3691590"/>
            <a:ext cx="160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800" kern="50" dirty="0">
                <a:effectLst/>
                <a:ea typeface="SimSun" panose="02010600030101010101" pitchFamily="2" charset="-122"/>
              </a:rPr>
              <a:t>Enero – </a:t>
            </a:r>
            <a:r>
              <a:rPr lang="es-CR" kern="50" dirty="0">
                <a:ea typeface="SimSun" panose="02010600030101010101" pitchFamily="2" charset="-122"/>
              </a:rPr>
              <a:t>Marzo</a:t>
            </a:r>
            <a:r>
              <a:rPr lang="es-CR" sz="1800" kern="50" dirty="0">
                <a:effectLst/>
                <a:ea typeface="SimSun" panose="02010600030101010101" pitchFamily="2" charset="-122"/>
              </a:rPr>
              <a:t> </a:t>
            </a:r>
            <a:endParaRPr lang="es-CR" sz="2400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623913B-9993-7E4E-8725-2E94C755F634}"/>
              </a:ext>
            </a:extLst>
          </p:cNvPr>
          <p:cNvSpPr/>
          <p:nvPr/>
        </p:nvSpPr>
        <p:spPr>
          <a:xfrm>
            <a:off x="4591987" y="253531"/>
            <a:ext cx="7190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R" b="1" kern="50" dirty="0">
                <a:solidFill>
                  <a:schemeClr val="bg1"/>
                </a:solidFill>
                <a:latin typeface="+mj-lt"/>
                <a:ea typeface="STHupo" panose="020B0503020204020204" pitchFamily="2" charset="-122"/>
                <a:cs typeface="Mangal" panose="02040503050203030202" pitchFamily="18" charset="0"/>
              </a:rPr>
              <a:t>UNIDAD DE FORMACIÓN</a:t>
            </a:r>
            <a:endParaRPr lang="es-CR" kern="50" dirty="0">
              <a:solidFill>
                <a:schemeClr val="bg1"/>
              </a:solidFill>
              <a:latin typeface="+mj-lt"/>
              <a:ea typeface="STHupo" panose="020B0503020204020204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9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4AA9F04-55A1-409D-B38D-96C6C85FBF59}"/>
              </a:ext>
            </a:extLst>
          </p:cNvPr>
          <p:cNvSpPr txBox="1"/>
          <p:nvPr/>
        </p:nvSpPr>
        <p:spPr>
          <a:xfrm>
            <a:off x="2965207" y="1184376"/>
            <a:ext cx="881706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>
                <a:latin typeface="+mj-lt"/>
              </a:rPr>
              <a:t>Continuación de atención del plan de capacitación y recomendaciones del diagnóstico sobre necesidades de capacitación en LESCO en todo el país, conforme la disponibilidad de recursos.</a:t>
            </a:r>
          </a:p>
          <a:p>
            <a:pPr algn="just"/>
            <a:endParaRPr lang="es-CR" sz="2400" dirty="0">
              <a:latin typeface="+mj-lt"/>
            </a:endParaRPr>
          </a:p>
          <a:p>
            <a:pPr lvl="1"/>
            <a:r>
              <a:rPr lang="es-CR" dirty="0">
                <a:latin typeface="+mj-lt"/>
              </a:rPr>
              <a:t>Sensibilización en atención de personas con discapacidad</a:t>
            </a:r>
          </a:p>
          <a:p>
            <a:pPr lvl="1"/>
            <a:r>
              <a:rPr lang="es-CR" dirty="0">
                <a:latin typeface="+mj-lt"/>
              </a:rPr>
              <a:t> </a:t>
            </a:r>
          </a:p>
          <a:p>
            <a:pPr lvl="1"/>
            <a:r>
              <a:rPr lang="es-CR" dirty="0">
                <a:latin typeface="+mj-lt"/>
              </a:rPr>
              <a:t>Refrescamientos y/o actualizaciones en lengua de señas costarricense (LESCO)</a:t>
            </a:r>
          </a:p>
          <a:p>
            <a:pPr lvl="1"/>
            <a:r>
              <a:rPr lang="es-CR" dirty="0">
                <a:latin typeface="+mj-lt"/>
              </a:rPr>
              <a:t>  </a:t>
            </a:r>
          </a:p>
          <a:p>
            <a:pPr lvl="1"/>
            <a:r>
              <a:rPr lang="es-CR" dirty="0">
                <a:latin typeface="+mj-lt"/>
              </a:rPr>
              <a:t>Propuesta y gestión de plan de trabajo para implementar la certificación en interpretación de la lengua de señas costarricense (LESCO) según los recursos disponibles y el acuerdo con la Unidad y la Comisión de Acceso. </a:t>
            </a:r>
          </a:p>
          <a:p>
            <a:pPr lvl="1"/>
            <a:endParaRPr lang="es-CR" dirty="0">
              <a:latin typeface="+mj-lt"/>
            </a:endParaRPr>
          </a:p>
          <a:p>
            <a:pPr lvl="1"/>
            <a:r>
              <a:rPr lang="es-CR" dirty="0">
                <a:latin typeface="+mj-lt"/>
              </a:rPr>
              <a:t>Depuración en SIGA de información sobre personas capacitadas en LESCO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55DFEE6-DBC8-4057-AB64-B6DEC50B20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4" t="10108" r="13266" b="21211"/>
          <a:stretch/>
        </p:blipFill>
        <p:spPr>
          <a:xfrm>
            <a:off x="658128" y="2953920"/>
            <a:ext cx="560933" cy="5660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BB4FDB9-BC24-4A5D-8389-40F268E4A2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501" r="19474" b="19535"/>
          <a:stretch/>
        </p:blipFill>
        <p:spPr>
          <a:xfrm>
            <a:off x="433218" y="1259971"/>
            <a:ext cx="1010755" cy="1264354"/>
          </a:xfrm>
          <a:prstGeom prst="rect">
            <a:avLst/>
          </a:prstGeom>
        </p:spPr>
      </p:pic>
      <p:pic>
        <p:nvPicPr>
          <p:cNvPr id="4" name="Gráfico 3" descr="Clip">
            <a:extLst>
              <a:ext uri="{FF2B5EF4-FFF2-40B4-BE49-F238E27FC236}">
                <a16:creationId xmlns:a16="http://schemas.microsoft.com/office/drawing/2014/main" id="{02748E71-528B-6540-A3CC-5FE8FE48D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62567" y="4871491"/>
            <a:ext cx="330199" cy="330199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36E078CB-9BFC-6043-9F13-F1A2A1D50C3C}"/>
              </a:ext>
            </a:extLst>
          </p:cNvPr>
          <p:cNvSpPr/>
          <p:nvPr/>
        </p:nvSpPr>
        <p:spPr>
          <a:xfrm>
            <a:off x="0" y="0"/>
            <a:ext cx="12192000" cy="830376"/>
          </a:xfrm>
          <a:prstGeom prst="rect">
            <a:avLst/>
          </a:prstGeom>
          <a:solidFill>
            <a:srgbClr val="F2A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DF76BD4-DFB8-2748-964A-99ED11C448E1}"/>
              </a:ext>
            </a:extLst>
          </p:cNvPr>
          <p:cNvSpPr/>
          <p:nvPr/>
        </p:nvSpPr>
        <p:spPr>
          <a:xfrm>
            <a:off x="5525671" y="5601028"/>
            <a:ext cx="42928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400" dirty="0">
                <a:latin typeface="+mj-lt"/>
              </a:rPr>
              <a:t>Población judicial que atiende personas usuarias. </a:t>
            </a:r>
          </a:p>
          <a:p>
            <a:r>
              <a:rPr lang="es-CR" sz="1400" dirty="0">
                <a:latin typeface="+mj-lt"/>
              </a:rPr>
              <a:t>Funcionarias y funcionarios del Poder Judicial que tengan aprobado el nivel IV en LESCO impartido por el Subproceso Gestión de la Capacitación</a:t>
            </a:r>
          </a:p>
        </p:txBody>
      </p:sp>
      <p:pic>
        <p:nvPicPr>
          <p:cNvPr id="18" name="Gráfico 17" descr="Diana">
            <a:extLst>
              <a:ext uri="{FF2B5EF4-FFF2-40B4-BE49-F238E27FC236}">
                <a16:creationId xmlns:a16="http://schemas.microsoft.com/office/drawing/2014/main" id="{B36F68FE-1258-8541-AB8E-A4649BFFEF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61873" y="5585250"/>
            <a:ext cx="614737" cy="614737"/>
          </a:xfrm>
          <a:prstGeom prst="rect">
            <a:avLst/>
          </a:prstGeom>
        </p:spPr>
      </p:pic>
      <p:pic>
        <p:nvPicPr>
          <p:cNvPr id="19" name="Gráfico 18" descr="Clip">
            <a:extLst>
              <a:ext uri="{FF2B5EF4-FFF2-40B4-BE49-F238E27FC236}">
                <a16:creationId xmlns:a16="http://schemas.microsoft.com/office/drawing/2014/main" id="{B2B59014-20BF-AA4A-93B1-CD0C92161E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80057" y="2626868"/>
            <a:ext cx="330199" cy="330199"/>
          </a:xfrm>
          <a:prstGeom prst="rect">
            <a:avLst/>
          </a:prstGeom>
        </p:spPr>
      </p:pic>
      <p:pic>
        <p:nvPicPr>
          <p:cNvPr id="22" name="Gráfico 21" descr="Clip">
            <a:extLst>
              <a:ext uri="{FF2B5EF4-FFF2-40B4-BE49-F238E27FC236}">
                <a16:creationId xmlns:a16="http://schemas.microsoft.com/office/drawing/2014/main" id="{8B063224-8D08-A940-B5D3-6AF832008C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65206" y="3263900"/>
            <a:ext cx="330199" cy="330199"/>
          </a:xfrm>
          <a:prstGeom prst="rect">
            <a:avLst/>
          </a:prstGeom>
        </p:spPr>
      </p:pic>
      <p:pic>
        <p:nvPicPr>
          <p:cNvPr id="23" name="Gráfico 22" descr="Clip">
            <a:extLst>
              <a:ext uri="{FF2B5EF4-FFF2-40B4-BE49-F238E27FC236}">
                <a16:creationId xmlns:a16="http://schemas.microsoft.com/office/drawing/2014/main" id="{5A4128CA-C508-A949-98B6-96913438F4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47506" y="3899577"/>
            <a:ext cx="330199" cy="330199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DB699914-4299-8948-B853-3887BEE90DBC}"/>
              </a:ext>
            </a:extLst>
          </p:cNvPr>
          <p:cNvSpPr/>
          <p:nvPr/>
        </p:nvSpPr>
        <p:spPr>
          <a:xfrm>
            <a:off x="4591987" y="253531"/>
            <a:ext cx="7190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R" b="1" kern="50" dirty="0">
                <a:solidFill>
                  <a:schemeClr val="bg1"/>
                </a:solidFill>
                <a:latin typeface="+mj-lt"/>
                <a:ea typeface="STHupo" panose="020B0503020204020204" pitchFamily="2" charset="-122"/>
                <a:cs typeface="Mangal" panose="02040503050203030202" pitchFamily="18" charset="0"/>
              </a:rPr>
              <a:t>UNIDAD DE FORMACIÓN</a:t>
            </a:r>
            <a:endParaRPr lang="es-CR" kern="50" dirty="0">
              <a:solidFill>
                <a:schemeClr val="bg1"/>
              </a:solidFill>
              <a:latin typeface="+mj-lt"/>
              <a:ea typeface="STHupo" panose="020B0503020204020204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8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1508</TotalTime>
  <Words>2889</Words>
  <Application>Microsoft Office PowerPoint</Application>
  <PresentationFormat>Panorámica</PresentationFormat>
  <Paragraphs>494</Paragraphs>
  <Slides>54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60" baseType="lpstr">
      <vt:lpstr>Arial</vt:lpstr>
      <vt:lpstr>Avenir Black</vt:lpstr>
      <vt:lpstr>Avenir Book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HENRY PADILLA</dc:creator>
  <cp:lastModifiedBy>Cheryl Bolaños Madrigal</cp:lastModifiedBy>
  <cp:revision>59</cp:revision>
  <dcterms:created xsi:type="dcterms:W3CDTF">2018-08-20T13:59:44Z</dcterms:created>
  <dcterms:modified xsi:type="dcterms:W3CDTF">2021-12-13T17:08:19Z</dcterms:modified>
</cp:coreProperties>
</file>