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handoutMasterIdLst>
    <p:handoutMasterId r:id="rId65"/>
  </p:handoutMasterIdLst>
  <p:sldIdLst>
    <p:sldId id="256" r:id="rId2"/>
    <p:sldId id="257" r:id="rId3"/>
    <p:sldId id="258" r:id="rId4"/>
    <p:sldId id="410" r:id="rId5"/>
    <p:sldId id="411" r:id="rId6"/>
    <p:sldId id="412" r:id="rId7"/>
    <p:sldId id="413" r:id="rId8"/>
    <p:sldId id="414" r:id="rId9"/>
    <p:sldId id="415" r:id="rId10"/>
    <p:sldId id="416" r:id="rId11"/>
    <p:sldId id="417" r:id="rId12"/>
    <p:sldId id="420" r:id="rId13"/>
    <p:sldId id="421" r:id="rId14"/>
    <p:sldId id="422" r:id="rId15"/>
    <p:sldId id="423" r:id="rId16"/>
    <p:sldId id="424" r:id="rId17"/>
    <p:sldId id="425" r:id="rId18"/>
    <p:sldId id="426" r:id="rId19"/>
    <p:sldId id="427" r:id="rId20"/>
    <p:sldId id="428" r:id="rId21"/>
    <p:sldId id="429" r:id="rId22"/>
    <p:sldId id="430" r:id="rId23"/>
    <p:sldId id="432" r:id="rId24"/>
    <p:sldId id="431" r:id="rId25"/>
    <p:sldId id="434" r:id="rId26"/>
    <p:sldId id="435" r:id="rId27"/>
    <p:sldId id="436" r:id="rId28"/>
    <p:sldId id="437" r:id="rId29"/>
    <p:sldId id="438" r:id="rId30"/>
    <p:sldId id="440" r:id="rId31"/>
    <p:sldId id="441" r:id="rId32"/>
    <p:sldId id="442" r:id="rId33"/>
    <p:sldId id="443" r:id="rId34"/>
    <p:sldId id="444" r:id="rId35"/>
    <p:sldId id="445" r:id="rId36"/>
    <p:sldId id="446" r:id="rId37"/>
    <p:sldId id="447" r:id="rId38"/>
    <p:sldId id="448" r:id="rId39"/>
    <p:sldId id="449" r:id="rId40"/>
    <p:sldId id="450" r:id="rId41"/>
    <p:sldId id="451" r:id="rId42"/>
    <p:sldId id="452" r:id="rId43"/>
    <p:sldId id="453" r:id="rId44"/>
    <p:sldId id="456" r:id="rId45"/>
    <p:sldId id="458" r:id="rId46"/>
    <p:sldId id="466" r:id="rId47"/>
    <p:sldId id="467" r:id="rId48"/>
    <p:sldId id="468" r:id="rId49"/>
    <p:sldId id="469" r:id="rId50"/>
    <p:sldId id="470" r:id="rId51"/>
    <p:sldId id="471" r:id="rId52"/>
    <p:sldId id="472" r:id="rId53"/>
    <p:sldId id="473" r:id="rId54"/>
    <p:sldId id="474" r:id="rId55"/>
    <p:sldId id="475" r:id="rId56"/>
    <p:sldId id="476" r:id="rId57"/>
    <p:sldId id="477" r:id="rId58"/>
    <p:sldId id="478" r:id="rId59"/>
    <p:sldId id="479" r:id="rId60"/>
    <p:sldId id="480" r:id="rId61"/>
    <p:sldId id="486" r:id="rId62"/>
    <p:sldId id="485" r:id="rId63"/>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eryl Bolaños Madrigal" initials="CBM"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A200"/>
    <a:srgbClr val="4A8522"/>
    <a:srgbClr val="46A8F6"/>
    <a:srgbClr val="BE5108"/>
    <a:srgbClr val="0F1B2C"/>
    <a:srgbClr val="F2A201"/>
    <a:srgbClr val="0C1826"/>
    <a:srgbClr val="F096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DFF3B0-F83C-4848-9EEF-A883175E2E09}" v="1" dt="2023-01-20T15:33:41.772"/>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04" autoAdjust="0"/>
    <p:restoredTop sz="96330"/>
  </p:normalViewPr>
  <p:slideViewPr>
    <p:cSldViewPr snapToGrid="0">
      <p:cViewPr varScale="1">
        <p:scale>
          <a:sx n="106" d="100"/>
          <a:sy n="106" d="100"/>
        </p:scale>
        <p:origin x="660" y="114"/>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71"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yl Bolaños Madrigal" userId="ef76ac34-e6e1-4f90-af36-07b917c37a4a" providerId="ADAL" clId="{46DFF3B0-F83C-4848-9EEF-A883175E2E09}"/>
    <pc:docChg chg="custSel delSld modSld">
      <pc:chgData name="Cheryl Bolaños Madrigal" userId="ef76ac34-e6e1-4f90-af36-07b917c37a4a" providerId="ADAL" clId="{46DFF3B0-F83C-4848-9EEF-A883175E2E09}" dt="2023-01-20T15:54:07.906" v="737" actId="20577"/>
      <pc:docMkLst>
        <pc:docMk/>
      </pc:docMkLst>
      <pc:sldChg chg="del">
        <pc:chgData name="Cheryl Bolaños Madrigal" userId="ef76ac34-e6e1-4f90-af36-07b917c37a4a" providerId="ADAL" clId="{46DFF3B0-F83C-4848-9EEF-A883175E2E09}" dt="2023-01-20T15:45:10.436" v="378" actId="47"/>
        <pc:sldMkLst>
          <pc:docMk/>
          <pc:sldMk cId="3276874282" sldId="280"/>
        </pc:sldMkLst>
      </pc:sldChg>
      <pc:sldChg chg="modSp mod">
        <pc:chgData name="Cheryl Bolaños Madrigal" userId="ef76ac34-e6e1-4f90-af36-07b917c37a4a" providerId="ADAL" clId="{46DFF3B0-F83C-4848-9EEF-A883175E2E09}" dt="2023-01-20T15:44:45.987" v="377" actId="20577"/>
        <pc:sldMkLst>
          <pc:docMk/>
          <pc:sldMk cId="3366589065" sldId="437"/>
        </pc:sldMkLst>
        <pc:spChg chg="mod">
          <ac:chgData name="Cheryl Bolaños Madrigal" userId="ef76ac34-e6e1-4f90-af36-07b917c37a4a" providerId="ADAL" clId="{46DFF3B0-F83C-4848-9EEF-A883175E2E09}" dt="2023-01-20T15:44:45.987" v="377" actId="20577"/>
          <ac:spMkLst>
            <pc:docMk/>
            <pc:sldMk cId="3366589065" sldId="437"/>
            <ac:spMk id="8" creationId="{F4AA9F04-55A1-409D-B38D-96C6C85FBF59}"/>
          </ac:spMkLst>
        </pc:spChg>
      </pc:sldChg>
      <pc:sldChg chg="del">
        <pc:chgData name="Cheryl Bolaños Madrigal" userId="ef76ac34-e6e1-4f90-af36-07b917c37a4a" providerId="ADAL" clId="{46DFF3B0-F83C-4848-9EEF-A883175E2E09}" dt="2023-01-20T15:45:15.214" v="379" actId="47"/>
        <pc:sldMkLst>
          <pc:docMk/>
          <pc:sldMk cId="2928357693" sldId="439"/>
        </pc:sldMkLst>
      </pc:sldChg>
      <pc:sldChg chg="modSp mod">
        <pc:chgData name="Cheryl Bolaños Madrigal" userId="ef76ac34-e6e1-4f90-af36-07b917c37a4a" providerId="ADAL" clId="{46DFF3B0-F83C-4848-9EEF-A883175E2E09}" dt="2023-01-20T15:46:08.035" v="473" actId="20577"/>
        <pc:sldMkLst>
          <pc:docMk/>
          <pc:sldMk cId="4183744172" sldId="441"/>
        </pc:sldMkLst>
        <pc:spChg chg="mod">
          <ac:chgData name="Cheryl Bolaños Madrigal" userId="ef76ac34-e6e1-4f90-af36-07b917c37a4a" providerId="ADAL" clId="{46DFF3B0-F83C-4848-9EEF-A883175E2E09}" dt="2023-01-20T15:46:08.035" v="473" actId="20577"/>
          <ac:spMkLst>
            <pc:docMk/>
            <pc:sldMk cId="4183744172" sldId="441"/>
            <ac:spMk id="8" creationId="{F4AA9F04-55A1-409D-B38D-96C6C85FBF59}"/>
          </ac:spMkLst>
        </pc:spChg>
      </pc:sldChg>
      <pc:sldChg chg="modSp mod">
        <pc:chgData name="Cheryl Bolaños Madrigal" userId="ef76ac34-e6e1-4f90-af36-07b917c37a4a" providerId="ADAL" clId="{46DFF3B0-F83C-4848-9EEF-A883175E2E09}" dt="2023-01-20T15:46:25.831" v="475" actId="20577"/>
        <pc:sldMkLst>
          <pc:docMk/>
          <pc:sldMk cId="477954083" sldId="442"/>
        </pc:sldMkLst>
        <pc:spChg chg="mod">
          <ac:chgData name="Cheryl Bolaños Madrigal" userId="ef76ac34-e6e1-4f90-af36-07b917c37a4a" providerId="ADAL" clId="{46DFF3B0-F83C-4848-9EEF-A883175E2E09}" dt="2023-01-20T15:46:25.831" v="475" actId="20577"/>
          <ac:spMkLst>
            <pc:docMk/>
            <pc:sldMk cId="477954083" sldId="442"/>
            <ac:spMk id="8" creationId="{F4AA9F04-55A1-409D-B38D-96C6C85FBF59}"/>
          </ac:spMkLst>
        </pc:spChg>
      </pc:sldChg>
      <pc:sldChg chg="modSp mod">
        <pc:chgData name="Cheryl Bolaños Madrigal" userId="ef76ac34-e6e1-4f90-af36-07b917c37a4a" providerId="ADAL" clId="{46DFF3B0-F83C-4848-9EEF-A883175E2E09}" dt="2023-01-20T15:48:17.755" v="496" actId="20577"/>
        <pc:sldMkLst>
          <pc:docMk/>
          <pc:sldMk cId="2549424711" sldId="450"/>
        </pc:sldMkLst>
        <pc:spChg chg="mod">
          <ac:chgData name="Cheryl Bolaños Madrigal" userId="ef76ac34-e6e1-4f90-af36-07b917c37a4a" providerId="ADAL" clId="{46DFF3B0-F83C-4848-9EEF-A883175E2E09}" dt="2023-01-20T15:48:17.755" v="496" actId="20577"/>
          <ac:spMkLst>
            <pc:docMk/>
            <pc:sldMk cId="2549424711" sldId="450"/>
            <ac:spMk id="8" creationId="{F4AA9F04-55A1-409D-B38D-96C6C85FBF59}"/>
          </ac:spMkLst>
        </pc:spChg>
      </pc:sldChg>
      <pc:sldChg chg="modSp mod">
        <pc:chgData name="Cheryl Bolaños Madrigal" userId="ef76ac34-e6e1-4f90-af36-07b917c37a4a" providerId="ADAL" clId="{46DFF3B0-F83C-4848-9EEF-A883175E2E09}" dt="2023-01-20T15:49:09.869" v="572" actId="20577"/>
        <pc:sldMkLst>
          <pc:docMk/>
          <pc:sldMk cId="3063032332" sldId="452"/>
        </pc:sldMkLst>
        <pc:spChg chg="mod">
          <ac:chgData name="Cheryl Bolaños Madrigal" userId="ef76ac34-e6e1-4f90-af36-07b917c37a4a" providerId="ADAL" clId="{46DFF3B0-F83C-4848-9EEF-A883175E2E09}" dt="2023-01-20T15:49:09.869" v="572" actId="20577"/>
          <ac:spMkLst>
            <pc:docMk/>
            <pc:sldMk cId="3063032332" sldId="452"/>
            <ac:spMk id="8" creationId="{F4AA9F04-55A1-409D-B38D-96C6C85FBF59}"/>
          </ac:spMkLst>
        </pc:spChg>
      </pc:sldChg>
      <pc:sldChg chg="modSp mod">
        <pc:chgData name="Cheryl Bolaños Madrigal" userId="ef76ac34-e6e1-4f90-af36-07b917c37a4a" providerId="ADAL" clId="{46DFF3B0-F83C-4848-9EEF-A883175E2E09}" dt="2023-01-20T15:52:24.939" v="696" actId="20577"/>
        <pc:sldMkLst>
          <pc:docMk/>
          <pc:sldMk cId="637877266" sldId="453"/>
        </pc:sldMkLst>
        <pc:spChg chg="mod">
          <ac:chgData name="Cheryl Bolaños Madrigal" userId="ef76ac34-e6e1-4f90-af36-07b917c37a4a" providerId="ADAL" clId="{46DFF3B0-F83C-4848-9EEF-A883175E2E09}" dt="2023-01-20T15:52:24.939" v="696" actId="20577"/>
          <ac:spMkLst>
            <pc:docMk/>
            <pc:sldMk cId="637877266" sldId="453"/>
            <ac:spMk id="8" creationId="{F4AA9F04-55A1-409D-B38D-96C6C85FBF59}"/>
          </ac:spMkLst>
        </pc:spChg>
      </pc:sldChg>
      <pc:sldChg chg="del">
        <pc:chgData name="Cheryl Bolaños Madrigal" userId="ef76ac34-e6e1-4f90-af36-07b917c37a4a" providerId="ADAL" clId="{46DFF3B0-F83C-4848-9EEF-A883175E2E09}" dt="2023-01-20T15:51:58.905" v="685" actId="47"/>
        <pc:sldMkLst>
          <pc:docMk/>
          <pc:sldMk cId="2994002498" sldId="454"/>
        </pc:sldMkLst>
      </pc:sldChg>
      <pc:sldChg chg="del">
        <pc:chgData name="Cheryl Bolaños Madrigal" userId="ef76ac34-e6e1-4f90-af36-07b917c37a4a" providerId="ADAL" clId="{46DFF3B0-F83C-4848-9EEF-A883175E2E09}" dt="2023-01-20T15:52:01.903" v="686" actId="47"/>
        <pc:sldMkLst>
          <pc:docMk/>
          <pc:sldMk cId="1452305291" sldId="455"/>
        </pc:sldMkLst>
      </pc:sldChg>
      <pc:sldChg chg="modSp mod">
        <pc:chgData name="Cheryl Bolaños Madrigal" userId="ef76ac34-e6e1-4f90-af36-07b917c37a4a" providerId="ADAL" clId="{46DFF3B0-F83C-4848-9EEF-A883175E2E09}" dt="2023-01-20T15:51:30.122" v="644" actId="12"/>
        <pc:sldMkLst>
          <pc:docMk/>
          <pc:sldMk cId="3100521524" sldId="456"/>
        </pc:sldMkLst>
        <pc:spChg chg="mod">
          <ac:chgData name="Cheryl Bolaños Madrigal" userId="ef76ac34-e6e1-4f90-af36-07b917c37a4a" providerId="ADAL" clId="{46DFF3B0-F83C-4848-9EEF-A883175E2E09}" dt="2023-01-20T15:51:30.122" v="644" actId="12"/>
          <ac:spMkLst>
            <pc:docMk/>
            <pc:sldMk cId="3100521524" sldId="456"/>
            <ac:spMk id="8" creationId="{F4AA9F04-55A1-409D-B38D-96C6C85FBF59}"/>
          </ac:spMkLst>
        </pc:spChg>
      </pc:sldChg>
      <pc:sldChg chg="del">
        <pc:chgData name="Cheryl Bolaños Madrigal" userId="ef76ac34-e6e1-4f90-af36-07b917c37a4a" providerId="ADAL" clId="{46DFF3B0-F83C-4848-9EEF-A883175E2E09}" dt="2023-01-20T15:51:00.261" v="603" actId="47"/>
        <pc:sldMkLst>
          <pc:docMk/>
          <pc:sldMk cId="2658858967" sldId="457"/>
        </pc:sldMkLst>
      </pc:sldChg>
      <pc:sldChg chg="del">
        <pc:chgData name="Cheryl Bolaños Madrigal" userId="ef76ac34-e6e1-4f90-af36-07b917c37a4a" providerId="ADAL" clId="{46DFF3B0-F83C-4848-9EEF-A883175E2E09}" dt="2023-01-20T15:50:39.463" v="579" actId="47"/>
        <pc:sldMkLst>
          <pc:docMk/>
          <pc:sldMk cId="1152643015" sldId="459"/>
        </pc:sldMkLst>
      </pc:sldChg>
      <pc:sldChg chg="del">
        <pc:chgData name="Cheryl Bolaños Madrigal" userId="ef76ac34-e6e1-4f90-af36-07b917c37a4a" providerId="ADAL" clId="{46DFF3B0-F83C-4848-9EEF-A883175E2E09}" dt="2023-01-20T15:50:17.228" v="573" actId="47"/>
        <pc:sldMkLst>
          <pc:docMk/>
          <pc:sldMk cId="310398901" sldId="460"/>
        </pc:sldMkLst>
      </pc:sldChg>
      <pc:sldChg chg="del">
        <pc:chgData name="Cheryl Bolaños Madrigal" userId="ef76ac34-e6e1-4f90-af36-07b917c37a4a" providerId="ADAL" clId="{46DFF3B0-F83C-4848-9EEF-A883175E2E09}" dt="2023-01-20T15:50:22.351" v="574" actId="47"/>
        <pc:sldMkLst>
          <pc:docMk/>
          <pc:sldMk cId="1676663348" sldId="461"/>
        </pc:sldMkLst>
      </pc:sldChg>
      <pc:sldChg chg="del">
        <pc:chgData name="Cheryl Bolaños Madrigal" userId="ef76ac34-e6e1-4f90-af36-07b917c37a4a" providerId="ADAL" clId="{46DFF3B0-F83C-4848-9EEF-A883175E2E09}" dt="2023-01-20T15:50:25.901" v="575" actId="47"/>
        <pc:sldMkLst>
          <pc:docMk/>
          <pc:sldMk cId="4090177964" sldId="462"/>
        </pc:sldMkLst>
      </pc:sldChg>
      <pc:sldChg chg="del">
        <pc:chgData name="Cheryl Bolaños Madrigal" userId="ef76ac34-e6e1-4f90-af36-07b917c37a4a" providerId="ADAL" clId="{46DFF3B0-F83C-4848-9EEF-A883175E2E09}" dt="2023-01-20T15:50:28.735" v="576" actId="47"/>
        <pc:sldMkLst>
          <pc:docMk/>
          <pc:sldMk cId="319847877" sldId="463"/>
        </pc:sldMkLst>
      </pc:sldChg>
      <pc:sldChg chg="del">
        <pc:chgData name="Cheryl Bolaños Madrigal" userId="ef76ac34-e6e1-4f90-af36-07b917c37a4a" providerId="ADAL" clId="{46DFF3B0-F83C-4848-9EEF-A883175E2E09}" dt="2023-01-20T15:50:30.611" v="577" actId="47"/>
        <pc:sldMkLst>
          <pc:docMk/>
          <pc:sldMk cId="3717172031" sldId="464"/>
        </pc:sldMkLst>
      </pc:sldChg>
      <pc:sldChg chg="del">
        <pc:chgData name="Cheryl Bolaños Madrigal" userId="ef76ac34-e6e1-4f90-af36-07b917c37a4a" providerId="ADAL" clId="{46DFF3B0-F83C-4848-9EEF-A883175E2E09}" dt="2023-01-20T15:50:32.574" v="578" actId="47"/>
        <pc:sldMkLst>
          <pc:docMk/>
          <pc:sldMk cId="2718236743" sldId="465"/>
        </pc:sldMkLst>
      </pc:sldChg>
      <pc:sldChg chg="modSp mod">
        <pc:chgData name="Cheryl Bolaños Madrigal" userId="ef76ac34-e6e1-4f90-af36-07b917c37a4a" providerId="ADAL" clId="{46DFF3B0-F83C-4848-9EEF-A883175E2E09}" dt="2023-01-20T15:53:14.748" v="724" actId="20577"/>
        <pc:sldMkLst>
          <pc:docMk/>
          <pc:sldMk cId="774955505" sldId="473"/>
        </pc:sldMkLst>
        <pc:spChg chg="mod">
          <ac:chgData name="Cheryl Bolaños Madrigal" userId="ef76ac34-e6e1-4f90-af36-07b917c37a4a" providerId="ADAL" clId="{46DFF3B0-F83C-4848-9EEF-A883175E2E09}" dt="2023-01-20T15:53:14.748" v="724" actId="20577"/>
          <ac:spMkLst>
            <pc:docMk/>
            <pc:sldMk cId="774955505" sldId="473"/>
            <ac:spMk id="8" creationId="{F4AA9F04-55A1-409D-B38D-96C6C85FBF59}"/>
          </ac:spMkLst>
        </pc:spChg>
      </pc:sldChg>
      <pc:sldChg chg="modSp mod">
        <pc:chgData name="Cheryl Bolaños Madrigal" userId="ef76ac34-e6e1-4f90-af36-07b917c37a4a" providerId="ADAL" clId="{46DFF3B0-F83C-4848-9EEF-A883175E2E09}" dt="2023-01-20T15:54:07.906" v="737" actId="20577"/>
        <pc:sldMkLst>
          <pc:docMk/>
          <pc:sldMk cId="2777219450" sldId="475"/>
        </pc:sldMkLst>
        <pc:spChg chg="mod">
          <ac:chgData name="Cheryl Bolaños Madrigal" userId="ef76ac34-e6e1-4f90-af36-07b917c37a4a" providerId="ADAL" clId="{46DFF3B0-F83C-4848-9EEF-A883175E2E09}" dt="2023-01-20T15:54:07.906" v="737" actId="20577"/>
          <ac:spMkLst>
            <pc:docMk/>
            <pc:sldMk cId="2777219450" sldId="475"/>
            <ac:spMk id="8" creationId="{F4AA9F04-55A1-409D-B38D-96C6C85FBF59}"/>
          </ac:spMkLst>
        </pc:spChg>
      </pc:sldChg>
      <pc:sldChg chg="modSp mod">
        <pc:chgData name="Cheryl Bolaños Madrigal" userId="ef76ac34-e6e1-4f90-af36-07b917c37a4a" providerId="ADAL" clId="{46DFF3B0-F83C-4848-9EEF-A883175E2E09}" dt="2023-01-18T20:37:16.025" v="1" actId="20577"/>
        <pc:sldMkLst>
          <pc:docMk/>
          <pc:sldMk cId="3114731411" sldId="480"/>
        </pc:sldMkLst>
        <pc:spChg chg="mod">
          <ac:chgData name="Cheryl Bolaños Madrigal" userId="ef76ac34-e6e1-4f90-af36-07b917c37a4a" providerId="ADAL" clId="{46DFF3B0-F83C-4848-9EEF-A883175E2E09}" dt="2023-01-18T20:37:16.025" v="1" actId="20577"/>
          <ac:spMkLst>
            <pc:docMk/>
            <pc:sldMk cId="3114731411" sldId="480"/>
            <ac:spMk id="8" creationId="{F4AA9F04-55A1-409D-B38D-96C6C85FBF59}"/>
          </ac:spMkLst>
        </pc:spChg>
      </pc:sldChg>
      <pc:sldChg chg="delSp modSp mod">
        <pc:chgData name="Cheryl Bolaños Madrigal" userId="ef76ac34-e6e1-4f90-af36-07b917c37a4a" providerId="ADAL" clId="{46DFF3B0-F83C-4848-9EEF-A883175E2E09}" dt="2023-01-20T15:39:26.768" v="311" actId="1076"/>
        <pc:sldMkLst>
          <pc:docMk/>
          <pc:sldMk cId="3022661014" sldId="486"/>
        </pc:sldMkLst>
        <pc:spChg chg="del mod">
          <ac:chgData name="Cheryl Bolaños Madrigal" userId="ef76ac34-e6e1-4f90-af36-07b917c37a4a" providerId="ADAL" clId="{46DFF3B0-F83C-4848-9EEF-A883175E2E09}" dt="2023-01-20T15:39:22.499" v="310" actId="478"/>
          <ac:spMkLst>
            <pc:docMk/>
            <pc:sldMk cId="3022661014" sldId="486"/>
            <ac:spMk id="4" creationId="{3F5C2B9C-D446-6B49-91C1-BD4684D63775}"/>
          </ac:spMkLst>
        </pc:spChg>
        <pc:spChg chg="mod">
          <ac:chgData name="Cheryl Bolaños Madrigal" userId="ef76ac34-e6e1-4f90-af36-07b917c37a4a" providerId="ADAL" clId="{46DFF3B0-F83C-4848-9EEF-A883175E2E09}" dt="2023-01-20T15:39:14.146" v="308" actId="255"/>
          <ac:spMkLst>
            <pc:docMk/>
            <pc:sldMk cId="3022661014" sldId="486"/>
            <ac:spMk id="8" creationId="{F4AA9F04-55A1-409D-B38D-96C6C85FBF59}"/>
          </ac:spMkLst>
        </pc:spChg>
        <pc:picChg chg="mod">
          <ac:chgData name="Cheryl Bolaños Madrigal" userId="ef76ac34-e6e1-4f90-af36-07b917c37a4a" providerId="ADAL" clId="{46DFF3B0-F83C-4848-9EEF-A883175E2E09}" dt="2023-01-20T15:39:26.768" v="311" actId="1076"/>
          <ac:picMkLst>
            <pc:docMk/>
            <pc:sldMk cId="3022661014" sldId="486"/>
            <ac:picMk id="6" creationId="{C1B63670-6783-3340-864B-F36E11F55FC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9393E8F-95F2-4B91-A6B1-55DB5356B58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a:extLst>
              <a:ext uri="{FF2B5EF4-FFF2-40B4-BE49-F238E27FC236}">
                <a16:creationId xmlns:a16="http://schemas.microsoft.com/office/drawing/2014/main" id="{08C70C0F-12B4-44FD-B0B4-F60803F0DC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34C0924-9851-4AB8-8D54-A56425AA79F7}" type="datetimeFigureOut">
              <a:rPr lang="es-CR" smtClean="0"/>
              <a:t>20/1/2023</a:t>
            </a:fld>
            <a:endParaRPr lang="es-CR"/>
          </a:p>
        </p:txBody>
      </p:sp>
      <p:sp>
        <p:nvSpPr>
          <p:cNvPr id="4" name="Marcador de pie de página 3">
            <a:extLst>
              <a:ext uri="{FF2B5EF4-FFF2-40B4-BE49-F238E27FC236}">
                <a16:creationId xmlns:a16="http://schemas.microsoft.com/office/drawing/2014/main" id="{1F087225-E61E-4E2E-880E-4CD054D5649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5" name="Marcador de número de diapositiva 4">
            <a:extLst>
              <a:ext uri="{FF2B5EF4-FFF2-40B4-BE49-F238E27FC236}">
                <a16:creationId xmlns:a16="http://schemas.microsoft.com/office/drawing/2014/main" id="{643F47D7-4FE2-4706-88BB-DCE147BB615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6025B05-3FE0-4479-B511-8939307626FC}" type="slidenum">
              <a:rPr lang="es-CR" smtClean="0"/>
              <a:t>‹Nº›</a:t>
            </a:fld>
            <a:endParaRPr lang="es-CR"/>
          </a:p>
        </p:txBody>
      </p:sp>
    </p:spTree>
    <p:extLst>
      <p:ext uri="{BB962C8B-B14F-4D97-AF65-F5344CB8AC3E}">
        <p14:creationId xmlns:p14="http://schemas.microsoft.com/office/powerpoint/2010/main" val="3229808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736FB-8688-1A48-81BC-210DA12B1F7C}" type="datetimeFigureOut">
              <a:rPr lang="es-CR" smtClean="0"/>
              <a:t>20/1/2023</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84D5B8-A41C-E54F-AC2F-798E8D5A6EC9}" type="slidenum">
              <a:rPr lang="es-CR" smtClean="0"/>
              <a:t>‹Nº›</a:t>
            </a:fld>
            <a:endParaRPr lang="es-CR"/>
          </a:p>
        </p:txBody>
      </p:sp>
    </p:spTree>
    <p:extLst>
      <p:ext uri="{BB962C8B-B14F-4D97-AF65-F5344CB8AC3E}">
        <p14:creationId xmlns:p14="http://schemas.microsoft.com/office/powerpoint/2010/main" val="2162792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71280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96EED-C02C-45FF-B9B7-C14575AF3FA8}"/>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5CBC977B-1388-4EB0-B615-62DA8ECB32F2}"/>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534FBFDC-F108-4C08-97B1-16BF722907EB}"/>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5" name="Marcador de pie de página 4">
            <a:extLst>
              <a:ext uri="{FF2B5EF4-FFF2-40B4-BE49-F238E27FC236}">
                <a16:creationId xmlns:a16="http://schemas.microsoft.com/office/drawing/2014/main" id="{33C7E0DC-4985-450D-A8BA-976C99B23049}"/>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A337B925-D231-4A8A-A2A7-B6E211ED54A9}"/>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28578003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FFBB4EB-EF10-4610-A171-4E6900D03AE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B027FED5-F87A-4B26-9A59-C02621D171BF}"/>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8DC7DF78-CB9E-45B3-870F-44F51686C67A}"/>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5" name="Marcador de pie de página 4">
            <a:extLst>
              <a:ext uri="{FF2B5EF4-FFF2-40B4-BE49-F238E27FC236}">
                <a16:creationId xmlns:a16="http://schemas.microsoft.com/office/drawing/2014/main" id="{5ABD8A06-C47C-448C-88AB-F6B6374FB21E}"/>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16DFED65-6F01-4A7F-A9DE-86BA8D38C07A}"/>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1674761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665902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7743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8D5E14-3F6B-4DA1-B8C1-A42EE42C0E89}"/>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6E36D1D9-D64C-489D-84EA-DE332C955AAC}"/>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7679E358-37B9-4A67-BE0B-2F299C3460CB}"/>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1726D3AF-30E0-48FE-A2B9-3980223080DB}"/>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6" name="Marcador de pie de página 5">
            <a:extLst>
              <a:ext uri="{FF2B5EF4-FFF2-40B4-BE49-F238E27FC236}">
                <a16:creationId xmlns:a16="http://schemas.microsoft.com/office/drawing/2014/main" id="{D464D552-B120-4B14-96D1-B15EA55B0A71}"/>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A82309BC-B7CD-4C30-B8E4-4269A3A27D63}"/>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387500157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5F8318-7CF2-4B52-B5E9-E1EED23FE3C2}"/>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1DA5CBC7-ED1D-4562-98DE-2DAD8D944A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CFB6705B-7127-4292-902B-484F96AC3A71}"/>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A4511945-8061-49C4-87BD-B550069230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E15F2C9E-E4D8-41F5-8567-F1DB27C1B214}"/>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96C396C4-62E4-438E-BF67-E3C06C29C2A6}"/>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8" name="Marcador de pie de página 7">
            <a:extLst>
              <a:ext uri="{FF2B5EF4-FFF2-40B4-BE49-F238E27FC236}">
                <a16:creationId xmlns:a16="http://schemas.microsoft.com/office/drawing/2014/main" id="{56055F5F-5132-4EA3-A589-0421C96FF537}"/>
              </a:ext>
            </a:extLst>
          </p:cNvPr>
          <p:cNvSpPr>
            <a:spLocks noGrp="1"/>
          </p:cNvSpPr>
          <p:nvPr>
            <p:ph type="ftr" sz="quarter" idx="11"/>
          </p:nvPr>
        </p:nvSpPr>
        <p:spPr/>
        <p:txBody>
          <a:bodyPr/>
          <a:lstStyle/>
          <a:p>
            <a:endParaRPr lang="es-CR"/>
          </a:p>
        </p:txBody>
      </p:sp>
      <p:sp>
        <p:nvSpPr>
          <p:cNvPr id="9" name="Marcador de número de diapositiva 8">
            <a:extLst>
              <a:ext uri="{FF2B5EF4-FFF2-40B4-BE49-F238E27FC236}">
                <a16:creationId xmlns:a16="http://schemas.microsoft.com/office/drawing/2014/main" id="{7483E123-AA70-45BB-81F4-672AA085D20A}"/>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15425410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C20C38-B8C8-498D-87CE-6BBFA43DEEFE}"/>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D0CFEF5A-7F02-45D1-A898-A2F4BF10444A}"/>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4" name="Marcador de pie de página 3">
            <a:extLst>
              <a:ext uri="{FF2B5EF4-FFF2-40B4-BE49-F238E27FC236}">
                <a16:creationId xmlns:a16="http://schemas.microsoft.com/office/drawing/2014/main" id="{F086300D-C2EE-4739-AB79-6ABA4E58EA4C}"/>
              </a:ext>
            </a:extLst>
          </p:cNvPr>
          <p:cNvSpPr>
            <a:spLocks noGrp="1"/>
          </p:cNvSpPr>
          <p:nvPr>
            <p:ph type="ftr" sz="quarter" idx="11"/>
          </p:nvPr>
        </p:nvSpPr>
        <p:spPr/>
        <p:txBody>
          <a:bodyPr/>
          <a:lstStyle/>
          <a:p>
            <a:endParaRPr lang="es-CR"/>
          </a:p>
        </p:txBody>
      </p:sp>
      <p:sp>
        <p:nvSpPr>
          <p:cNvPr id="5" name="Marcador de número de diapositiva 4">
            <a:extLst>
              <a:ext uri="{FF2B5EF4-FFF2-40B4-BE49-F238E27FC236}">
                <a16:creationId xmlns:a16="http://schemas.microsoft.com/office/drawing/2014/main" id="{64E1AA65-8C9A-4D5B-A6FF-6FC3430F92A8}"/>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94291764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BE634AD-AB66-422C-BFA9-8A459D13EC47}"/>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3" name="Marcador de pie de página 2">
            <a:extLst>
              <a:ext uri="{FF2B5EF4-FFF2-40B4-BE49-F238E27FC236}">
                <a16:creationId xmlns:a16="http://schemas.microsoft.com/office/drawing/2014/main" id="{78BEB69B-1737-42CB-9278-BFFBEB108ACE}"/>
              </a:ext>
            </a:extLst>
          </p:cNvPr>
          <p:cNvSpPr>
            <a:spLocks noGrp="1"/>
          </p:cNvSpPr>
          <p:nvPr>
            <p:ph type="ftr" sz="quarter" idx="11"/>
          </p:nvPr>
        </p:nvSpPr>
        <p:spPr/>
        <p:txBody>
          <a:bodyPr/>
          <a:lstStyle/>
          <a:p>
            <a:endParaRPr lang="es-CR"/>
          </a:p>
        </p:txBody>
      </p:sp>
      <p:sp>
        <p:nvSpPr>
          <p:cNvPr id="4" name="Marcador de número de diapositiva 3">
            <a:extLst>
              <a:ext uri="{FF2B5EF4-FFF2-40B4-BE49-F238E27FC236}">
                <a16:creationId xmlns:a16="http://schemas.microsoft.com/office/drawing/2014/main" id="{092B9147-0614-493E-9C6C-7DA7D141B81D}"/>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128600294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17BEB4-A2D8-4DB5-8993-C294FA56DBF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07464508-0493-4F79-B858-9853CFB908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53B52991-0254-4172-87A2-18D62792DA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3E8133D0-5DF0-42E8-BF2C-0A68C22CE495}"/>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6" name="Marcador de pie de página 5">
            <a:extLst>
              <a:ext uri="{FF2B5EF4-FFF2-40B4-BE49-F238E27FC236}">
                <a16:creationId xmlns:a16="http://schemas.microsoft.com/office/drawing/2014/main" id="{5E9EE4AE-ED96-4FA4-AC26-778E41825158}"/>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748E68B4-C74B-4A22-B5D7-95F75BF5A270}"/>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34365994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EA16F3-491A-4ECD-92BA-8AC1188BE3F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9230FE6B-C21A-4085-8555-269D240C7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a:extLst>
              <a:ext uri="{FF2B5EF4-FFF2-40B4-BE49-F238E27FC236}">
                <a16:creationId xmlns:a16="http://schemas.microsoft.com/office/drawing/2014/main" id="{AC1F2D9A-2B6F-4162-A0E1-4C41C55185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9AFC114E-A7DB-46CF-9E5F-A44F5D32822F}"/>
              </a:ext>
            </a:extLst>
          </p:cNvPr>
          <p:cNvSpPr>
            <a:spLocks noGrp="1"/>
          </p:cNvSpPr>
          <p:nvPr>
            <p:ph type="dt" sz="half" idx="10"/>
          </p:nvPr>
        </p:nvSpPr>
        <p:spPr/>
        <p:txBody>
          <a:bodyPr/>
          <a:lstStyle/>
          <a:p>
            <a:fld id="{F2031053-C4C9-4534-A356-59053BAB9DD7}" type="datetimeFigureOut">
              <a:rPr lang="es-CR" smtClean="0"/>
              <a:t>20/1/2023</a:t>
            </a:fld>
            <a:endParaRPr lang="es-CR"/>
          </a:p>
        </p:txBody>
      </p:sp>
      <p:sp>
        <p:nvSpPr>
          <p:cNvPr id="6" name="Marcador de pie de página 5">
            <a:extLst>
              <a:ext uri="{FF2B5EF4-FFF2-40B4-BE49-F238E27FC236}">
                <a16:creationId xmlns:a16="http://schemas.microsoft.com/office/drawing/2014/main" id="{30976FFB-ABE8-4862-9DEB-7F9278DC5A97}"/>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74852DC1-9C92-48EE-80B2-28D3128E7EBF}"/>
              </a:ext>
            </a:extLst>
          </p:cNvPr>
          <p:cNvSpPr>
            <a:spLocks noGrp="1"/>
          </p:cNvSpPr>
          <p:nvPr>
            <p:ph type="sldNum" sz="quarter" idx="12"/>
          </p:nvPr>
        </p:nvSpPr>
        <p:spPr/>
        <p:txBody>
          <a:bodyPr/>
          <a:lstStyle/>
          <a:p>
            <a:fld id="{C9B61DAC-F1F4-4AE9-B338-F78852340E56}" type="slidenum">
              <a:rPr lang="es-CR" smtClean="0"/>
              <a:t>‹Nº›</a:t>
            </a:fld>
            <a:endParaRPr lang="es-CR"/>
          </a:p>
        </p:txBody>
      </p:sp>
    </p:spTree>
    <p:extLst>
      <p:ext uri="{BB962C8B-B14F-4D97-AF65-F5344CB8AC3E}">
        <p14:creationId xmlns:p14="http://schemas.microsoft.com/office/powerpoint/2010/main" val="33140244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BFA7F17-FA44-434E-96E4-4183F3DC20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3817B8F7-C5F9-4582-B66D-ACFC66BE9D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BB8B09CB-D880-43B6-B906-A6E9FDA159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031053-C4C9-4534-A356-59053BAB9DD7}" type="datetimeFigureOut">
              <a:rPr lang="es-CR" smtClean="0"/>
              <a:t>20/1/2023</a:t>
            </a:fld>
            <a:endParaRPr lang="es-CR"/>
          </a:p>
        </p:txBody>
      </p:sp>
      <p:sp>
        <p:nvSpPr>
          <p:cNvPr id="5" name="Marcador de pie de página 4">
            <a:extLst>
              <a:ext uri="{FF2B5EF4-FFF2-40B4-BE49-F238E27FC236}">
                <a16:creationId xmlns:a16="http://schemas.microsoft.com/office/drawing/2014/main" id="{1C20C4C4-7E14-4157-A1E6-3D8A2EF0C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Marcador de número de diapositiva 5">
            <a:extLst>
              <a:ext uri="{FF2B5EF4-FFF2-40B4-BE49-F238E27FC236}">
                <a16:creationId xmlns:a16="http://schemas.microsoft.com/office/drawing/2014/main" id="{44C5EC6C-05F7-46E0-B50A-C57ED18A48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B61DAC-F1F4-4AE9-B338-F78852340E56}" type="slidenum">
              <a:rPr lang="es-CR" smtClean="0"/>
              <a:t>‹Nº›</a:t>
            </a:fld>
            <a:endParaRPr lang="es-CR"/>
          </a:p>
        </p:txBody>
      </p:sp>
    </p:spTree>
    <p:extLst>
      <p:ext uri="{BB962C8B-B14F-4D97-AF65-F5344CB8AC3E}">
        <p14:creationId xmlns:p14="http://schemas.microsoft.com/office/powerpoint/2010/main" val="904951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1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2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3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4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4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5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6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6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6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svg"/><Relationship Id="rId7" Type="http://schemas.openxmlformats.org/officeDocument/2006/relationships/image" Target="../media/image9.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 Id="rId9"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B34578A4-9EBD-590A-1B83-668EF6984F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 y="-22812"/>
            <a:ext cx="8526630" cy="6394973"/>
          </a:xfrm>
          <a:prstGeom prst="rect">
            <a:avLst/>
          </a:prstGeom>
        </p:spPr>
      </p:pic>
      <p:sp>
        <p:nvSpPr>
          <p:cNvPr id="7" name="Rectángulo 6">
            <a:extLst>
              <a:ext uri="{FF2B5EF4-FFF2-40B4-BE49-F238E27FC236}">
                <a16:creationId xmlns:a16="http://schemas.microsoft.com/office/drawing/2014/main" id="{15DFFEF3-D188-D14D-928B-B72492367981}"/>
              </a:ext>
            </a:extLst>
          </p:cNvPr>
          <p:cNvSpPr/>
          <p:nvPr/>
        </p:nvSpPr>
        <p:spPr>
          <a:xfrm>
            <a:off x="0" y="5905148"/>
            <a:ext cx="12192000" cy="952851"/>
          </a:xfrm>
          <a:prstGeom prst="rect">
            <a:avLst/>
          </a:prstGeom>
          <a:solidFill>
            <a:srgbClr val="F2A2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6" name="CuadroTexto 5">
            <a:extLst>
              <a:ext uri="{FF2B5EF4-FFF2-40B4-BE49-F238E27FC236}">
                <a16:creationId xmlns:a16="http://schemas.microsoft.com/office/drawing/2014/main" id="{BC01DEC2-CAA5-4659-80BA-D31E5080A0C0}"/>
              </a:ext>
            </a:extLst>
          </p:cNvPr>
          <p:cNvSpPr txBox="1"/>
          <p:nvPr/>
        </p:nvSpPr>
        <p:spPr>
          <a:xfrm>
            <a:off x="285349" y="6151060"/>
            <a:ext cx="7345162" cy="338554"/>
          </a:xfrm>
          <a:prstGeom prst="rect">
            <a:avLst/>
          </a:prstGeom>
          <a:noFill/>
        </p:spPr>
        <p:txBody>
          <a:bodyPr wrap="square" rtlCol="0">
            <a:spAutoFit/>
          </a:bodyPr>
          <a:lstStyle/>
          <a:p>
            <a:pPr algn="ctr"/>
            <a:r>
              <a:rPr lang="es-CR" sz="1600" dirty="0">
                <a:solidFill>
                  <a:schemeClr val="bg1"/>
                </a:solidFill>
                <a:latin typeface="+mj-lt"/>
              </a:rPr>
              <a:t>SUBPROCESO GESTIÓN DE LA CAPACITACIÓN - DIRECCIÓN DE GESTIÓN HUMANA</a:t>
            </a:r>
          </a:p>
        </p:txBody>
      </p:sp>
      <p:sp>
        <p:nvSpPr>
          <p:cNvPr id="2" name="Rectángulo 1">
            <a:extLst>
              <a:ext uri="{FF2B5EF4-FFF2-40B4-BE49-F238E27FC236}">
                <a16:creationId xmlns:a16="http://schemas.microsoft.com/office/drawing/2014/main" id="{07AB9A82-041D-D453-97AA-2FC198F50859}"/>
              </a:ext>
            </a:extLst>
          </p:cNvPr>
          <p:cNvSpPr/>
          <p:nvPr/>
        </p:nvSpPr>
        <p:spPr>
          <a:xfrm>
            <a:off x="8525732" y="-22812"/>
            <a:ext cx="3666267" cy="592744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5" name="CuadroTexto 4">
            <a:extLst>
              <a:ext uri="{FF2B5EF4-FFF2-40B4-BE49-F238E27FC236}">
                <a16:creationId xmlns:a16="http://schemas.microsoft.com/office/drawing/2014/main" id="{70C9B6F0-295E-4B7F-B800-27CEB478E70B}"/>
              </a:ext>
            </a:extLst>
          </p:cNvPr>
          <p:cNvSpPr txBox="1"/>
          <p:nvPr/>
        </p:nvSpPr>
        <p:spPr>
          <a:xfrm rot="16200000">
            <a:off x="7687875" y="2009631"/>
            <a:ext cx="5341983" cy="1862048"/>
          </a:xfrm>
          <a:prstGeom prst="rect">
            <a:avLst/>
          </a:prstGeom>
          <a:noFill/>
        </p:spPr>
        <p:txBody>
          <a:bodyPr wrap="square" rtlCol="0">
            <a:spAutoFit/>
          </a:bodyPr>
          <a:lstStyle/>
          <a:p>
            <a:pPr algn="ctr"/>
            <a:r>
              <a:rPr lang="es-CR" sz="11500" b="1" dirty="0">
                <a:solidFill>
                  <a:schemeClr val="bg1"/>
                </a:solidFill>
                <a:latin typeface="Arial Black" panose="020B0604020202020204" pitchFamily="34" charset="0"/>
                <a:ea typeface="Avenir Black" charset="0"/>
                <a:cs typeface="Arial Black" panose="020B0604020202020204" pitchFamily="34" charset="0"/>
              </a:rPr>
              <a:t>2023</a:t>
            </a:r>
            <a:endParaRPr lang="es-CR" sz="8800" b="1" dirty="0">
              <a:solidFill>
                <a:schemeClr val="bg1"/>
              </a:solidFill>
              <a:latin typeface="Arial Black" panose="020B0604020202020204" pitchFamily="34" charset="0"/>
              <a:ea typeface="Avenir Black" charset="0"/>
              <a:cs typeface="Arial Black" panose="020B0604020202020204" pitchFamily="34" charset="0"/>
            </a:endParaRPr>
          </a:p>
        </p:txBody>
      </p:sp>
      <p:pic>
        <p:nvPicPr>
          <p:cNvPr id="10" name="Imagen 9">
            <a:extLst>
              <a:ext uri="{FF2B5EF4-FFF2-40B4-BE49-F238E27FC236}">
                <a16:creationId xmlns:a16="http://schemas.microsoft.com/office/drawing/2014/main" id="{7C91D544-9C64-FF5F-6B76-2D2CF52771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0589" y="5904635"/>
            <a:ext cx="4216062" cy="1169957"/>
          </a:xfrm>
          <a:prstGeom prst="rect">
            <a:avLst/>
          </a:prstGeom>
        </p:spPr>
      </p:pic>
    </p:spTree>
    <p:extLst>
      <p:ext uri="{BB962C8B-B14F-4D97-AF65-F5344CB8AC3E}">
        <p14:creationId xmlns:p14="http://schemas.microsoft.com/office/powerpoint/2010/main" val="14135244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993930" y="2123090"/>
            <a:ext cx="6421822" cy="1846659"/>
          </a:xfrm>
          <a:prstGeom prst="rect">
            <a:avLst/>
          </a:prstGeom>
          <a:noFill/>
        </p:spPr>
        <p:txBody>
          <a:bodyPr wrap="square" rtlCol="0">
            <a:spAutoFit/>
          </a:bodyPr>
          <a:lstStyle/>
          <a:p>
            <a:r>
              <a:rPr lang="es-CR" sz="2400" b="1" kern="50" dirty="0">
                <a:effectLst/>
                <a:latin typeface="Arial" panose="020B0604020202020204" pitchFamily="34" charset="0"/>
                <a:ea typeface="SimSun" panose="02010600030101010101" pitchFamily="2" charset="-122"/>
                <a:cs typeface="Arial" panose="020B0604020202020204" pitchFamily="34" charset="0"/>
              </a:rPr>
              <a:t>Administración de Proyectos </a:t>
            </a:r>
          </a:p>
          <a:p>
            <a:r>
              <a:rPr lang="es-CR" kern="50" dirty="0">
                <a:effectLst/>
                <a:latin typeface="Arial" panose="020B0604020202020204" pitchFamily="34" charset="0"/>
                <a:ea typeface="SimSun" panose="02010600030101010101" pitchFamily="2" charset="-122"/>
                <a:cs typeface="Arial" panose="020B0604020202020204" pitchFamily="34" charset="0"/>
              </a:rPr>
              <a:t>(En análisis de prioridad por falta de expertos en contenido por parte de Planificación)</a:t>
            </a:r>
            <a:r>
              <a:rPr lang="es-CR" dirty="0">
                <a:effectLst/>
                <a:latin typeface="Arial" panose="020B0604020202020204" pitchFamily="34" charset="0"/>
                <a:cs typeface="Arial" panose="020B0604020202020204" pitchFamily="34" charset="0"/>
              </a:rPr>
              <a:t> </a:t>
            </a:r>
          </a:p>
          <a:p>
            <a:endParaRPr lang="es-CR" kern="50" dirty="0">
              <a:latin typeface="Arial" panose="020B0604020202020204" pitchFamily="34" charset="0"/>
              <a:ea typeface="SimSun" panose="02010600030101010101" pitchFamily="2" charset="-122"/>
              <a:cs typeface="Arial" panose="020B0604020202020204" pitchFamily="34" charset="0"/>
            </a:endParaRPr>
          </a:p>
          <a:p>
            <a:pPr marL="285750"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Planeamiento didáctico de los módulo 2 al 4 conforme a contenido que traslade la Dirección de Planificación</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523220"/>
          </a:xfrm>
          <a:prstGeom prst="rect">
            <a:avLst/>
          </a:prstGeom>
        </p:spPr>
        <p:txBody>
          <a:bodyPr wrap="square">
            <a:spAutoFit/>
          </a:bodyPr>
          <a:lstStyle/>
          <a:p>
            <a:r>
              <a:rPr lang="es-CR" sz="1400" kern="50" dirty="0">
                <a:effectLst/>
                <a:latin typeface="Arial" panose="020B0604020202020204" pitchFamily="34" charset="0"/>
                <a:ea typeface="SimSun" panose="02010600030101010101" pitchFamily="2" charset="-122"/>
                <a:cs typeface="Arial" panose="020B0604020202020204" pitchFamily="34" charset="0"/>
              </a:rPr>
              <a:t>Personas que tengan el rol de Líderes de Proyecto según lo determinado por la Dirección de Planificación.</a:t>
            </a:r>
            <a:r>
              <a:rPr lang="es-CR" sz="1400" dirty="0">
                <a:effectLst/>
                <a:latin typeface="Arial" panose="020B0604020202020204" pitchFamily="34" charset="0"/>
                <a:cs typeface="Arial" panose="020B0604020202020204" pitchFamily="34" charset="0"/>
              </a:rPr>
              <a:t> </a:t>
            </a:r>
            <a:endParaRPr lang="es-CR" sz="1400" kern="50" dirty="0">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90334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770580" y="1755228"/>
            <a:ext cx="8053558" cy="3077766"/>
          </a:xfrm>
          <a:prstGeom prst="rect">
            <a:avLst/>
          </a:prstGeom>
          <a:noFill/>
        </p:spPr>
        <p:txBody>
          <a:bodyPr wrap="square" rtlCol="0">
            <a:spAutoFit/>
          </a:bodyPr>
          <a:lstStyle/>
          <a:p>
            <a:pPr algn="just"/>
            <a:r>
              <a:rPr lang="es-CR" sz="2000" b="1" kern="50" dirty="0">
                <a:latin typeface="Arial" panose="020B0604020202020204" pitchFamily="34" charset="0"/>
                <a:ea typeface="SimSun" panose="02010600030101010101" pitchFamily="2" charset="-122"/>
                <a:cs typeface="Arial" panose="020B0604020202020204" pitchFamily="34" charset="0"/>
              </a:rPr>
              <a:t>Habilidades directivas y liderazgo  </a:t>
            </a:r>
          </a:p>
          <a:p>
            <a:pPr algn="just"/>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Diseño de sitio web de apoyo a la gestión de las jefaturas</a:t>
            </a:r>
          </a:p>
          <a:p>
            <a:pPr marL="742950" lvl="1" indent="-28575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Ejecución de al menos 2 actividades formativas en relación con la gestión de personas. </a:t>
            </a:r>
          </a:p>
          <a:p>
            <a:pPr marL="742950" lvl="1" indent="-28575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Continuación de Colaboración en la construcción del modelo</a:t>
            </a:r>
            <a:r>
              <a:rPr lang="es-CR" sz="2000" kern="50" dirty="0">
                <a:latin typeface="Arial" panose="020B0604020202020204" pitchFamily="34" charset="0"/>
                <a:ea typeface="SimSun" panose="02010600030101010101" pitchFamily="2" charset="-122"/>
                <a:cs typeface="Arial" panose="020B0604020202020204" pitchFamily="34" charset="0"/>
              </a:rPr>
              <a:t> de liderazgo</a:t>
            </a:r>
          </a:p>
          <a:p>
            <a:pPr algn="just"/>
            <a:endParaRPr lang="es-CR" sz="14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Jefaturas y coordinaciones</a:t>
            </a:r>
            <a:r>
              <a:rPr lang="es-CR" sz="1600" dirty="0">
                <a:effectLst/>
                <a:latin typeface="Arial" panose="020B0604020202020204" pitchFamily="34" charset="0"/>
                <a:cs typeface="Arial" panose="020B0604020202020204" pitchFamily="34" charset="0"/>
              </a:rPr>
              <a:t> </a:t>
            </a:r>
            <a:endParaRPr lang="es-CR" sz="1600" dirty="0">
              <a:latin typeface="Arial" panose="020B0604020202020204" pitchFamily="34" charset="0"/>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373418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323439"/>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Calidad de Vida</a:t>
            </a:r>
          </a:p>
          <a:p>
            <a:r>
              <a:rPr lang="es-CR" sz="2000" b="1" kern="50" dirty="0">
                <a:effectLst/>
                <a:latin typeface="Arial" panose="020B0604020202020204" pitchFamily="34" charset="0"/>
                <a:ea typeface="SimSun" panose="02010600030101010101" pitchFamily="2" charset="-122"/>
                <a:cs typeface="Arial" panose="020B0604020202020204" pitchFamily="34" charset="0"/>
              </a:rPr>
              <a:t>Educación emocional</a:t>
            </a:r>
            <a:r>
              <a:rPr lang="es-CR" sz="2000" b="1" dirty="0">
                <a:effectLst/>
                <a:latin typeface="Arial" panose="020B0604020202020204" pitchFamily="34" charset="0"/>
                <a:cs typeface="Arial" panose="020B0604020202020204" pitchFamily="34" charset="0"/>
              </a:rPr>
              <a:t> </a:t>
            </a:r>
          </a:p>
          <a:p>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Desarrollo de al menos un recurso para el aprendizaje</a:t>
            </a:r>
            <a:r>
              <a:rPr lang="es-CR" sz="2000" dirty="0">
                <a:effectLst/>
                <a:latin typeface="Arial" panose="020B0604020202020204" pitchFamily="34" charset="0"/>
                <a:cs typeface="Arial" panose="020B0604020202020204" pitchFamily="34" charset="0"/>
              </a:rPr>
              <a:t> </a:t>
            </a:r>
            <a:endParaRPr lang="es-CR" sz="20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667353" y="5713555"/>
            <a:ext cx="149861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Junio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Población judicial en general</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7965444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631216"/>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Calidad de Vida</a:t>
            </a:r>
          </a:p>
          <a:p>
            <a:r>
              <a:rPr lang="es-CR" sz="2000" b="1" kern="50" dirty="0">
                <a:latin typeface="Arial" panose="020B0604020202020204" pitchFamily="34" charset="0"/>
                <a:ea typeface="SimSun" panose="02010600030101010101" pitchFamily="2" charset="-122"/>
                <a:cs typeface="Arial" panose="020B0604020202020204" pitchFamily="34" charset="0"/>
              </a:rPr>
              <a:t>Estilos de vida saludables </a:t>
            </a:r>
          </a:p>
          <a:p>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Gestión de al menos 2 actividades complementarias relacionadas con la temática.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20"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584775"/>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Población judicial en general</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a:p>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6972434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28938" y="1753153"/>
            <a:ext cx="8053558" cy="3170099"/>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Calidad de Vida</a:t>
            </a:r>
          </a:p>
          <a:p>
            <a:r>
              <a:rPr lang="es-CR" sz="2000" b="1" kern="50" dirty="0">
                <a:latin typeface="Arial" panose="020B0604020202020204" pitchFamily="34" charset="0"/>
                <a:ea typeface="SimSun" panose="02010600030101010101" pitchFamily="2" charset="-122"/>
                <a:cs typeface="Arial" panose="020B0604020202020204" pitchFamily="34" charset="0"/>
              </a:rPr>
              <a:t>Salud Financiera</a:t>
            </a:r>
          </a:p>
          <a:p>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Actualización del curso Transformación financiera</a:t>
            </a:r>
          </a:p>
          <a:p>
            <a:pPr marL="742950" lvl="1" indent="-28575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Gestión de al menos 4 actividades formativas relativas al manejo saludable de las finanzas personales (investigación, coordinación, logística, seguimiento y evaluación)</a:t>
            </a:r>
          </a:p>
          <a:p>
            <a:pPr marL="742950" lvl="1" indent="-28575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err="1">
                <a:effectLst/>
                <a:latin typeface="Arial" panose="020B0604020202020204" pitchFamily="34" charset="0"/>
                <a:ea typeface="SimSun" panose="02010600030101010101" pitchFamily="2" charset="-122"/>
                <a:cs typeface="Arial" panose="020B0604020202020204" pitchFamily="34" charset="0"/>
              </a:rPr>
              <a:t>LiFe</a:t>
            </a:r>
            <a:r>
              <a:rPr lang="es-CR" sz="2000" kern="50" dirty="0">
                <a:effectLst/>
                <a:latin typeface="Arial" panose="020B0604020202020204" pitchFamily="34" charset="0"/>
                <a:ea typeface="SimSun" panose="02010600030101010101" pitchFamily="2" charset="-122"/>
                <a:cs typeface="Arial" panose="020B0604020202020204" pitchFamily="34" charset="0"/>
              </a:rPr>
              <a:t> edición 2023, Libertad Financiera con Éxito</a:t>
            </a:r>
            <a:r>
              <a:rPr lang="es-CR" sz="2000" dirty="0">
                <a:effectLst/>
                <a:latin typeface="Arial" panose="020B0604020202020204" pitchFamily="34" charset="0"/>
                <a:cs typeface="Arial" panose="020B0604020202020204" pitchFamily="34" charset="0"/>
              </a:rPr>
              <a:t> </a:t>
            </a:r>
            <a:endParaRPr lang="es-CR" sz="20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0" y="5713555"/>
            <a:ext cx="1913985" cy="646331"/>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br>
              <a:rPr lang="es-CR" sz="1800" kern="50" dirty="0">
                <a:solidFill>
                  <a:schemeClr val="bg1"/>
                </a:solidFill>
                <a:effectLst/>
                <a:ea typeface="SimSun" panose="02010600030101010101" pitchFamily="2" charset="-122"/>
              </a:rPr>
            </a:br>
            <a:r>
              <a:rPr lang="es-CR" sz="1800" kern="50" dirty="0">
                <a:solidFill>
                  <a:schemeClr val="bg1"/>
                </a:solidFill>
                <a:effectLst/>
                <a:ea typeface="SimSun" panose="02010600030101010101" pitchFamily="2" charset="-122"/>
              </a:rPr>
              <a:t>LIFE - Octubre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Población judicial en general</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7022875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323439"/>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Calidad de Vida</a:t>
            </a:r>
          </a:p>
          <a:p>
            <a:r>
              <a:rPr lang="es-CR" sz="2000" b="1" kern="50" dirty="0">
                <a:latin typeface="Arial" panose="020B0604020202020204" pitchFamily="34" charset="0"/>
                <a:ea typeface="SimSun" panose="02010600030101010101" pitchFamily="2" charset="-122"/>
                <a:cs typeface="Arial" panose="020B0604020202020204" pitchFamily="34" charset="0"/>
              </a:rPr>
              <a:t>Proyecto de vida</a:t>
            </a:r>
          </a:p>
          <a:p>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latin typeface="Arial" panose="020B0604020202020204" pitchFamily="34" charset="0"/>
                <a:ea typeface="SimSun" panose="02010600030101010101" pitchFamily="2" charset="-122"/>
                <a:cs typeface="Arial" panose="020B0604020202020204" pitchFamily="34" charset="0"/>
              </a:rPr>
              <a:t>Diseño y desarrollo de un recurso para el aprendizaje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20"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Población judicial en general</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3486360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2862322"/>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Inducción general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Ejecución del programa de Inducción (fase general) para personal de nuevo ingreso, dos grupos. </a:t>
            </a:r>
          </a:p>
          <a:p>
            <a:pPr lvl="1"/>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spcAft>
                <a:spcPts val="0"/>
              </a:spcAft>
              <a:buFont typeface="Arial" panose="020B0604020202020204" pitchFamily="34" charset="0"/>
              <a:buChar char="•"/>
            </a:pPr>
            <a:r>
              <a:rPr lang="es-CR" sz="2000" kern="50" dirty="0">
                <a:latin typeface="Arial" panose="020B0604020202020204" pitchFamily="34" charset="0"/>
                <a:ea typeface="SimSun" panose="02010600030101010101" pitchFamily="2" charset="-122"/>
                <a:cs typeface="Arial" panose="020B0604020202020204" pitchFamily="34" charset="0"/>
              </a:rPr>
              <a:t>Apoyo en el desarrollo del curso virtual general según se requiera. </a:t>
            </a:r>
          </a:p>
          <a:p>
            <a:pPr marL="742950" lvl="1" indent="-285750">
              <a:spcAft>
                <a:spcPts val="0"/>
              </a:spcAft>
              <a:buFont typeface="Arial" panose="020B0604020202020204" pitchFamily="34" charset="0"/>
              <a:buChar char="•"/>
            </a:pPr>
            <a:endParaRPr lang="es-CR" sz="2000"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latin typeface="Arial" panose="020B0604020202020204" pitchFamily="34" charset="0"/>
                <a:ea typeface="SimSun" panose="02010600030101010101" pitchFamily="2" charset="-122"/>
                <a:cs typeface="Arial" panose="020B0604020202020204" pitchFamily="34" charset="0"/>
              </a:rPr>
              <a:t>Actualización de las políticas del programa.</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862314" y="5713555"/>
            <a:ext cx="1108701"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Semestral</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359612"/>
            <a:ext cx="4582694" cy="1077218"/>
          </a:xfrm>
          <a:prstGeom prst="rect">
            <a:avLst/>
          </a:prstGeom>
        </p:spPr>
        <p:txBody>
          <a:bodyPr wrap="square">
            <a:spAutoFit/>
          </a:bodyPr>
          <a:lstStyle/>
          <a:p>
            <a:pPr marL="285750" indent="-285750">
              <a:buFont typeface="Wingdings" pitchFamily="2" charset="2"/>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Según registros de ingreso de personal nuevo en 2022 y 2023</a:t>
            </a:r>
          </a:p>
          <a:p>
            <a:pPr marL="285750" indent="-285750">
              <a:buFont typeface="Wingdings" pitchFamily="2" charset="2"/>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Personal de nuevo ingreso  </a:t>
            </a:r>
          </a:p>
          <a:p>
            <a:pPr marL="285750" indent="-285750">
              <a:buFont typeface="Wingdings" pitchFamily="2" charset="2"/>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58724" y="5468150"/>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1398849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2092881"/>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Inducción técnica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Planeamiento de al menos dos recursos o actividades del programa para el personal del Ámbito Administrativo</a:t>
            </a:r>
          </a:p>
          <a:p>
            <a:pPr marL="742950" lvl="1" indent="-28575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del subprograma de inducción técnica conforme los recursos disponibles</a:t>
            </a:r>
            <a:r>
              <a:rPr lang="es-CR" dirty="0">
                <a:effectLst/>
                <a:latin typeface="Arial" panose="020B0604020202020204" pitchFamily="34" charset="0"/>
                <a:cs typeface="Arial" panose="020B0604020202020204" pitchFamily="34" charset="0"/>
              </a:rPr>
              <a:t> </a:t>
            </a: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82118" y="5713555"/>
            <a:ext cx="186910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830997"/>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Según registros de ingreso de personal nuevo en 2022 y 2023 u otras consideraciones como actualización (reinducción).</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190780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538883"/>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Inducción específica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Actualización de recursos de apoyo y guía para las jefaturas </a:t>
            </a:r>
          </a:p>
          <a:p>
            <a:pPr marL="742950" lvl="1" indent="-28575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Relanzamiento</a:t>
            </a:r>
            <a:r>
              <a:rPr lang="es-CR" dirty="0">
                <a:effectLst/>
                <a:latin typeface="Arial" panose="020B0604020202020204" pitchFamily="34" charset="0"/>
                <a:cs typeface="Arial" panose="020B0604020202020204" pitchFamily="34" charset="0"/>
              </a:rPr>
              <a:t> </a:t>
            </a: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82114" y="5713555"/>
            <a:ext cx="186910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Jefaturas</a:t>
            </a:r>
            <a:r>
              <a:rPr lang="es-CR" sz="1600" kern="50" dirty="0">
                <a:latin typeface="Arial" panose="020B0604020202020204" pitchFamily="34" charset="0"/>
                <a:ea typeface="SimSun" panose="02010600030101010101" pitchFamily="2" charset="-122"/>
                <a:cs typeface="Arial" panose="020B0604020202020204" pitchFamily="34" charset="0"/>
              </a:rPr>
              <a:t> y 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 </a:t>
            </a:r>
            <a:endParaRPr lang="es-CR" sz="14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053076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323439"/>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Servicio de calidad</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Ejecución de al menos 2 charlas sobre lineamientos para un mejor servicio público.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82114" y="5713555"/>
            <a:ext cx="186910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 </a:t>
            </a:r>
            <a:endParaRPr lang="es-CR" sz="14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072347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4A57042-6764-6184-B562-7EEC882A79D3}"/>
              </a:ext>
            </a:extLst>
          </p:cNvPr>
          <p:cNvSpPr/>
          <p:nvPr/>
        </p:nvSpPr>
        <p:spPr>
          <a:xfrm>
            <a:off x="-84085" y="0"/>
            <a:ext cx="12276085"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9" name="Rectángulo 8">
            <a:extLst>
              <a:ext uri="{FF2B5EF4-FFF2-40B4-BE49-F238E27FC236}">
                <a16:creationId xmlns:a16="http://schemas.microsoft.com/office/drawing/2014/main" id="{FA2A485A-B552-712D-437A-14FDF08EFD40}"/>
              </a:ext>
            </a:extLst>
          </p:cNvPr>
          <p:cNvSpPr/>
          <p:nvPr/>
        </p:nvSpPr>
        <p:spPr>
          <a:xfrm>
            <a:off x="557048" y="1"/>
            <a:ext cx="5276193" cy="6858000"/>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2" name="CuadroTexto 1">
            <a:extLst>
              <a:ext uri="{FF2B5EF4-FFF2-40B4-BE49-F238E27FC236}">
                <a16:creationId xmlns:a16="http://schemas.microsoft.com/office/drawing/2014/main" id="{962A08FF-270B-462F-B19E-EDFD41621F7A}"/>
              </a:ext>
            </a:extLst>
          </p:cNvPr>
          <p:cNvSpPr txBox="1"/>
          <p:nvPr/>
        </p:nvSpPr>
        <p:spPr>
          <a:xfrm>
            <a:off x="7110932" y="3810673"/>
            <a:ext cx="3216522" cy="400110"/>
          </a:xfrm>
          <a:prstGeom prst="rect">
            <a:avLst/>
          </a:prstGeom>
          <a:noFill/>
        </p:spPr>
        <p:txBody>
          <a:bodyPr wrap="none" rtlCol="0">
            <a:spAutoFit/>
          </a:bodyPr>
          <a:lstStyle/>
          <a:p>
            <a:r>
              <a:rPr lang="es-CR" sz="2000" dirty="0">
                <a:solidFill>
                  <a:schemeClr val="bg1"/>
                </a:solidFill>
                <a:latin typeface="+mj-lt"/>
              </a:rPr>
              <a:t>PLAN DE CAPACITACIÓN 2023</a:t>
            </a:r>
          </a:p>
        </p:txBody>
      </p:sp>
      <p:sp>
        <p:nvSpPr>
          <p:cNvPr id="5" name="CuadroTexto 4">
            <a:extLst>
              <a:ext uri="{FF2B5EF4-FFF2-40B4-BE49-F238E27FC236}">
                <a16:creationId xmlns:a16="http://schemas.microsoft.com/office/drawing/2014/main" id="{035C7288-3AFB-426E-BFFB-B99BF7595462}"/>
              </a:ext>
            </a:extLst>
          </p:cNvPr>
          <p:cNvSpPr txBox="1"/>
          <p:nvPr/>
        </p:nvSpPr>
        <p:spPr>
          <a:xfrm>
            <a:off x="6016531" y="2411404"/>
            <a:ext cx="4310923" cy="1446550"/>
          </a:xfrm>
          <a:prstGeom prst="rect">
            <a:avLst/>
          </a:prstGeom>
          <a:noFill/>
        </p:spPr>
        <p:txBody>
          <a:bodyPr wrap="square" rtlCol="0">
            <a:spAutoFit/>
          </a:bodyPr>
          <a:lstStyle/>
          <a:p>
            <a:pPr algn="r"/>
            <a:r>
              <a:rPr lang="es-CR" sz="4400" b="1" kern="50" dirty="0">
                <a:solidFill>
                  <a:schemeClr val="bg1"/>
                </a:solidFill>
                <a:effectLst/>
                <a:latin typeface="Arial Black" panose="020B0604020202020204" pitchFamily="34" charset="0"/>
                <a:ea typeface="STHupo" panose="020B0503020204020204" pitchFamily="2" charset="-122"/>
                <a:cs typeface="Arial Black" panose="020B0604020202020204" pitchFamily="34" charset="0"/>
              </a:rPr>
              <a:t>UNIDAD DE</a:t>
            </a:r>
          </a:p>
          <a:p>
            <a:pPr algn="r"/>
            <a:r>
              <a:rPr lang="es-CR" sz="4400" b="1" kern="50" dirty="0">
                <a:solidFill>
                  <a:schemeClr val="bg1"/>
                </a:solidFill>
                <a:effectLst/>
                <a:latin typeface="Arial Black" panose="020B0604020202020204" pitchFamily="34" charset="0"/>
                <a:ea typeface="STHupo" panose="020B0503020204020204" pitchFamily="2" charset="-122"/>
                <a:cs typeface="Arial Black" panose="020B0604020202020204" pitchFamily="34" charset="0"/>
              </a:rPr>
              <a:t>FORMACIÓN</a:t>
            </a:r>
          </a:p>
        </p:txBody>
      </p:sp>
      <p:pic>
        <p:nvPicPr>
          <p:cNvPr id="7" name="Imagen 6">
            <a:extLst>
              <a:ext uri="{FF2B5EF4-FFF2-40B4-BE49-F238E27FC236}">
                <a16:creationId xmlns:a16="http://schemas.microsoft.com/office/drawing/2014/main" id="{B8D3EDD1-70C8-4592-9738-6627E483CC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976" y="1130030"/>
            <a:ext cx="4713666" cy="401339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Gráfico 7" descr="Group contorno">
            <a:extLst>
              <a:ext uri="{FF2B5EF4-FFF2-40B4-BE49-F238E27FC236}">
                <a16:creationId xmlns:a16="http://schemas.microsoft.com/office/drawing/2014/main" id="{CB38EC44-0B7D-A63F-7D0B-829A89EA8B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510745" y="2525844"/>
            <a:ext cx="1221767" cy="1221767"/>
          </a:xfrm>
          <a:prstGeom prst="rect">
            <a:avLst/>
          </a:prstGeom>
        </p:spPr>
      </p:pic>
    </p:spTree>
    <p:extLst>
      <p:ext uri="{BB962C8B-B14F-4D97-AF65-F5344CB8AC3E}">
        <p14:creationId xmlns:p14="http://schemas.microsoft.com/office/powerpoint/2010/main" val="141126839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323439"/>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Ética y transparencia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Ejecución de al menos 2 charlas y conversatorios sobre temas asociados al ejercicio de la ética en el trabajo</a:t>
            </a:r>
            <a:r>
              <a:rPr lang="es-CR" sz="2000" dirty="0">
                <a:effectLst/>
                <a:latin typeface="Arial" panose="020B0604020202020204" pitchFamily="34" charset="0"/>
                <a:cs typeface="Arial" panose="020B0604020202020204" pitchFamily="34" charset="0"/>
              </a:rPr>
              <a:t> </a:t>
            </a:r>
            <a:endParaRPr lang="es-CR" sz="20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82114" y="5713555"/>
            <a:ext cx="186910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Jefaturas</a:t>
            </a:r>
            <a:r>
              <a:rPr lang="es-CR" sz="1600" kern="50" dirty="0">
                <a:latin typeface="Arial" panose="020B0604020202020204" pitchFamily="34" charset="0"/>
                <a:ea typeface="SimSun" panose="02010600030101010101" pitchFamily="2" charset="-122"/>
                <a:cs typeface="Arial" panose="020B0604020202020204" pitchFamily="34" charset="0"/>
              </a:rPr>
              <a:t> y 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 </a:t>
            </a:r>
            <a:endParaRPr lang="es-CR" sz="14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667987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2646878"/>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Teletrabajo</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Desarrollo de un recurso para el aprendizaje conforme diseño curricular y planeamiento aprobado para jefaturas. </a:t>
            </a:r>
          </a:p>
          <a:p>
            <a:pPr marL="742950" lvl="1" indent="-28575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Implementación de al menos una actividad formativa del programa. </a:t>
            </a:r>
          </a:p>
          <a:p>
            <a:pPr marL="742950" lvl="1" indent="-28575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Gestión de 2 actividades complementarias para la capacitación del personal en temas relacionados con el teletrabajo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288362" y="5032808"/>
            <a:ext cx="2150039" cy="923330"/>
          </a:xfrm>
          <a:prstGeom prst="rect">
            <a:avLst/>
          </a:prstGeom>
          <a:noFill/>
        </p:spPr>
        <p:txBody>
          <a:bodyPr wrap="square" rtlCol="0">
            <a:spAutoFit/>
          </a:bodyPr>
          <a:lstStyle/>
          <a:p>
            <a:pPr algn="ctr"/>
            <a:r>
              <a:rPr lang="es-CR" sz="1800" kern="50" dirty="0">
                <a:solidFill>
                  <a:schemeClr val="bg1"/>
                </a:solidFill>
                <a:effectLst/>
                <a:latin typeface="Arial" panose="020B0604020202020204" pitchFamily="34" charset="0"/>
                <a:ea typeface="SimSun" panose="02010600030101010101" pitchFamily="2" charset="-122"/>
                <a:cs typeface="Arial" panose="020B0604020202020204" pitchFamily="34" charset="0"/>
              </a:rPr>
              <a:t>Enero – junio</a:t>
            </a:r>
          </a:p>
          <a:p>
            <a:pPr algn="ctr"/>
            <a:r>
              <a:rPr lang="es-CR" sz="1800" kern="50" dirty="0">
                <a:solidFill>
                  <a:schemeClr val="bg1"/>
                </a:solidFill>
                <a:effectLst/>
                <a:latin typeface="Arial" panose="020B0604020202020204" pitchFamily="34" charset="0"/>
                <a:ea typeface="SimSun" panose="02010600030101010101" pitchFamily="2" charset="-122"/>
                <a:cs typeface="Arial" panose="020B0604020202020204" pitchFamily="34" charset="0"/>
              </a:rPr>
              <a:t>Mayo – diciembre</a:t>
            </a:r>
          </a:p>
          <a:p>
            <a:pPr algn="ctr"/>
            <a:r>
              <a:rPr lang="es-CR" sz="1800" kern="50" dirty="0">
                <a:solidFill>
                  <a:schemeClr val="bg1"/>
                </a:solidFill>
                <a:effectLst/>
                <a:latin typeface="Arial" panose="020B0604020202020204" pitchFamily="34" charset="0"/>
                <a:ea typeface="SimSun" panose="02010600030101010101" pitchFamily="2" charset="-122"/>
                <a:cs typeface="Arial" panose="020B0604020202020204" pitchFamily="34" charset="0"/>
              </a:rPr>
              <a:t>Enero – diciembre </a:t>
            </a:r>
            <a:endParaRPr lang="es-CR" sz="2400" dirty="0">
              <a:solidFill>
                <a:schemeClr val="bg1"/>
              </a:solidFill>
              <a:latin typeface="Arial" panose="020B0604020202020204" pitchFamily="34" charset="0"/>
              <a:cs typeface="Arial" panose="020B0604020202020204" pitchFamily="34" charset="0"/>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Jefaturas</a:t>
            </a:r>
            <a:r>
              <a:rPr lang="es-CR" sz="1600" kern="50" dirty="0">
                <a:latin typeface="Arial" panose="020B0604020202020204" pitchFamily="34" charset="0"/>
                <a:ea typeface="SimSun" panose="02010600030101010101" pitchFamily="2" charset="-122"/>
                <a:cs typeface="Arial" panose="020B0604020202020204" pitchFamily="34" charset="0"/>
              </a:rPr>
              <a:t> y 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 </a:t>
            </a:r>
            <a:endParaRPr lang="es-CR" sz="14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041406"/>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9262184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1569660"/>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Comunidad de facilitadoras y facilitadores para la atención de necesidades de capacitación con recurso interno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Diseño de un taller de alineamiento y preparación de personas facilitadoras.</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82114" y="5713555"/>
            <a:ext cx="186910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Personas facilitadoras de la Comunidad</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13359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2985433"/>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Plan de sucesión en sus etapas 1 – 4, de los puestos clave que, desde el estrato gerencial – inciden en la gestión financiera de la organización</a:t>
            </a:r>
          </a:p>
          <a:p>
            <a:r>
              <a:rPr lang="es-CR" sz="2000" kern="50" dirty="0">
                <a:effectLst/>
                <a:latin typeface="Arial" panose="020B0604020202020204" pitchFamily="34" charset="0"/>
                <a:ea typeface="SimSun" panose="02010600030101010101" pitchFamily="2" charset="-122"/>
                <a:cs typeface="Arial" panose="020B0604020202020204" pitchFamily="34" charset="0"/>
              </a:rPr>
              <a:t> </a:t>
            </a:r>
          </a:p>
          <a:p>
            <a:pPr marL="285750"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Producto 1. Identificar los puestos clave (inició en 2022)</a:t>
            </a:r>
          </a:p>
          <a:p>
            <a:pPr marL="285750"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Producto 2. Determinar las competencias específicas y técnicas o áreas de conocimiento </a:t>
            </a:r>
          </a:p>
          <a:p>
            <a:pPr marL="285750"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Producto 3. Diagnosticar las necesidades de capacitación derivadas de las competencias específicas y técnicas </a:t>
            </a:r>
          </a:p>
          <a:p>
            <a:pPr marL="285750"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Producto 4. Estructuración del plan de capacitación</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82114" y="5713555"/>
            <a:ext cx="186910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584775"/>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Personas en puestos </a:t>
            </a:r>
            <a:r>
              <a:rPr lang="es-CR" sz="1600" kern="50" dirty="0">
                <a:latin typeface="Arial" panose="020B0604020202020204" pitchFamily="34" charset="0"/>
                <a:ea typeface="SimSun" panose="02010600030101010101" pitchFamily="2" charset="-122"/>
                <a:cs typeface="Arial" panose="020B0604020202020204" pitchFamily="34" charset="0"/>
              </a:rPr>
              <a:t>relacionados a la gestión financiera en el </a:t>
            </a:r>
            <a:r>
              <a:rPr lang="es-CR" sz="1600" kern="50" dirty="0">
                <a:effectLst/>
                <a:latin typeface="Arial" panose="020B0604020202020204" pitchFamily="34" charset="0"/>
                <a:ea typeface="SimSun" panose="02010600030101010101" pitchFamily="2" charset="-122"/>
                <a:cs typeface="Arial" panose="020B0604020202020204" pitchFamily="34" charset="0"/>
              </a:rPr>
              <a:t>ámbito administrativo</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7213728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8053558" cy="2862322"/>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Plan de autocuidado para el personal de las dependencias que atienden personas menores de edad víctimas de delitos sexuales por medio del Eje de Calidad de Vida y los programas: Educación emocional, Estilos de vida saludable, Salud Financiera y Proyecto de Vida</a:t>
            </a:r>
            <a:r>
              <a:rPr lang="es-CR" sz="2000" b="1" kern="50" dirty="0">
                <a:latin typeface="Arial" panose="020B0604020202020204" pitchFamily="34" charset="0"/>
                <a:ea typeface="SimSun" panose="02010600030101010101" pitchFamily="2" charset="-122"/>
                <a:cs typeface="Arial" panose="020B0604020202020204" pitchFamily="34" charset="0"/>
              </a:rPr>
              <a:t>.</a:t>
            </a:r>
          </a:p>
          <a:p>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Planeamiento</a:t>
            </a:r>
          </a:p>
          <a:p>
            <a:pPr marL="800100" lvl="1" indent="-34290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Recopilación de contenidos (si se requiere</a:t>
            </a:r>
            <a:r>
              <a:rPr lang="es-CR" sz="2000" kern="50" dirty="0">
                <a:latin typeface="Arial" panose="020B0604020202020204" pitchFamily="34" charset="0"/>
                <a:ea typeface="SimSun" panose="02010600030101010101" pitchFamily="2" charset="-122"/>
                <a:cs typeface="Arial" panose="020B0604020202020204" pitchFamily="34" charset="0"/>
              </a:rPr>
              <a:t>)</a:t>
            </a:r>
            <a:endParaRPr lang="es-CR" sz="20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544377" y="5713555"/>
            <a:ext cx="1744580" cy="646331"/>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Junio</a:t>
            </a:r>
          </a:p>
          <a:p>
            <a:pPr algn="ctr"/>
            <a:r>
              <a:rPr lang="es-CR" kern="50" dirty="0">
                <a:solidFill>
                  <a:schemeClr val="bg1"/>
                </a:solidFill>
                <a:ea typeface="SimSun" panose="02010600030101010101" pitchFamily="2" charset="-122"/>
              </a:rPr>
              <a:t>Julio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59102"/>
            <a:ext cx="4326679" cy="830997"/>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Personal que trabaja en dependencias que atienden personas menores de edad víctimas de delitos sexuales</a:t>
            </a:r>
            <a:endParaRPr lang="es-CR" sz="14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9287448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8053558" cy="1938992"/>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Atención de necesidades de Capacitación de la Jurisdicción de Delincuencia Organizada</a:t>
            </a:r>
            <a:r>
              <a:rPr lang="es-CR" sz="2000" b="1" dirty="0">
                <a:effectLst/>
                <a:latin typeface="Arial" panose="020B0604020202020204" pitchFamily="34" charset="0"/>
                <a:cs typeface="Arial" panose="020B0604020202020204" pitchFamily="34" charset="0"/>
              </a:rPr>
              <a:t> </a:t>
            </a:r>
          </a:p>
          <a:p>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Captación de recursos y definición de actividades conforme posibilidades operativas </a:t>
            </a:r>
          </a:p>
          <a:p>
            <a:pPr marL="800100" lvl="1" indent="-34290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22804" y="5713555"/>
            <a:ext cx="1987724"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75111"/>
            <a:ext cx="4582694" cy="584775"/>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Personal del ámbito administrativo que colabora directa o indirectamente con la JEDO</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802922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6639244" cy="1631216"/>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Apoyo a Gestión del cambio por construcción de nuevo edificio en el I Circuito Judicial de Puntarenas</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342900"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Se apoya a Ambiente Laboral según se estime y los recursos disponibles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719457" y="5713555"/>
            <a:ext cx="1394421"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Abril</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7511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I CJ Puntarenas</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6716012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8053558" cy="3016210"/>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Continuación al apoyo de la construcción de la política de empleabilidad</a:t>
            </a:r>
          </a:p>
          <a:p>
            <a:endParaRPr lang="es-CR" sz="2000" kern="50" dirty="0">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Construir un documento de orientaciones para la capacitación de </a:t>
            </a:r>
            <a:r>
              <a:rPr lang="es-CR" kern="50" dirty="0" err="1">
                <a:effectLst/>
                <a:latin typeface="Arial" panose="020B0604020202020204" pitchFamily="34" charset="0"/>
                <a:ea typeface="SimSun" panose="02010600030101010101" pitchFamily="2" charset="-122"/>
                <a:cs typeface="Arial" panose="020B0604020202020204" pitchFamily="34" charset="0"/>
              </a:rPr>
              <a:t>PcD</a:t>
            </a:r>
            <a:endParaRPr lang="es-CR" kern="50" dirty="0">
              <a:effectLst/>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Una actividad de consulta y apoyo a la Subcomisión según requerimientos en razón de la construcción de la política institucional</a:t>
            </a:r>
          </a:p>
          <a:p>
            <a:r>
              <a:rPr lang="es-CR" sz="2000" kern="50" dirty="0">
                <a:effectLst/>
                <a:latin typeface="Arial" panose="020B0604020202020204" pitchFamily="34" charset="0"/>
                <a:ea typeface="SimSun" panose="02010600030101010101" pitchFamily="2" charset="-122"/>
                <a:cs typeface="Arial" panose="020B0604020202020204" pitchFamily="34" charset="0"/>
              </a:rPr>
              <a:t> </a:t>
            </a:r>
          </a:p>
          <a:p>
            <a:endParaRPr lang="es-CR" sz="20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850871" y="5713555"/>
            <a:ext cx="1131592"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Sin definir</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75111"/>
            <a:ext cx="4582694" cy="338554"/>
          </a:xfrm>
          <a:prstGeom prst="rect">
            <a:avLst/>
          </a:prstGeom>
        </p:spPr>
        <p:txBody>
          <a:bodyPr wrap="square">
            <a:spAutoFit/>
          </a:bodyPr>
          <a:lstStyle/>
          <a:p>
            <a:r>
              <a:rPr lang="es-CR" sz="1600" kern="50" dirty="0" err="1">
                <a:latin typeface="Arial" panose="020B0604020202020204" pitchFamily="34" charset="0"/>
                <a:ea typeface="SimSun" panose="02010600030101010101" pitchFamily="2" charset="-122"/>
                <a:cs typeface="Arial" panose="020B0604020202020204" pitchFamily="34" charset="0"/>
              </a:rPr>
              <a:t>PcD</a:t>
            </a:r>
            <a:r>
              <a:rPr lang="es-CR" sz="1600" kern="50" dirty="0">
                <a:latin typeface="Arial" panose="020B0604020202020204" pitchFamily="34" charset="0"/>
                <a:ea typeface="SimSun" panose="02010600030101010101" pitchFamily="2" charset="-122"/>
                <a:cs typeface="Arial" panose="020B0604020202020204" pitchFamily="34" charset="0"/>
              </a:rPr>
              <a:t> que trabajan en el Poder Judicial</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7567799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2246769"/>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Campaña Mi Metro Cuadrado </a:t>
            </a:r>
          </a:p>
          <a:p>
            <a:r>
              <a:rPr lang="es-CR" sz="2000" b="1" kern="50" dirty="0">
                <a:effectLst/>
                <a:latin typeface="Arial" panose="020B0604020202020204" pitchFamily="34" charset="0"/>
                <a:ea typeface="SimSun" panose="02010600030101010101" pitchFamily="2" charset="-122"/>
                <a:cs typeface="Arial" panose="020B0604020202020204" pitchFamily="34" charset="0"/>
              </a:rPr>
              <a:t>(Apoyo para la gestión del cambio por aplicación de la LMEP y complemento a la educación moral)</a:t>
            </a:r>
            <a:r>
              <a:rPr lang="es-CR" sz="2000" b="1" dirty="0">
                <a:effectLst/>
                <a:latin typeface="Arial" panose="020B0604020202020204" pitchFamily="34" charset="0"/>
                <a:cs typeface="Arial" panose="020B0604020202020204" pitchFamily="34" charset="0"/>
              </a:rPr>
              <a:t>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Desarrollo de actividades conforme al plan definido en 2022 y conforme a los recursos disponibles</a:t>
            </a:r>
            <a:r>
              <a:rPr lang="es-CR" sz="2000" dirty="0">
                <a:effectLst/>
                <a:latin typeface="Arial" panose="020B0604020202020204" pitchFamily="34" charset="0"/>
                <a:cs typeface="Arial" panose="020B0604020202020204" pitchFamily="34" charset="0"/>
              </a:rPr>
              <a:t>  en  conjunto con la STEV, la Presidencia y la Comisión de Valores</a:t>
            </a:r>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719457" y="5713555"/>
            <a:ext cx="1394421"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Abril</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75111"/>
            <a:ext cx="4582694" cy="369332"/>
          </a:xfrm>
          <a:prstGeom prst="rect">
            <a:avLst/>
          </a:prstGeom>
        </p:spPr>
        <p:txBody>
          <a:bodyPr wrap="square">
            <a:spAutoFit/>
          </a:bodyPr>
          <a:lstStyle/>
          <a:p>
            <a:r>
              <a:rPr lang="es-CR" sz="1800" kern="50" dirty="0">
                <a:effectLst/>
                <a:latin typeface="Arial" panose="020B0604020202020204" pitchFamily="34" charset="0"/>
                <a:ea typeface="SimSun" panose="02010600030101010101" pitchFamily="2" charset="-122"/>
                <a:cs typeface="Arial" panose="020B0604020202020204" pitchFamily="34" charset="0"/>
              </a:rPr>
              <a:t>Población judicial en general</a:t>
            </a:r>
            <a:r>
              <a:rPr lang="es-CR"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3665890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9C07306-50F2-FD30-9309-EA14517DE9B7}"/>
              </a:ext>
            </a:extLst>
          </p:cNvPr>
          <p:cNvSpPr/>
          <p:nvPr/>
        </p:nvSpPr>
        <p:spPr>
          <a:xfrm>
            <a:off x="-84085" y="0"/>
            <a:ext cx="12276085" cy="6858000"/>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 name="Rectángulo 3">
            <a:extLst>
              <a:ext uri="{FF2B5EF4-FFF2-40B4-BE49-F238E27FC236}">
                <a16:creationId xmlns:a16="http://schemas.microsoft.com/office/drawing/2014/main" id="{879E50CC-CB6C-0E66-9D7E-FF8A688D90D9}"/>
              </a:ext>
            </a:extLst>
          </p:cNvPr>
          <p:cNvSpPr/>
          <p:nvPr/>
        </p:nvSpPr>
        <p:spPr>
          <a:xfrm>
            <a:off x="557048" y="1"/>
            <a:ext cx="5276193" cy="6858000"/>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CuadroTexto 6">
            <a:extLst>
              <a:ext uri="{FF2B5EF4-FFF2-40B4-BE49-F238E27FC236}">
                <a16:creationId xmlns:a16="http://schemas.microsoft.com/office/drawing/2014/main" id="{F1ECF8DF-D209-26CB-194E-EB43DD46980A}"/>
              </a:ext>
            </a:extLst>
          </p:cNvPr>
          <p:cNvSpPr txBox="1"/>
          <p:nvPr/>
        </p:nvSpPr>
        <p:spPr>
          <a:xfrm>
            <a:off x="7110932" y="3810673"/>
            <a:ext cx="3216522" cy="400110"/>
          </a:xfrm>
          <a:prstGeom prst="rect">
            <a:avLst/>
          </a:prstGeom>
          <a:noFill/>
        </p:spPr>
        <p:txBody>
          <a:bodyPr wrap="none" rtlCol="0">
            <a:spAutoFit/>
          </a:bodyPr>
          <a:lstStyle/>
          <a:p>
            <a:r>
              <a:rPr lang="es-CR" sz="2000" dirty="0">
                <a:solidFill>
                  <a:schemeClr val="bg1"/>
                </a:solidFill>
                <a:latin typeface="+mj-lt"/>
              </a:rPr>
              <a:t>PLAN DE CAPACITACIÓN 2023</a:t>
            </a:r>
          </a:p>
        </p:txBody>
      </p:sp>
      <p:sp>
        <p:nvSpPr>
          <p:cNvPr id="8" name="CuadroTexto 7">
            <a:extLst>
              <a:ext uri="{FF2B5EF4-FFF2-40B4-BE49-F238E27FC236}">
                <a16:creationId xmlns:a16="http://schemas.microsoft.com/office/drawing/2014/main" id="{28BF4926-98D3-A738-B45F-E2B03D8354AB}"/>
              </a:ext>
            </a:extLst>
          </p:cNvPr>
          <p:cNvSpPr txBox="1"/>
          <p:nvPr/>
        </p:nvSpPr>
        <p:spPr>
          <a:xfrm>
            <a:off x="6016531" y="2411404"/>
            <a:ext cx="4310923" cy="1384995"/>
          </a:xfrm>
          <a:prstGeom prst="rect">
            <a:avLst/>
          </a:prstGeom>
          <a:noFill/>
        </p:spPr>
        <p:txBody>
          <a:bodyPr wrap="square" rtlCol="0">
            <a:spAutoFit/>
          </a:bodyPr>
          <a:lstStyle/>
          <a:p>
            <a:pPr algn="r"/>
            <a:r>
              <a:rPr lang="es-CR" sz="2800" b="1" dirty="0">
                <a:solidFill>
                  <a:schemeClr val="bg1"/>
                </a:solidFill>
                <a:latin typeface="Arial Black" panose="020B0604020202020204" pitchFamily="34" charset="0"/>
                <a:cs typeface="Arial Black" panose="020B0604020202020204" pitchFamily="34" charset="0"/>
              </a:rPr>
              <a:t>DESARROLLO</a:t>
            </a:r>
          </a:p>
          <a:p>
            <a:pPr algn="r"/>
            <a:r>
              <a:rPr lang="es-CR" sz="2800" b="1" dirty="0">
                <a:solidFill>
                  <a:schemeClr val="bg1"/>
                </a:solidFill>
                <a:latin typeface="Arial Black" panose="020B0604020202020204" pitchFamily="34" charset="0"/>
                <a:cs typeface="Arial Black" panose="020B0604020202020204" pitchFamily="34" charset="0"/>
              </a:rPr>
              <a:t>DE HERRAMIENTAS</a:t>
            </a:r>
          </a:p>
          <a:p>
            <a:pPr algn="r"/>
            <a:r>
              <a:rPr lang="es-CR" sz="2800" b="1" dirty="0">
                <a:solidFill>
                  <a:schemeClr val="bg1"/>
                </a:solidFill>
                <a:latin typeface="Arial Black" panose="020B0604020202020204" pitchFamily="34" charset="0"/>
                <a:cs typeface="Arial Black" panose="020B0604020202020204" pitchFamily="34" charset="0"/>
              </a:rPr>
              <a:t>EDUCATIVAS</a:t>
            </a:r>
            <a:endParaRPr lang="es-CR" sz="6600" b="1" dirty="0">
              <a:solidFill>
                <a:schemeClr val="bg1"/>
              </a:solidFill>
              <a:latin typeface="Arial Black" panose="020B0604020202020204" pitchFamily="34" charset="0"/>
              <a:cs typeface="Arial Black" panose="020B0604020202020204" pitchFamily="34" charset="0"/>
            </a:endParaRPr>
          </a:p>
        </p:txBody>
      </p:sp>
      <p:pic>
        <p:nvPicPr>
          <p:cNvPr id="9" name="Gráfico 8" descr="Group contorno">
            <a:extLst>
              <a:ext uri="{FF2B5EF4-FFF2-40B4-BE49-F238E27FC236}">
                <a16:creationId xmlns:a16="http://schemas.microsoft.com/office/drawing/2014/main" id="{05AA593B-77CA-9876-0CE0-4D666BF28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10745" y="2525844"/>
            <a:ext cx="1221767" cy="1221767"/>
          </a:xfrm>
          <a:prstGeom prst="rect">
            <a:avLst/>
          </a:prstGeom>
        </p:spPr>
      </p:pic>
      <p:pic>
        <p:nvPicPr>
          <p:cNvPr id="6" name="Imagen 5">
            <a:extLst>
              <a:ext uri="{FF2B5EF4-FFF2-40B4-BE49-F238E27FC236}">
                <a16:creationId xmlns:a16="http://schemas.microsoft.com/office/drawing/2014/main" id="{2E6F67F6-9744-4604-9462-90DDF15E217D}"/>
              </a:ext>
            </a:extLst>
          </p:cNvPr>
          <p:cNvPicPr>
            <a:picLocks noChangeAspect="1"/>
          </p:cNvPicPr>
          <p:nvPr/>
        </p:nvPicPr>
        <p:blipFill rotWithShape="1">
          <a:blip r:embed="rId4">
            <a:extLst>
              <a:ext uri="{28A0092B-C50C-407E-A947-70E740481C1C}">
                <a14:useLocalDpi xmlns:a14="http://schemas.microsoft.com/office/drawing/2010/main" val="0"/>
              </a:ext>
            </a:extLst>
          </a:blip>
          <a:srcRect t="11485" b="15090"/>
          <a:stretch/>
        </p:blipFill>
        <p:spPr>
          <a:xfrm>
            <a:off x="664329" y="860688"/>
            <a:ext cx="5061629" cy="37164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5871814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539352" y="1292773"/>
            <a:ext cx="8053558" cy="3877985"/>
          </a:xfrm>
          <a:prstGeom prst="rect">
            <a:avLst/>
          </a:prstGeom>
          <a:noFill/>
        </p:spPr>
        <p:txBody>
          <a:bodyPr wrap="square" rtlCol="0">
            <a:spAutoFit/>
          </a:bodyPr>
          <a:lstStyle/>
          <a:p>
            <a:pPr algn="just"/>
            <a:r>
              <a:rPr lang="es-CR" sz="1600" b="1" kern="50" dirty="0">
                <a:effectLst/>
                <a:latin typeface="Arial" panose="020B0604020202020204" pitchFamily="34" charset="0"/>
                <a:ea typeface="SimSun" panose="02010600030101010101" pitchFamily="2" charset="-122"/>
                <a:cs typeface="Arial" panose="020B0604020202020204" pitchFamily="34" charset="0"/>
              </a:rPr>
              <a:t>Atención de al menos una necesidad de capacitación derivada de los diferentes diagn</a:t>
            </a:r>
            <a:r>
              <a:rPr lang="es-CR" sz="1600" b="1" kern="50" dirty="0">
                <a:latin typeface="Arial" panose="020B0604020202020204" pitchFamily="34" charset="0"/>
                <a:ea typeface="SimSun" panose="02010600030101010101" pitchFamily="2" charset="-122"/>
                <a:cs typeface="Arial" panose="020B0604020202020204" pitchFamily="34" charset="0"/>
              </a:rPr>
              <a:t>ósticos desarrollados</a:t>
            </a:r>
            <a:r>
              <a:rPr lang="es-CR" sz="1600" b="1" kern="50" dirty="0">
                <a:effectLst/>
                <a:latin typeface="Arial" panose="020B0604020202020204" pitchFamily="34" charset="0"/>
                <a:ea typeface="SimSun" panose="02010600030101010101" pitchFamily="2" charset="-122"/>
                <a:cs typeface="Arial" panose="020B0604020202020204" pitchFamily="34" charset="0"/>
              </a:rPr>
              <a:t>, conforme los recursos presupuestarios disponibles y la capacidad operativa: </a:t>
            </a:r>
          </a:p>
          <a:p>
            <a:r>
              <a:rPr lang="es-CR" sz="1600" kern="50" dirty="0">
                <a:effectLst/>
                <a:latin typeface="Arial" panose="020B0604020202020204" pitchFamily="34" charset="0"/>
                <a:ea typeface="SimSun" panose="02010600030101010101" pitchFamily="2" charset="-122"/>
                <a:cs typeface="Arial" panose="020B0604020202020204" pitchFamily="34" charset="0"/>
              </a:rPr>
              <a:t> </a:t>
            </a:r>
          </a:p>
          <a:p>
            <a:pPr marL="342900" lvl="0" indent="-342900">
              <a:spcAft>
                <a:spcPts val="0"/>
              </a:spcAft>
              <a:buFont typeface="Symbol"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Resultados de los DNC específicos: </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Jefaturas y coordinaciones de la Dirección de Gestión Humana </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Análisis de Puestos</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Dirección de Planificación y Estadística</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Departamento de Proveeduría</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Jueces y juezas del Modelo Penal </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Gestión Ambiental</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Servicio desde la población indígena</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Wingdings"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Personal Técnico especializado 5 y 6 en Mantenimiento</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Symbol"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Planes de mejora de Gestión del Desempeño</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Symbol"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Informe de necesidades de capacitación por materia y circuito elaborado por la Escuela Judicial</a:t>
            </a:r>
            <a:endParaRPr lang="es-CR" sz="14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spcAft>
                <a:spcPts val="0"/>
              </a:spcAft>
              <a:buFont typeface="Symbol" pitchFamily="2" charset="2"/>
              <a:buChar char=""/>
            </a:pPr>
            <a:r>
              <a:rPr lang="es-ES" sz="1400" dirty="0">
                <a:effectLst/>
                <a:latin typeface="Arial" panose="020B0604020202020204" pitchFamily="34" charset="0"/>
                <a:ea typeface="Times New Roman" panose="02020603050405020304" pitchFamily="18" charset="0"/>
                <a:cs typeface="Arial" panose="020B0604020202020204" pitchFamily="34" charset="0"/>
              </a:rPr>
              <a:t>Solicitudes entrantes de oficinas, </a:t>
            </a:r>
            <a:r>
              <a:rPr lang="es-CR" sz="1400" kern="50" dirty="0">
                <a:effectLst/>
                <a:latin typeface="Arial" panose="020B0604020202020204" pitchFamily="34" charset="0"/>
                <a:ea typeface="SimSun" panose="02010600030101010101" pitchFamily="2" charset="-122"/>
                <a:cs typeface="Arial" panose="020B0604020202020204" pitchFamily="34" charset="0"/>
              </a:rPr>
              <a:t>Informes de AL, Carrera Judicial, Planificación, Auditoría, resoluciones judiciales, etc.</a:t>
            </a:r>
            <a:r>
              <a:rPr lang="es-CR" sz="1400" dirty="0">
                <a:effectLst/>
                <a:latin typeface="Arial" panose="020B0604020202020204" pitchFamily="34" charset="0"/>
                <a:cs typeface="Arial" panose="020B0604020202020204" pitchFamily="34" charset="0"/>
              </a:rPr>
              <a:t> </a:t>
            </a:r>
            <a:endParaRPr lang="es-CR" sz="14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523220"/>
          </a:xfrm>
          <a:prstGeom prst="rect">
            <a:avLst/>
          </a:prstGeom>
        </p:spPr>
        <p:txBody>
          <a:bodyPr wrap="square">
            <a:spAutoFit/>
          </a:bodyPr>
          <a:lstStyle/>
          <a:p>
            <a:r>
              <a:rPr lang="es-CR" sz="1400" kern="50" dirty="0">
                <a:effectLst/>
                <a:latin typeface="Arial" panose="020B0604020202020204" pitchFamily="34" charset="0"/>
                <a:ea typeface="SimSun" panose="02010600030101010101" pitchFamily="2" charset="-122"/>
                <a:cs typeface="Arial" panose="020B0604020202020204" pitchFamily="34" charset="0"/>
              </a:rPr>
              <a:t>Ámbito administrativo. Otros ámbitos según área de competencia.</a:t>
            </a:r>
            <a:r>
              <a:rPr lang="es-CR" sz="1400" dirty="0">
                <a:effectLst/>
                <a:latin typeface="Arial" panose="020B0604020202020204" pitchFamily="34" charset="0"/>
                <a:cs typeface="Arial" panose="020B0604020202020204" pitchFamily="34" charset="0"/>
              </a:rPr>
              <a:t> </a:t>
            </a:r>
            <a:endParaRPr lang="es-CR" sz="1400" dirty="0">
              <a:latin typeface="Arial" panose="020B0604020202020204" pitchFamily="34" charset="0"/>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59308471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631216"/>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Rediseño del Programa de Inducción General e Inducción Técnica al Poder Judicial (3 módulos restantes)</a:t>
            </a:r>
            <a:r>
              <a:rPr lang="es-CR" sz="2000" b="1" dirty="0">
                <a:effectLst/>
                <a:latin typeface="Arial" panose="020B0604020202020204" pitchFamily="34" charset="0"/>
                <a:cs typeface="Arial" panose="020B0604020202020204" pitchFamily="34" charset="0"/>
              </a:rPr>
              <a:t>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Ejecución de las fases del Proceso de Desarrollo de Productos Educativos Virtuales</a:t>
            </a:r>
            <a:r>
              <a:rPr lang="es-CR" sz="2000" dirty="0">
                <a:effectLst/>
                <a:latin typeface="Arial" panose="020B0604020202020204" pitchFamily="34" charset="0"/>
                <a:cs typeface="Arial" panose="020B0604020202020204" pitchFamily="34" charset="0"/>
              </a:rPr>
              <a:t> </a:t>
            </a:r>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75111"/>
            <a:ext cx="4582694" cy="584775"/>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Personal de Primer Ingreso y quien no cuente con el Programa.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80414994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538883"/>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Curso Nuevo Código de Ética</a:t>
            </a:r>
          </a:p>
          <a:p>
            <a:r>
              <a:rPr lang="es-CR" sz="2000" kern="50" dirty="0">
                <a:effectLst/>
                <a:latin typeface="Arial" panose="020B0604020202020204" pitchFamily="34" charset="0"/>
                <a:ea typeface="SimSun" panose="02010600030101010101" pitchFamily="2" charset="-122"/>
                <a:cs typeface="Arial" panose="020B0604020202020204" pitchFamily="34" charset="0"/>
              </a:rPr>
              <a:t> </a:t>
            </a:r>
          </a:p>
          <a:p>
            <a:r>
              <a:rPr lang="es-CR" kern="50" dirty="0">
                <a:effectLst/>
                <a:latin typeface="Arial" panose="020B0604020202020204" pitchFamily="34" charset="0"/>
                <a:ea typeface="SimSun" panose="02010600030101010101" pitchFamily="2" charset="-122"/>
                <a:cs typeface="Arial" panose="020B0604020202020204" pitchFamily="34" charset="0"/>
              </a:rPr>
              <a:t>Continúan las gestiones de cooperación con la Embajada de los Estados Unidos, esta gestión se encuentra en trámite. Se prioriza su desarrollo con recurso interno en caso de que la cooperación no se concrete.</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1837441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415514" y="2378084"/>
            <a:ext cx="7637728" cy="1261884"/>
          </a:xfrm>
          <a:prstGeom prst="rect">
            <a:avLst/>
          </a:prstGeom>
          <a:noFill/>
        </p:spPr>
        <p:txBody>
          <a:bodyPr wrap="square" rtlCol="0">
            <a:spAutoFit/>
          </a:bodyPr>
          <a:lstStyle/>
          <a:p>
            <a:r>
              <a:rPr lang="es-CR" sz="1800" b="1" kern="50" dirty="0">
                <a:effectLst/>
                <a:latin typeface="Arial" panose="020B0604020202020204" pitchFamily="34" charset="0"/>
                <a:ea typeface="SimSun" panose="02010600030101010101" pitchFamily="2" charset="-122"/>
                <a:cs typeface="Arial" panose="020B0604020202020204" pitchFamily="34" charset="0"/>
              </a:rPr>
              <a:t>Curso: Sensibilización y procedimiento para el otorgamiento de ayudas económicas a la población indígena.</a:t>
            </a:r>
            <a:r>
              <a:rPr lang="es-CR" sz="2000" b="1" dirty="0">
                <a:effectLst/>
                <a:latin typeface="Arial" panose="020B0604020202020204" pitchFamily="34" charset="0"/>
                <a:cs typeface="Arial" panose="020B0604020202020204" pitchFamily="34" charset="0"/>
              </a:rPr>
              <a:t> </a:t>
            </a:r>
          </a:p>
          <a:p>
            <a:endParaRPr lang="es-CR" sz="2000" b="1" dirty="0">
              <a:effectLst/>
              <a:latin typeface="Arial" panose="020B0604020202020204" pitchFamily="34" charset="0"/>
              <a:cs typeface="Arial" panose="020B0604020202020204" pitchFamily="34" charset="0"/>
            </a:endParaRPr>
          </a:p>
          <a:p>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779540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2185214"/>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Curso sobre la temática de Indígenas que se define a partir del diagnóstico de servicio que realizan la DGH y la Contraloría de Servicios u otro tema que indique la Subcomisión de Acceso a la justicia para pueblos indígenas</a:t>
            </a:r>
          </a:p>
          <a:p>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Segunda fase de la consulta en desarrollo</a:t>
            </a:r>
            <a:endParaRPr lang="es-CR" b="1" kern="50" dirty="0">
              <a:effectLst/>
              <a:latin typeface="Arial" panose="020B0604020202020204" pitchFamily="34" charset="0"/>
              <a:ea typeface="SimSun" panose="02010600030101010101" pitchFamily="2" charset="-122"/>
              <a:cs typeface="Arial" panose="020B0604020202020204" pitchFamily="34" charset="0"/>
            </a:endParaRPr>
          </a:p>
          <a:p>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1368442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846659"/>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Prohibiciones e incompatibilidades en los procesos de compras.</a:t>
            </a:r>
            <a:r>
              <a:rPr lang="es-CR" sz="2000" b="1" dirty="0">
                <a:effectLst/>
                <a:latin typeface="Arial" panose="020B0604020202020204" pitchFamily="34" charset="0"/>
                <a:cs typeface="Arial" panose="020B0604020202020204" pitchFamily="34" charset="0"/>
              </a:rPr>
              <a:t> </a:t>
            </a:r>
            <a:endParaRPr lang="es-CR" sz="2000" b="1" dirty="0">
              <a:latin typeface="Arial" panose="020B0604020202020204" pitchFamily="34" charset="0"/>
              <a:cs typeface="Arial" panose="020B0604020202020204" pitchFamily="34" charset="0"/>
            </a:endParaRP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del Proceso de Desarrollo de Productos Educativos Virtuales</a:t>
            </a:r>
            <a:r>
              <a:rPr lang="es-CR" dirty="0">
                <a:effectLst/>
                <a:latin typeface="Arial" panose="020B0604020202020204" pitchFamily="34" charset="0"/>
                <a:cs typeface="Arial" panose="020B0604020202020204" pitchFamily="34" charset="0"/>
              </a:rPr>
              <a:t> en conjunto con la Dirección Ejecutiva</a:t>
            </a:r>
            <a:endParaRPr lang="es-CR" b="1" kern="50" dirty="0">
              <a:effectLst/>
              <a:latin typeface="Arial" panose="020B0604020202020204" pitchFamily="34" charset="0"/>
              <a:ea typeface="SimSun" panose="02010600030101010101" pitchFamily="2" charset="-122"/>
              <a:cs typeface="Arial" panose="020B0604020202020204" pitchFamily="34" charset="0"/>
            </a:endParaRPr>
          </a:p>
          <a:p>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4755670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538883"/>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Títulos valores</a:t>
            </a:r>
            <a:endParaRPr lang="es-CR" sz="2000" b="1" dirty="0">
              <a:latin typeface="Arial" panose="020B0604020202020204" pitchFamily="34" charset="0"/>
              <a:cs typeface="Arial" panose="020B0604020202020204" pitchFamily="34" charset="0"/>
            </a:endParaRP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del Proceso de Desarrollo de Productos Educativos Virtuales</a:t>
            </a:r>
            <a:r>
              <a:rPr lang="es-CR" dirty="0">
                <a:effectLst/>
                <a:latin typeface="Arial" panose="020B0604020202020204" pitchFamily="34" charset="0"/>
                <a:cs typeface="Arial" panose="020B0604020202020204" pitchFamily="34" charset="0"/>
              </a:rPr>
              <a:t> en conjunto con la Dirección Ejecutiva</a:t>
            </a:r>
            <a:endParaRPr lang="es-CR" b="1" kern="50" dirty="0">
              <a:effectLst/>
              <a:latin typeface="Arial" panose="020B0604020202020204" pitchFamily="34" charset="0"/>
              <a:ea typeface="SimSun" panose="02010600030101010101" pitchFamily="2" charset="-122"/>
              <a:cs typeface="Arial" panose="020B0604020202020204" pitchFamily="34" charset="0"/>
            </a:endParaRPr>
          </a:p>
          <a:p>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9496537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815882"/>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Proceso Archivístico para despachos Judiciales</a:t>
            </a:r>
            <a:endParaRPr lang="es-CR" sz="2000" b="1" dirty="0">
              <a:effectLst/>
              <a:latin typeface="Arial" panose="020B0604020202020204" pitchFamily="34" charset="0"/>
              <a:cs typeface="Arial" panose="020B0604020202020204" pitchFamily="34" charset="0"/>
            </a:endParaRP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del Proceso de Desarrollo de Productos Educativos Virtuales</a:t>
            </a:r>
            <a:r>
              <a:rPr lang="es-CR" dirty="0">
                <a:effectLst/>
                <a:latin typeface="Arial" panose="020B0604020202020204" pitchFamily="34" charset="0"/>
                <a:cs typeface="Arial" panose="020B0604020202020204" pitchFamily="34" charset="0"/>
              </a:rPr>
              <a:t> en coordinación con el Archivo Judicial San Joaquín</a:t>
            </a:r>
            <a:endParaRPr lang="es-CR" b="1" kern="50" dirty="0">
              <a:effectLst/>
              <a:latin typeface="Arial" panose="020B0604020202020204" pitchFamily="34" charset="0"/>
              <a:ea typeface="SimSun" panose="02010600030101010101" pitchFamily="2" charset="-122"/>
              <a:cs typeface="Arial" panose="020B0604020202020204" pitchFamily="34" charset="0"/>
            </a:endParaRPr>
          </a:p>
          <a:p>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0751482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538883"/>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Actualización del curso Hostigamiento Sexual </a:t>
            </a: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del Proceso de Desarrollo de Productos Educativos Virtuales</a:t>
            </a:r>
            <a:r>
              <a:rPr lang="es-CR" dirty="0">
                <a:effectLst/>
                <a:latin typeface="Arial" panose="020B0604020202020204" pitchFamily="34" charset="0"/>
                <a:cs typeface="Arial" panose="020B0604020202020204" pitchFamily="34" charset="0"/>
              </a:rPr>
              <a:t> en coordinación con la STG, EJ y </a:t>
            </a:r>
            <a:r>
              <a:rPr lang="es-CR" dirty="0" err="1">
                <a:effectLst/>
                <a:latin typeface="Arial" panose="020B0604020202020204" pitchFamily="34" charset="0"/>
                <a:cs typeface="Arial" panose="020B0604020202020204" pitchFamily="34" charset="0"/>
              </a:rPr>
              <a:t>Ucaps</a:t>
            </a:r>
            <a:r>
              <a:rPr lang="es-CR" dirty="0">
                <a:effectLst/>
                <a:latin typeface="Arial" panose="020B0604020202020204" pitchFamily="34" charset="0"/>
                <a:cs typeface="Arial" panose="020B0604020202020204" pitchFamily="34" charset="0"/>
              </a:rPr>
              <a:t>.</a:t>
            </a:r>
            <a:endParaRPr lang="es-CR" b="1" kern="50" dirty="0">
              <a:effectLst/>
              <a:latin typeface="Arial" panose="020B0604020202020204" pitchFamily="34" charset="0"/>
              <a:ea typeface="SimSun" panose="02010600030101010101" pitchFamily="2" charset="-122"/>
              <a:cs typeface="Arial" panose="020B0604020202020204" pitchFamily="34" charset="0"/>
            </a:endParaRPr>
          </a:p>
          <a:p>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10446355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2154436"/>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Administración de Proyectos (Desarrollo de los recursos educativos del módulo 2, según la Dirección de Planificación y la Unidad de Formación)</a:t>
            </a: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 producción del Proceso de Desarrollo de Productos Educativos Virtuales (En análisis de recursos por falta de expertos en contenido por parte de Planificación)</a:t>
            </a:r>
            <a:r>
              <a:rPr lang="es-CR" dirty="0">
                <a:effectLst/>
                <a:latin typeface="Arial" panose="020B0604020202020204" pitchFamily="34" charset="0"/>
                <a:cs typeface="Arial" panose="020B0604020202020204" pitchFamily="34" charset="0"/>
              </a:rPr>
              <a:t> </a:t>
            </a:r>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Líderes de proyectos del portafolio institucional</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991850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538883"/>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Curso Ergonomía</a:t>
            </a: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 producción del Proceso de Desarrollo de Productos Educativos Virtuales en coordinación con el Subproceso Salud Ocupacional</a:t>
            </a:r>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6208360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615558" y="1702677"/>
            <a:ext cx="8053558" cy="1938992"/>
          </a:xfrm>
          <a:prstGeom prst="rect">
            <a:avLst/>
          </a:prstGeom>
          <a:noFill/>
        </p:spPr>
        <p:txBody>
          <a:bodyPr wrap="square" rtlCol="0">
            <a:spAutoFit/>
          </a:bodyPr>
          <a:lstStyle/>
          <a:p>
            <a:pPr algn="just"/>
            <a:r>
              <a:rPr lang="es-CR" sz="2400" kern="50" dirty="0">
                <a:effectLst/>
                <a:latin typeface="Arial" panose="020B0604020202020204" pitchFamily="34" charset="0"/>
                <a:ea typeface="SimSun" panose="02010600030101010101" pitchFamily="2" charset="-122"/>
                <a:cs typeface="Arial" panose="020B0604020202020204" pitchFamily="34" charset="0"/>
              </a:rPr>
              <a:t>Atención de al menos una necesidad identificada como prioridad para cada oficina del ámbito administrativo, conforme los recursos presupuestarios disponibles y la capacidad operativa del área y conforme al DNC Bianual del 2022-2023</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523220"/>
          </a:xfrm>
          <a:prstGeom prst="rect">
            <a:avLst/>
          </a:prstGeom>
        </p:spPr>
        <p:txBody>
          <a:bodyPr wrap="square">
            <a:spAutoFit/>
          </a:bodyPr>
          <a:lstStyle/>
          <a:p>
            <a:r>
              <a:rPr lang="es-CR" sz="1400" kern="50" dirty="0">
                <a:effectLst/>
                <a:latin typeface="Arial" panose="020B0604020202020204" pitchFamily="34" charset="0"/>
                <a:ea typeface="SimSun" panose="02010600030101010101" pitchFamily="2" charset="-122"/>
                <a:cs typeface="Arial" panose="020B0604020202020204" pitchFamily="34" charset="0"/>
              </a:rPr>
              <a:t>Ámbito administrativo. Otros ámbitos según área de competencia.</a:t>
            </a:r>
            <a:r>
              <a:rPr lang="es-CR" sz="1400" dirty="0">
                <a:effectLst/>
                <a:latin typeface="Arial" panose="020B0604020202020204" pitchFamily="34" charset="0"/>
                <a:cs typeface="Arial" panose="020B0604020202020204" pitchFamily="34" charset="0"/>
              </a:rPr>
              <a:t> </a:t>
            </a:r>
            <a:endParaRPr lang="es-CR" sz="1400" dirty="0">
              <a:latin typeface="Arial" panose="020B0604020202020204" pitchFamily="34" charset="0"/>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7379271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538883"/>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Uso </a:t>
            </a:r>
            <a:r>
              <a:rPr lang="es-CR" sz="2000" b="1" kern="50" dirty="0">
                <a:latin typeface="Arial" panose="020B0604020202020204" pitchFamily="34" charset="0"/>
                <a:ea typeface="SimSun" panose="02010600030101010101" pitchFamily="2" charset="-122"/>
                <a:cs typeface="Arial" panose="020B0604020202020204" pitchFamily="34" charset="0"/>
              </a:rPr>
              <a:t>práctico del </a:t>
            </a:r>
            <a:r>
              <a:rPr lang="es-CR" sz="2000" b="1" kern="50" dirty="0">
                <a:effectLst/>
                <a:latin typeface="Arial" panose="020B0604020202020204" pitchFamily="34" charset="0"/>
                <a:ea typeface="SimSun" panose="02010600030101010101" pitchFamily="2" charset="-122"/>
                <a:cs typeface="Arial" panose="020B0604020202020204" pitchFamily="34" charset="0"/>
              </a:rPr>
              <a:t>SICE</a:t>
            </a: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 producción del Proceso de Desarrollo de Productos Educativos Virtuales en coordinación con </a:t>
            </a:r>
            <a:r>
              <a:rPr lang="es-CR" kern="50" dirty="0">
                <a:latin typeface="Arial" panose="020B0604020202020204" pitchFamily="34" charset="0"/>
                <a:ea typeface="SimSun" panose="02010600030101010101" pitchFamily="2" charset="-122"/>
                <a:cs typeface="Arial" panose="020B0604020202020204" pitchFamily="34" charset="0"/>
              </a:rPr>
              <a:t>Administración de Personal de la DGH</a:t>
            </a:r>
            <a:r>
              <a:rPr lang="es-CR" kern="50" dirty="0">
                <a:effectLst/>
                <a:latin typeface="Arial" panose="020B0604020202020204" pitchFamily="34" charset="0"/>
                <a:ea typeface="SimSun" panose="02010600030101010101" pitchFamily="2" charset="-122"/>
                <a:cs typeface="Arial" panose="020B0604020202020204" pitchFamily="34" charset="0"/>
              </a:rPr>
              <a:t> </a:t>
            </a:r>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549424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261884"/>
          </a:xfrm>
          <a:prstGeom prst="rect">
            <a:avLst/>
          </a:prstGeom>
          <a:noFill/>
        </p:spPr>
        <p:txBody>
          <a:bodyPr wrap="square" rtlCol="0">
            <a:spAutoFit/>
          </a:bodyPr>
          <a:lstStyle/>
          <a:p>
            <a:r>
              <a:rPr lang="es-CR" sz="2000" b="1" kern="50" dirty="0">
                <a:latin typeface="Arial" panose="020B0604020202020204" pitchFamily="34" charset="0"/>
                <a:ea typeface="SimSun" panose="02010600030101010101" pitchFamily="2" charset="-122"/>
                <a:cs typeface="Arial" panose="020B0604020202020204" pitchFamily="34" charset="0"/>
              </a:rPr>
              <a:t>Justicia restaurativa</a:t>
            </a:r>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a:spcAft>
                <a:spcPts val="0"/>
              </a:spcAft>
            </a:pPr>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Ejecución de las fases de producción del Proceso de Desarrollo de Productos Educativos Virtuales</a:t>
            </a:r>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238817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015663"/>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Sitio web para jefaturas: herramientas </a:t>
            </a:r>
            <a:r>
              <a:rPr lang="es-CR" sz="2000" b="1" kern="50" dirty="0">
                <a:latin typeface="Arial" panose="020B0604020202020204" pitchFamily="34" charset="0"/>
                <a:ea typeface="SimSun" panose="02010600030101010101" pitchFamily="2" charset="-122"/>
                <a:cs typeface="Arial" panose="020B0604020202020204" pitchFamily="34" charset="0"/>
              </a:rPr>
              <a:t>para las habilidades </a:t>
            </a:r>
            <a:r>
              <a:rPr lang="es-CR" sz="2000" b="1" kern="50" dirty="0">
                <a:effectLst/>
                <a:latin typeface="Arial" panose="020B0604020202020204" pitchFamily="34" charset="0"/>
                <a:ea typeface="SimSun" panose="02010600030101010101" pitchFamily="2" charset="-122"/>
                <a:cs typeface="Arial" panose="020B0604020202020204" pitchFamily="34" charset="0"/>
              </a:rPr>
              <a:t>directivas y liderazgo </a:t>
            </a:r>
          </a:p>
          <a:p>
            <a:endParaRPr lang="es-CR" sz="2000" b="1" dirty="0">
              <a:effectLst/>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584775"/>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Jefaturas, coordinaciones y puestos de supervisión</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0630323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908215"/>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Eje de Calidad de Vida</a:t>
            </a:r>
          </a:p>
          <a:p>
            <a:pPr marL="800100" lvl="1" indent="-342900">
              <a:buFont typeface="Arial" panose="020B0604020202020204" pitchFamily="34" charset="0"/>
              <a:buChar char="•"/>
            </a:pPr>
            <a:r>
              <a:rPr lang="es-CR" sz="2000" b="1" kern="50" dirty="0">
                <a:effectLst/>
                <a:latin typeface="Arial" panose="020B0604020202020204" pitchFamily="34" charset="0"/>
                <a:ea typeface="SimSun" panose="02010600030101010101" pitchFamily="2" charset="-122"/>
                <a:cs typeface="Arial" panose="020B0604020202020204" pitchFamily="34" charset="0"/>
              </a:rPr>
              <a:t>Educación emocional</a:t>
            </a:r>
            <a:r>
              <a:rPr lang="es-CR" sz="2000" b="1" dirty="0">
                <a:effectLst/>
                <a:latin typeface="Arial" panose="020B0604020202020204" pitchFamily="34" charset="0"/>
                <a:cs typeface="Arial" panose="020B0604020202020204" pitchFamily="34" charset="0"/>
              </a:rPr>
              <a:t> </a:t>
            </a:r>
          </a:p>
          <a:p>
            <a:pPr marL="800100" lvl="1" indent="-342900">
              <a:buFont typeface="Arial" panose="020B0604020202020204" pitchFamily="34" charset="0"/>
              <a:buChar char="•"/>
            </a:pPr>
            <a:r>
              <a:rPr lang="es-CR" sz="2000" b="1" dirty="0">
                <a:latin typeface="Arial" panose="020B0604020202020204" pitchFamily="34" charset="0"/>
                <a:cs typeface="Arial" panose="020B0604020202020204" pitchFamily="34" charset="0"/>
              </a:rPr>
              <a:t>Salud Financiera</a:t>
            </a:r>
          </a:p>
          <a:p>
            <a:pPr marL="800100" lvl="1" indent="-342900">
              <a:buFont typeface="Arial" panose="020B0604020202020204" pitchFamily="34" charset="0"/>
              <a:buChar char="•"/>
            </a:pPr>
            <a:r>
              <a:rPr lang="es-CR" sz="2000" b="1" dirty="0">
                <a:effectLst/>
                <a:latin typeface="Arial" panose="020B0604020202020204" pitchFamily="34" charset="0"/>
                <a:cs typeface="Arial" panose="020B0604020202020204" pitchFamily="34" charset="0"/>
              </a:rPr>
              <a:t>Proyecto de Vida</a:t>
            </a:r>
          </a:p>
          <a:p>
            <a:endParaRPr lang="es-CR" sz="2000" b="1" dirty="0">
              <a:effectLst/>
              <a:latin typeface="Arial" panose="020B0604020202020204" pitchFamily="34" charset="0"/>
              <a:cs typeface="Arial" panose="020B0604020202020204" pitchFamily="34" charset="0"/>
            </a:endParaRPr>
          </a:p>
          <a:p>
            <a:pPr lvl="1"/>
            <a:r>
              <a:rPr lang="es-CR" sz="1800" kern="50" dirty="0">
                <a:effectLst/>
                <a:latin typeface="Arial" panose="020B0604020202020204" pitchFamily="34" charset="0"/>
                <a:ea typeface="SimSun" panose="02010600030101010101" pitchFamily="2" charset="-122"/>
                <a:cs typeface="Arial" panose="020B0604020202020204" pitchFamily="34" charset="0"/>
              </a:rPr>
              <a:t>Desarrollo de al menos un recurso para el aprendizaje</a:t>
            </a:r>
            <a:r>
              <a:rPr lang="es-CR" dirty="0">
                <a:effectLst/>
                <a:latin typeface="Arial" panose="020B0604020202020204" pitchFamily="34" charset="0"/>
                <a:cs typeface="Arial" panose="020B0604020202020204" pitchFamily="34" charset="0"/>
              </a:rPr>
              <a:t> </a:t>
            </a:r>
            <a:endParaRPr lang="es-CR" b="1"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97193"/>
            <a:ext cx="4582694" cy="338554"/>
          </a:xfrm>
          <a:prstGeom prst="rect">
            <a:avLst/>
          </a:prstGeom>
        </p:spPr>
        <p:txBody>
          <a:bodyPr wrap="square">
            <a:spAutoFit/>
          </a:bodyPr>
          <a:lstStyle/>
          <a:p>
            <a:r>
              <a:rPr lang="es-CR" sz="1600" kern="50" dirty="0">
                <a:latin typeface="Arial" panose="020B0604020202020204" pitchFamily="34" charset="0"/>
                <a:ea typeface="SimSun" panose="02010600030101010101" pitchFamily="2" charset="-122"/>
                <a:cs typeface="Arial" panose="020B0604020202020204" pitchFamily="34" charset="0"/>
              </a:rPr>
              <a:t>P</a:t>
            </a:r>
            <a:r>
              <a:rPr lang="es-CR" sz="1600" kern="50" dirty="0">
                <a:effectLst/>
                <a:latin typeface="Arial" panose="020B0604020202020204" pitchFamily="34" charset="0"/>
                <a:ea typeface="SimSun" panose="02010600030101010101" pitchFamily="2" charset="-122"/>
                <a:cs typeface="Arial" panose="020B0604020202020204" pitchFamily="34" charset="0"/>
              </a:rPr>
              <a:t>oblación judicial en general</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6378772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323439"/>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Inducción técnica</a:t>
            </a:r>
            <a:r>
              <a:rPr lang="es-CR" sz="2000" b="1" dirty="0">
                <a:effectLst/>
                <a:latin typeface="Arial" panose="020B0604020202020204" pitchFamily="34" charset="0"/>
                <a:cs typeface="Arial" panose="020B0604020202020204" pitchFamily="34" charset="0"/>
              </a:rPr>
              <a:t> e inducción específica</a:t>
            </a:r>
          </a:p>
          <a:p>
            <a:endParaRPr lang="es-CR" sz="20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CR" sz="2000" dirty="0">
                <a:effectLst/>
                <a:latin typeface="Arial" panose="020B0604020202020204" pitchFamily="34" charset="0"/>
                <a:cs typeface="Arial" panose="020B0604020202020204" pitchFamily="34" charset="0"/>
              </a:rPr>
              <a:t>Desarrollo de  2 recursos virtuales</a:t>
            </a:r>
          </a:p>
          <a:p>
            <a:endParaRPr lang="es-CR" sz="2000" b="1" dirty="0">
              <a:effectLst/>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667388"/>
            <a:ext cx="4582694" cy="830997"/>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Según registros de ingreso de personal nuevo en 2022 y 2023 u otras consideraciones como actualización (reinducción).</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10052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BE510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0080" y="1997839"/>
            <a:ext cx="7637728" cy="1261884"/>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Teletrabajo</a:t>
            </a:r>
            <a:r>
              <a:rPr lang="es-CR" sz="2000" dirty="0">
                <a:effectLst/>
              </a:rPr>
              <a:t> </a:t>
            </a:r>
          </a:p>
          <a:p>
            <a:endParaRPr lang="es-CR" sz="2000" b="1" dirty="0">
              <a:effectLst/>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Desarrollo de un recurso para el aprendizaje conforme diseño curricular y planeamiento aprobado para jefaturas.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59675" y="5713555"/>
            <a:ext cx="1913987"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667388"/>
            <a:ext cx="4582694" cy="584775"/>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Personas teletrabajadoras y jefaturas con personal que teletrabaja</a:t>
            </a:r>
            <a:r>
              <a:rPr lang="es-CR" sz="1600" dirty="0">
                <a:effectLst/>
                <a:latin typeface="Arial" panose="020B0604020202020204" pitchFamily="34" charset="0"/>
                <a:cs typeface="Arial" panose="020B0604020202020204" pitchFamily="34" charset="0"/>
              </a:rPr>
              <a:t> </a:t>
            </a:r>
            <a:endParaRPr lang="es-CR" sz="16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DESARROLLO DE HERRAMIENTAS EDUCATIVAS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4077729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9C07306-50F2-FD30-9309-EA14517DE9B7}"/>
              </a:ext>
            </a:extLst>
          </p:cNvPr>
          <p:cNvSpPr/>
          <p:nvPr/>
        </p:nvSpPr>
        <p:spPr>
          <a:xfrm>
            <a:off x="-84085" y="0"/>
            <a:ext cx="12276085" cy="68580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 name="Rectángulo 3">
            <a:extLst>
              <a:ext uri="{FF2B5EF4-FFF2-40B4-BE49-F238E27FC236}">
                <a16:creationId xmlns:a16="http://schemas.microsoft.com/office/drawing/2014/main" id="{879E50CC-CB6C-0E66-9D7E-FF8A688D90D9}"/>
              </a:ext>
            </a:extLst>
          </p:cNvPr>
          <p:cNvSpPr/>
          <p:nvPr/>
        </p:nvSpPr>
        <p:spPr>
          <a:xfrm>
            <a:off x="540541" y="0"/>
            <a:ext cx="5276193" cy="6858000"/>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CuadroTexto 6">
            <a:extLst>
              <a:ext uri="{FF2B5EF4-FFF2-40B4-BE49-F238E27FC236}">
                <a16:creationId xmlns:a16="http://schemas.microsoft.com/office/drawing/2014/main" id="{F1ECF8DF-D209-26CB-194E-EB43DD46980A}"/>
              </a:ext>
            </a:extLst>
          </p:cNvPr>
          <p:cNvSpPr txBox="1"/>
          <p:nvPr/>
        </p:nvSpPr>
        <p:spPr>
          <a:xfrm>
            <a:off x="7110932" y="3810673"/>
            <a:ext cx="3216522" cy="400110"/>
          </a:xfrm>
          <a:prstGeom prst="rect">
            <a:avLst/>
          </a:prstGeom>
          <a:noFill/>
        </p:spPr>
        <p:txBody>
          <a:bodyPr wrap="none" rtlCol="0">
            <a:spAutoFit/>
          </a:bodyPr>
          <a:lstStyle/>
          <a:p>
            <a:r>
              <a:rPr lang="es-CR" sz="2000" dirty="0">
                <a:solidFill>
                  <a:schemeClr val="bg1"/>
                </a:solidFill>
                <a:latin typeface="+mj-lt"/>
              </a:rPr>
              <a:t>PLAN DE CAPACITACIÓN 2023</a:t>
            </a:r>
          </a:p>
        </p:txBody>
      </p:sp>
      <p:sp>
        <p:nvSpPr>
          <p:cNvPr id="8" name="CuadroTexto 7">
            <a:extLst>
              <a:ext uri="{FF2B5EF4-FFF2-40B4-BE49-F238E27FC236}">
                <a16:creationId xmlns:a16="http://schemas.microsoft.com/office/drawing/2014/main" id="{28BF4926-98D3-A738-B45F-E2B03D8354AB}"/>
              </a:ext>
            </a:extLst>
          </p:cNvPr>
          <p:cNvSpPr txBox="1"/>
          <p:nvPr/>
        </p:nvSpPr>
        <p:spPr>
          <a:xfrm>
            <a:off x="5816735" y="2411404"/>
            <a:ext cx="4609528" cy="1969770"/>
          </a:xfrm>
          <a:prstGeom prst="rect">
            <a:avLst/>
          </a:prstGeom>
          <a:noFill/>
        </p:spPr>
        <p:txBody>
          <a:bodyPr wrap="square" rtlCol="0">
            <a:spAutoFit/>
          </a:bodyPr>
          <a:lstStyle/>
          <a:p>
            <a:pPr algn="r"/>
            <a:r>
              <a:rPr lang="es-CR" sz="2800" b="1" dirty="0">
                <a:solidFill>
                  <a:schemeClr val="bg1"/>
                </a:solidFill>
                <a:latin typeface="Arial Black" panose="020B0604020202020204" pitchFamily="34" charset="0"/>
                <a:cs typeface="Arial Black" panose="020B0604020202020204" pitchFamily="34" charset="0"/>
              </a:rPr>
              <a:t>IMPLEMENTACIÓN DE </a:t>
            </a:r>
          </a:p>
          <a:p>
            <a:pPr algn="r"/>
            <a:r>
              <a:rPr lang="es-CR" sz="2800" b="1" dirty="0">
                <a:solidFill>
                  <a:schemeClr val="bg1"/>
                </a:solidFill>
                <a:latin typeface="Arial Black" panose="020B0604020202020204" pitchFamily="34" charset="0"/>
                <a:cs typeface="Arial Black" panose="020B0604020202020204" pitchFamily="34" charset="0"/>
              </a:rPr>
              <a:t>CURSOS VIRTUALES</a:t>
            </a:r>
          </a:p>
          <a:p>
            <a:pPr algn="r"/>
            <a:endParaRPr lang="es-CR" sz="6600" b="1" dirty="0">
              <a:solidFill>
                <a:schemeClr val="bg1"/>
              </a:solidFill>
              <a:latin typeface="Arial Black" panose="020B0604020202020204" pitchFamily="34" charset="0"/>
              <a:cs typeface="Arial Black" panose="020B0604020202020204" pitchFamily="34" charset="0"/>
            </a:endParaRPr>
          </a:p>
        </p:txBody>
      </p:sp>
      <p:pic>
        <p:nvPicPr>
          <p:cNvPr id="9" name="Gráfico 8" descr="Group contorno">
            <a:extLst>
              <a:ext uri="{FF2B5EF4-FFF2-40B4-BE49-F238E27FC236}">
                <a16:creationId xmlns:a16="http://schemas.microsoft.com/office/drawing/2014/main" id="{05AA593B-77CA-9876-0CE0-4D666BF28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10744" y="2277573"/>
            <a:ext cx="1221767" cy="1221767"/>
          </a:xfrm>
          <a:prstGeom prst="rect">
            <a:avLst/>
          </a:prstGeom>
        </p:spPr>
      </p:pic>
      <p:pic>
        <p:nvPicPr>
          <p:cNvPr id="2" name="Imagen 1">
            <a:extLst>
              <a:ext uri="{FF2B5EF4-FFF2-40B4-BE49-F238E27FC236}">
                <a16:creationId xmlns:a16="http://schemas.microsoft.com/office/drawing/2014/main" id="{778D4CDE-D241-0EA3-AF22-879558DAA164}"/>
              </a:ext>
            </a:extLst>
          </p:cNvPr>
          <p:cNvPicPr>
            <a:picLocks noChangeAspect="1"/>
          </p:cNvPicPr>
          <p:nvPr/>
        </p:nvPicPr>
        <p:blipFill rotWithShape="1">
          <a:blip r:embed="rId4">
            <a:extLst>
              <a:ext uri="{28A0092B-C50C-407E-A947-70E740481C1C}">
                <a14:useLocalDpi xmlns:a14="http://schemas.microsoft.com/office/drawing/2010/main" val="0"/>
              </a:ext>
            </a:extLst>
          </a:blip>
          <a:srcRect t="7678" b="8438"/>
          <a:stretch/>
        </p:blipFill>
        <p:spPr>
          <a:xfrm>
            <a:off x="1019018" y="597713"/>
            <a:ext cx="4338228" cy="4546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187060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61632" y="1292773"/>
            <a:ext cx="5930559" cy="3236848"/>
          </a:xfrm>
          <a:prstGeom prst="rect">
            <a:avLst/>
          </a:prstGeom>
          <a:noFill/>
        </p:spPr>
        <p:txBody>
          <a:bodyPr wrap="square" rtlCol="0">
            <a:spAutoFit/>
          </a:bodyPr>
          <a:lstStyle/>
          <a:p>
            <a:pPr>
              <a:lnSpc>
                <a:spcPct val="115000"/>
              </a:lnSpc>
            </a:pPr>
            <a:r>
              <a:rPr lang="es-CR" b="1" kern="50" dirty="0">
                <a:effectLst/>
                <a:latin typeface="Arial" panose="020B0604020202020204" pitchFamily="34" charset="0"/>
                <a:ea typeface="SimSun" panose="02010600030101010101" pitchFamily="2" charset="-122"/>
                <a:cs typeface="Arial" panose="020B0604020202020204" pitchFamily="34" charset="0"/>
              </a:rPr>
              <a:t>Programa Básico de Formación Judicial</a:t>
            </a:r>
            <a:r>
              <a:rPr lang="es-CR" b="1" dirty="0">
                <a:effectLst/>
                <a:latin typeface="Arial" panose="020B0604020202020204" pitchFamily="34" charset="0"/>
                <a:cs typeface="Arial" panose="020B0604020202020204" pitchFamily="34" charset="0"/>
              </a:rPr>
              <a:t> </a:t>
            </a:r>
          </a:p>
          <a:p>
            <a:pPr>
              <a:lnSpc>
                <a:spcPct val="115000"/>
              </a:lnSpc>
            </a:pPr>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Acoso psicológico en el trabajo</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Género: Un camino hacia la equidad</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Estrategias de servicio con valor para la persona usuaria</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No al Hostigamiento sexual</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Programa hacia cero papeles</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Derechos de las Personas con Discapacidad Según el Paradigma de Derechos Humanos</a:t>
            </a:r>
          </a:p>
          <a:p>
            <a:pPr>
              <a:lnSpc>
                <a:spcPct val="115000"/>
              </a:lnSpc>
            </a:pP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8760959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264378" y="1244714"/>
            <a:ext cx="8639260" cy="4344844"/>
          </a:xfrm>
          <a:prstGeom prst="rect">
            <a:avLst/>
          </a:prstGeom>
          <a:noFill/>
        </p:spPr>
        <p:txBody>
          <a:bodyPr wrap="square" rtlCol="0">
            <a:spAutoFit/>
          </a:bodyPr>
          <a:lstStyle/>
          <a:p>
            <a:pPr>
              <a:lnSpc>
                <a:spcPct val="115000"/>
              </a:lnSpc>
            </a:pPr>
            <a:r>
              <a:rPr lang="es-CR" sz="1800" b="1" kern="50" dirty="0">
                <a:effectLst/>
                <a:latin typeface="Arial" panose="020B0604020202020204" pitchFamily="34" charset="0"/>
                <a:ea typeface="SimSun" panose="02010600030101010101" pitchFamily="2" charset="-122"/>
                <a:cs typeface="Arial" panose="020B0604020202020204" pitchFamily="34" charset="0"/>
              </a:rPr>
              <a:t>Programa Acceso a la Justicia</a:t>
            </a:r>
            <a:r>
              <a:rPr lang="es-CR" b="1" dirty="0">
                <a:effectLst/>
                <a:latin typeface="Arial" panose="020B0604020202020204" pitchFamily="34" charset="0"/>
                <a:cs typeface="Arial" panose="020B0604020202020204" pitchFamily="34" charset="0"/>
              </a:rPr>
              <a:t> </a:t>
            </a:r>
          </a:p>
          <a:p>
            <a:pPr>
              <a:lnSpc>
                <a:spcPct val="115000"/>
              </a:lnSpc>
            </a:pPr>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Introducción a los derechos Humanos</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Población Migrante y Refugiada</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Población Privada de Libertad</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Población con Discapacidad</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Población LGBTTTI</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Población Niñez y Adolescencia</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Población Adulta Mayor</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Derechos de la Población Afrodescendiente </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Curso Pueblos Indígenas</a:t>
            </a:r>
          </a:p>
          <a:p>
            <a:pPr marL="1200150" lvl="2" indent="-285750">
              <a:buFont typeface="Arial" panose="020B0604020202020204" pitchFamily="34" charset="0"/>
              <a:buChar char="•"/>
            </a:pPr>
            <a:r>
              <a:rPr lang="es-CR" kern="50" dirty="0">
                <a:effectLst/>
                <a:highlight>
                  <a:srgbClr val="F2A200"/>
                </a:highlight>
                <a:latin typeface="Arial" panose="020B0604020202020204" pitchFamily="34" charset="0"/>
                <a:ea typeface="SimSun" panose="02010600030101010101" pitchFamily="2" charset="-122"/>
                <a:cs typeface="Arial" panose="020B0604020202020204" pitchFamily="34" charset="0"/>
              </a:rPr>
              <a:t>Una Campaña para promover la matrícula del programa</a:t>
            </a:r>
          </a:p>
          <a:p>
            <a:pPr marL="1200150" lvl="2" indent="-285750">
              <a:buFont typeface="Arial" panose="020B0604020202020204" pitchFamily="34" charset="0"/>
              <a:buChar char="•"/>
            </a:pPr>
            <a:r>
              <a:rPr lang="es-CR" kern="50" dirty="0">
                <a:effectLst/>
                <a:highlight>
                  <a:srgbClr val="F2A200"/>
                </a:highlight>
                <a:latin typeface="Arial" panose="020B0604020202020204" pitchFamily="34" charset="0"/>
                <a:ea typeface="SimSun" panose="02010600030101010101" pitchFamily="2" charset="-122"/>
                <a:cs typeface="Arial" panose="020B0604020202020204" pitchFamily="34" charset="0"/>
              </a:rPr>
              <a:t>Una campaña para promover la matrícula del curso de Indígenas (Ley)</a:t>
            </a:r>
          </a:p>
          <a:p>
            <a:pPr marL="1200150" lvl="2" indent="-285750">
              <a:buFont typeface="Arial" panose="020B0604020202020204" pitchFamily="34" charset="0"/>
              <a:buChar char="•"/>
            </a:pPr>
            <a:r>
              <a:rPr lang="es-CR" kern="50" dirty="0">
                <a:effectLst/>
                <a:highlight>
                  <a:srgbClr val="F2A200"/>
                </a:highlight>
                <a:latin typeface="Arial" panose="020B0604020202020204" pitchFamily="34" charset="0"/>
                <a:ea typeface="SimSun" panose="02010600030101010101" pitchFamily="2" charset="-122"/>
                <a:cs typeface="Arial" panose="020B0604020202020204" pitchFamily="34" charset="0"/>
              </a:rPr>
              <a:t>Una campaña para promover la matrícula del curso Discapacidad</a:t>
            </a:r>
          </a:p>
          <a:p>
            <a:pPr>
              <a:lnSpc>
                <a:spcPct val="115000"/>
              </a:lnSpc>
            </a:pP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5722361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636785"/>
            <a:ext cx="6049951" cy="1657954"/>
          </a:xfrm>
          <a:prstGeom prst="rect">
            <a:avLst/>
          </a:prstGeom>
          <a:noFill/>
        </p:spPr>
        <p:txBody>
          <a:bodyPr wrap="square" rtlCol="0">
            <a:spAutoFit/>
          </a:bodyPr>
          <a:lstStyle/>
          <a:p>
            <a:pPr>
              <a:lnSpc>
                <a:spcPct val="115000"/>
              </a:lnSpc>
            </a:pPr>
            <a:r>
              <a:rPr lang="es-CR" sz="1800" b="1" kern="50" dirty="0">
                <a:effectLst/>
                <a:latin typeface="Arial" panose="020B0604020202020204" pitchFamily="34" charset="0"/>
                <a:ea typeface="SimSun" panose="02010600030101010101" pitchFamily="2" charset="-122"/>
                <a:cs typeface="Arial" panose="020B0604020202020204" pitchFamily="34" charset="0"/>
              </a:rPr>
              <a:t>Programa Discapacidad</a:t>
            </a:r>
            <a:r>
              <a:rPr lang="es-CR" b="1" dirty="0">
                <a:effectLst/>
                <a:latin typeface="Arial" panose="020B0604020202020204" pitchFamily="34" charset="0"/>
                <a:cs typeface="Arial" panose="020B0604020202020204" pitchFamily="34" charset="0"/>
              </a:rPr>
              <a:t> </a:t>
            </a:r>
          </a:p>
          <a:p>
            <a:pPr>
              <a:lnSpc>
                <a:spcPct val="115000"/>
              </a:lnSpc>
            </a:pPr>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lnSpc>
                <a:spcPct val="115000"/>
              </a:lnSpc>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Promoción de la autonomía personal de las personas con discapacidad</a:t>
            </a:r>
          </a:p>
          <a:p>
            <a:pPr>
              <a:lnSpc>
                <a:spcPct val="115000"/>
              </a:lnSpc>
            </a:pP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073841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615558" y="1702677"/>
            <a:ext cx="8053558" cy="1384995"/>
          </a:xfrm>
          <a:prstGeom prst="rect">
            <a:avLst/>
          </a:prstGeom>
          <a:noFill/>
        </p:spPr>
        <p:txBody>
          <a:bodyPr wrap="square" rtlCol="0">
            <a:spAutoFit/>
          </a:bodyPr>
          <a:lstStyle/>
          <a:p>
            <a:r>
              <a:rPr lang="es-CR" sz="2800" kern="50" dirty="0">
                <a:effectLst/>
                <a:latin typeface="Arial" panose="020B0604020202020204" pitchFamily="34" charset="0"/>
                <a:ea typeface="SimSun" panose="02010600030101010101" pitchFamily="2" charset="-122"/>
                <a:cs typeface="Arial" panose="020B0604020202020204" pitchFamily="34" charset="0"/>
              </a:rPr>
              <a:t>Realizar consulta bianual de necesidades de capacitación al ámbito administrativo periodo 2024-2025</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325462" y="5713555"/>
            <a:ext cx="2182392"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Octubre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307777"/>
          </a:xfrm>
          <a:prstGeom prst="rect">
            <a:avLst/>
          </a:prstGeom>
        </p:spPr>
        <p:txBody>
          <a:bodyPr wrap="square">
            <a:spAutoFit/>
          </a:bodyPr>
          <a:lstStyle/>
          <a:p>
            <a:r>
              <a:rPr lang="es-CR" sz="1400" kern="50" dirty="0">
                <a:effectLst/>
                <a:latin typeface="Arial" panose="020B0604020202020204" pitchFamily="34" charset="0"/>
                <a:ea typeface="SimSun" panose="02010600030101010101" pitchFamily="2" charset="-122"/>
                <a:cs typeface="Arial" panose="020B0604020202020204" pitchFamily="34" charset="0"/>
              </a:rPr>
              <a:t>Ámbito administrativo. </a:t>
            </a:r>
            <a:endParaRPr lang="es-CR" sz="1400" dirty="0">
              <a:latin typeface="Arial" panose="020B0604020202020204" pitchFamily="34" charset="0"/>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122757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507358" cy="2616101"/>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Programa Desarrollo de Liderazgo y Habilidades directivas</a:t>
            </a: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Dirección</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Autocontrol</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Negociación</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Comunicación</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Autoconocimiento</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Trabajo en equipo</a:t>
            </a:r>
          </a:p>
          <a:p>
            <a:endParaRPr lang="es-CR" sz="18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257408" y="5713555"/>
            <a:ext cx="2318520" cy="1015663"/>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Una convocatoria por mes en</a:t>
            </a:r>
          </a:p>
          <a:p>
            <a:pPr algn="ctr"/>
            <a:r>
              <a:rPr lang="es-CR" sz="1400" kern="50" dirty="0">
                <a:solidFill>
                  <a:schemeClr val="bg1"/>
                </a:solidFill>
                <a:ea typeface="SimSun" panose="02010600030101010101" pitchFamily="2" charset="-122"/>
              </a:rPr>
              <a:t>Asistida (enero -diciembre)</a:t>
            </a:r>
          </a:p>
          <a:p>
            <a:pPr algn="ctr"/>
            <a:r>
              <a:rPr lang="es-CR" sz="1400" kern="50" dirty="0">
                <a:solidFill>
                  <a:schemeClr val="bg1"/>
                </a:solidFill>
                <a:ea typeface="SimSun" panose="02010600030101010101" pitchFamily="2" charset="-122"/>
              </a:rPr>
              <a:t>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Jefaturas y coordinaciones</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728288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507358" cy="4185761"/>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Programa de Desarrollo Laboral</a:t>
            </a:r>
            <a:r>
              <a:rPr lang="es-CR" sz="2000" b="1" dirty="0">
                <a:effectLst/>
                <a:latin typeface="Arial" panose="020B0604020202020204" pitchFamily="34" charset="0"/>
                <a:cs typeface="Arial" panose="020B0604020202020204" pitchFamily="34" charset="0"/>
              </a:rPr>
              <a:t> </a:t>
            </a: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Mi formación mi responsabilidad </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Régimen disciplinario</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Evaluación del desempeño</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Aplicación del lenguaje inclusivo en el contexto judicial</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Objetivos de Desarrollo Sostenible</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SEVRI-PJ</a:t>
            </a:r>
          </a:p>
          <a:p>
            <a:pPr marL="742950" lvl="1" indent="-285750">
              <a:buFont typeface="Arial" panose="020B0604020202020204" pitchFamily="34" charset="0"/>
              <a:buChar char="•"/>
            </a:pPr>
            <a:r>
              <a:rPr lang="es-CR" kern="50" dirty="0">
                <a:effectLst/>
                <a:latin typeface="Arial" panose="020B0604020202020204" pitchFamily="34" charset="0"/>
                <a:ea typeface="SimSun" panose="02010600030101010101" pitchFamily="2" charset="-122"/>
                <a:cs typeface="Arial" panose="020B0604020202020204" pitchFamily="34" charset="0"/>
              </a:rPr>
              <a:t>Control Interno</a:t>
            </a:r>
          </a:p>
          <a:p>
            <a:pPr marL="742950" lvl="1"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Seguridad de la Información y Seguridad Informática</a:t>
            </a:r>
            <a:br>
              <a:rPr lang="es-CR" kern="50" dirty="0">
                <a:latin typeface="Arial" panose="020B0604020202020204" pitchFamily="34" charset="0"/>
                <a:ea typeface="SimSun" panose="02010600030101010101" pitchFamily="2" charset="-122"/>
                <a:cs typeface="Arial" panose="020B0604020202020204" pitchFamily="34" charset="0"/>
              </a:rPr>
            </a:br>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endParaRPr lang="es-CR" sz="12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r>
              <a:rPr lang="es-CR" kern="50" dirty="0">
                <a:solidFill>
                  <a:srgbClr val="00B050"/>
                </a:solidFill>
                <a:effectLst/>
                <a:latin typeface="Arial" panose="020B0604020202020204" pitchFamily="34" charset="0"/>
                <a:ea typeface="SimSun" panose="02010600030101010101" pitchFamily="2" charset="-122"/>
                <a:cs typeface="Arial" panose="020B0604020202020204" pitchFamily="34" charset="0"/>
              </a:rPr>
              <a:t> </a:t>
            </a:r>
            <a:endParaRPr lang="es-CR" kern="50" dirty="0">
              <a:effectLst/>
              <a:latin typeface="Arial" panose="020B0604020202020204" pitchFamily="34" charset="0"/>
              <a:ea typeface="SimSun" panose="02010600030101010101" pitchFamily="2" charset="-122"/>
              <a:cs typeface="Arial" panose="020B0604020202020204" pitchFamily="34" charset="0"/>
            </a:endParaRPr>
          </a:p>
          <a:p>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8178285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507358" cy="3354765"/>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Programa de </a:t>
            </a:r>
            <a:r>
              <a:rPr lang="es-CR" sz="2000" b="1" kern="50" dirty="0">
                <a:latin typeface="Arial" panose="020B0604020202020204" pitchFamily="34" charset="0"/>
                <a:ea typeface="SimSun" panose="02010600030101010101" pitchFamily="2" charset="-122"/>
                <a:cs typeface="Arial" panose="020B0604020202020204" pitchFamily="34" charset="0"/>
              </a:rPr>
              <a:t>Salud Financiera</a:t>
            </a:r>
            <a:endParaRPr lang="es-CR" sz="2000" b="1" dirty="0">
              <a:effectLst/>
              <a:latin typeface="Arial" panose="020B0604020202020204" pitchFamily="34" charset="0"/>
              <a:cs typeface="Arial" panose="020B0604020202020204" pitchFamily="34" charset="0"/>
            </a:endParaRP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¡Deudas! ¿Cómo manejarlas?</a:t>
            </a:r>
          </a:p>
          <a:p>
            <a:pPr lvl="1"/>
            <a:r>
              <a:rPr lang="es-CR" kern="50" dirty="0">
                <a:latin typeface="Arial" panose="020B0604020202020204" pitchFamily="34" charset="0"/>
                <a:ea typeface="SimSun" panose="02010600030101010101" pitchFamily="2" charset="-122"/>
                <a:cs typeface="Arial" panose="020B0604020202020204" pitchFamily="34" charset="0"/>
              </a:rPr>
              <a:t> </a:t>
            </a:r>
          </a:p>
          <a:p>
            <a:pPr marL="742950" lvl="1"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Presupuesto, buscando el equilibrio de mis finanzas</a:t>
            </a:r>
          </a:p>
          <a:p>
            <a:pPr lvl="1"/>
            <a:r>
              <a:rPr lang="es-CR" kern="50" dirty="0">
                <a:latin typeface="Arial" panose="020B0604020202020204" pitchFamily="34" charset="0"/>
                <a:ea typeface="SimSun" panose="02010600030101010101" pitchFamily="2" charset="-122"/>
                <a:cs typeface="Arial" panose="020B0604020202020204" pitchFamily="34" charset="0"/>
              </a:rPr>
              <a:t> </a:t>
            </a:r>
          </a:p>
          <a:p>
            <a:pPr marL="742950" lvl="1"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Tomando el control de nuestras finanzas </a:t>
            </a:r>
            <a:br>
              <a:rPr lang="es-CR" kern="50" dirty="0">
                <a:latin typeface="Arial" panose="020B0604020202020204" pitchFamily="34" charset="0"/>
                <a:ea typeface="SimSun" panose="02010600030101010101" pitchFamily="2" charset="-122"/>
                <a:cs typeface="Arial" panose="020B0604020202020204" pitchFamily="34" charset="0"/>
              </a:rPr>
            </a:br>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endParaRPr lang="es-CR" sz="12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endParaRPr lang="es-CR" kern="50" dirty="0">
              <a:effectLst/>
              <a:latin typeface="Arial" panose="020B0604020202020204" pitchFamily="34" charset="0"/>
              <a:ea typeface="SimSun" panose="02010600030101010101" pitchFamily="2" charset="-122"/>
              <a:cs typeface="Arial" panose="020B0604020202020204" pitchFamily="34" charset="0"/>
            </a:endParaRPr>
          </a:p>
          <a:p>
            <a:r>
              <a:rPr lang="es-CR" kern="50" dirty="0">
                <a:solidFill>
                  <a:srgbClr val="00B050"/>
                </a:solidFill>
                <a:effectLst/>
                <a:latin typeface="Arial" panose="020B0604020202020204" pitchFamily="34" charset="0"/>
                <a:ea typeface="SimSun" panose="02010600030101010101" pitchFamily="2" charset="-122"/>
                <a:cs typeface="Arial" panose="020B0604020202020204" pitchFamily="34" charset="0"/>
              </a:rPr>
              <a:t> </a:t>
            </a:r>
            <a:endParaRPr lang="es-CR" kern="50" dirty="0">
              <a:effectLst/>
              <a:latin typeface="Arial" panose="020B0604020202020204" pitchFamily="34" charset="0"/>
              <a:ea typeface="SimSun" panose="02010600030101010101" pitchFamily="2" charset="-122"/>
              <a:cs typeface="Arial" panose="020B0604020202020204" pitchFamily="34" charset="0"/>
            </a:endParaRPr>
          </a:p>
          <a:p>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8949682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507358" cy="3139321"/>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Proceso periodo de prueba (cursos obligatorios)</a:t>
            </a:r>
            <a:endParaRPr lang="es-CR" sz="2000" b="1" dirty="0">
              <a:effectLst/>
              <a:latin typeface="Arial" panose="020B0604020202020204" pitchFamily="34" charset="0"/>
              <a:cs typeface="Arial" panose="020B0604020202020204" pitchFamily="34" charset="0"/>
            </a:endParaRP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Acoso psicológico en el trabajo</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Género: Un camino hacia la equidad</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Estrategias de servicio con valor para la persona usuaria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No al Hostigamiento sexual</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Programa hacia cero papel</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Seguridad de la Información y Seguridad Informática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Mi formación mi responsabilidad </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Derechos de las Personas con Discapacidad Según el Paradigma de Derechos Humanos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PJ Verde</a:t>
            </a: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354390" y="5713555"/>
            <a:ext cx="2124556"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Seis convocatorias por año</a:t>
            </a:r>
            <a:br>
              <a:rPr lang="es-CR" sz="1400" kern="50" dirty="0">
                <a:solidFill>
                  <a:schemeClr val="bg1"/>
                </a:solidFill>
                <a:ea typeface="SimSun" panose="02010600030101010101" pitchFamily="2" charset="-122"/>
              </a:rPr>
            </a:br>
            <a:r>
              <a:rPr lang="es-CR" sz="1400" kern="50" dirty="0">
                <a:solidFill>
                  <a:schemeClr val="bg1"/>
                </a:solidFill>
                <a:ea typeface="SimSun" panose="02010600030101010101" pitchFamily="2" charset="-122"/>
              </a:rPr>
              <a:t>en Asistida </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774955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507358" cy="1231106"/>
          </a:xfrm>
          <a:prstGeom prst="rect">
            <a:avLst/>
          </a:prstGeom>
          <a:noFill/>
        </p:spPr>
        <p:txBody>
          <a:bodyPr wrap="square" rtlCol="0">
            <a:spAutoFit/>
          </a:bodyPr>
          <a:lstStyle/>
          <a:p>
            <a:r>
              <a:rPr lang="es-CR" sz="1800" b="1" kern="50" dirty="0">
                <a:effectLst/>
                <a:latin typeface="Arial" panose="020B0604020202020204" pitchFamily="34" charset="0"/>
                <a:ea typeface="SimSun" panose="02010600030101010101" pitchFamily="2" charset="-122"/>
                <a:cs typeface="Arial" panose="020B0604020202020204" pitchFamily="34" charset="0"/>
              </a:rPr>
              <a:t>Ética y Transparencia</a:t>
            </a:r>
            <a:r>
              <a:rPr lang="es-CR" sz="2000" b="1" dirty="0">
                <a:effectLst/>
                <a:latin typeface="Arial" panose="020B0604020202020204" pitchFamily="34" charset="0"/>
                <a:cs typeface="Arial" panose="020B0604020202020204" pitchFamily="34" charset="0"/>
              </a:rPr>
              <a:t> </a:t>
            </a: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1800" kern="50" dirty="0">
                <a:effectLst/>
                <a:latin typeface="Arial" panose="020B0604020202020204" pitchFamily="34" charset="0"/>
                <a:ea typeface="SimSun" panose="02010600030101010101" pitchFamily="2" charset="-122"/>
                <a:cs typeface="Arial" panose="020B0604020202020204" pitchFamily="34" charset="0"/>
              </a:rPr>
              <a:t>Conflictos de interés en el Poder Judicial: prevención y regulación</a:t>
            </a:r>
            <a:r>
              <a:rPr lang="es-CR" sz="1600" dirty="0">
                <a:effectLst/>
                <a:latin typeface="Arial" panose="020B0604020202020204" pitchFamily="34" charset="0"/>
                <a:cs typeface="Arial" panose="020B0604020202020204" pitchFamily="34" charset="0"/>
              </a:rPr>
              <a:t> </a:t>
            </a: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
        <p:nvSpPr>
          <p:cNvPr id="5" name="CuadroTexto 4">
            <a:extLst>
              <a:ext uri="{FF2B5EF4-FFF2-40B4-BE49-F238E27FC236}">
                <a16:creationId xmlns:a16="http://schemas.microsoft.com/office/drawing/2014/main" id="{C3710DF0-1DE7-81A4-C18C-E669576A567A}"/>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Tree>
    <p:extLst>
      <p:ext uri="{BB962C8B-B14F-4D97-AF65-F5344CB8AC3E}">
        <p14:creationId xmlns:p14="http://schemas.microsoft.com/office/powerpoint/2010/main" val="40503542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028519" cy="3139321"/>
          </a:xfrm>
          <a:prstGeom prst="rect">
            <a:avLst/>
          </a:prstGeom>
          <a:noFill/>
        </p:spPr>
        <p:txBody>
          <a:bodyPr wrap="square" rtlCol="0">
            <a:spAutoFit/>
          </a:bodyPr>
          <a:lstStyle/>
          <a:p>
            <a:r>
              <a:rPr lang="es-CR" sz="1800" b="1" kern="50" dirty="0">
                <a:effectLst/>
                <a:latin typeface="Arial" panose="020B0604020202020204" pitchFamily="34" charset="0"/>
                <a:ea typeface="SimSun" panose="02010600030101010101" pitchFamily="2" charset="-122"/>
                <a:cs typeface="Arial" panose="020B0604020202020204" pitchFamily="34" charset="0"/>
              </a:rPr>
              <a:t>Políticas </a:t>
            </a:r>
            <a:r>
              <a:rPr lang="es-CR" sz="1800" b="1" kern="50">
                <a:effectLst/>
                <a:latin typeface="Arial" panose="020B0604020202020204" pitchFamily="34" charset="0"/>
                <a:ea typeface="SimSun" panose="02010600030101010101" pitchFamily="2" charset="-122"/>
                <a:cs typeface="Arial" panose="020B0604020202020204" pitchFamily="34" charset="0"/>
              </a:rPr>
              <a:t>y protocolos </a:t>
            </a:r>
            <a:r>
              <a:rPr lang="es-CR" sz="1800" b="1" kern="50" dirty="0">
                <a:effectLst/>
                <a:latin typeface="Arial" panose="020B0604020202020204" pitchFamily="34" charset="0"/>
                <a:ea typeface="SimSun" panose="02010600030101010101" pitchFamily="2" charset="-122"/>
                <a:cs typeface="Arial" panose="020B0604020202020204" pitchFamily="34" charset="0"/>
              </a:rPr>
              <a:t>institucionales</a:t>
            </a:r>
            <a:endParaRPr lang="es-CR" sz="2000" b="1" dirty="0">
              <a:effectLst/>
              <a:latin typeface="Arial" panose="020B0604020202020204" pitchFamily="34" charset="0"/>
              <a:cs typeface="Arial" panose="020B0604020202020204" pitchFamily="34" charset="0"/>
            </a:endParaRP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Círculos de Paz </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Formulación, control y evaluación del PAO</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Salud ocupacional en el PJ </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Participación Ciudadana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Atención de emergencias en caso de sismos, incendios o amenazas de bomba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Como padres cumplimos </a:t>
            </a:r>
            <a:r>
              <a:rPr lang="es-CR" sz="1600" kern="50" dirty="0">
                <a:solidFill>
                  <a:srgbClr val="4A8522"/>
                </a:solidFill>
                <a:effectLst/>
                <a:latin typeface="Arial" panose="020B0604020202020204" pitchFamily="34" charset="0"/>
                <a:ea typeface="SimSun" panose="02010600030101010101" pitchFamily="2" charset="-122"/>
                <a:cs typeface="Arial" panose="020B0604020202020204" pitchFamily="34" charset="0"/>
              </a:rPr>
              <a:t>(nuevo)</a:t>
            </a:r>
          </a:p>
          <a:p>
            <a:pPr marL="742950" lvl="1" indent="-285750">
              <a:buFont typeface="Arial" panose="020B0604020202020204" pitchFamily="34" charset="0"/>
              <a:buChar char="•"/>
            </a:pPr>
            <a:r>
              <a:rPr lang="es-CR" sz="1600" kern="50" dirty="0" err="1">
                <a:effectLst/>
                <a:latin typeface="Arial" panose="020B0604020202020204" pitchFamily="34" charset="0"/>
                <a:ea typeface="SimSun" panose="02010600030101010101" pitchFamily="2" charset="-122"/>
                <a:cs typeface="Arial" panose="020B0604020202020204" pitchFamily="34" charset="0"/>
              </a:rPr>
              <a:t>Multigeneraciones</a:t>
            </a:r>
            <a:r>
              <a:rPr lang="es-CR" sz="1600" kern="50" dirty="0">
                <a:effectLst/>
                <a:latin typeface="Arial" panose="020B0604020202020204" pitchFamily="34" charset="0"/>
                <a:ea typeface="SimSun" panose="02010600030101010101" pitchFamily="2" charset="-122"/>
                <a:cs typeface="Arial" panose="020B0604020202020204" pitchFamily="34" charset="0"/>
              </a:rPr>
              <a:t> </a:t>
            </a:r>
            <a:r>
              <a:rPr lang="es-CR" sz="1600" kern="50" dirty="0">
                <a:solidFill>
                  <a:srgbClr val="4A8522"/>
                </a:solidFill>
                <a:effectLst/>
                <a:latin typeface="Arial" panose="020B0604020202020204" pitchFamily="34" charset="0"/>
                <a:ea typeface="SimSun" panose="02010600030101010101" pitchFamily="2" charset="-122"/>
                <a:cs typeface="Arial" panose="020B0604020202020204" pitchFamily="34" charset="0"/>
              </a:rPr>
              <a:t>(nuevo)</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Círculos de Paz (Bimodal)*</a:t>
            </a:r>
          </a:p>
          <a:p>
            <a:pPr marL="763588" lvl="1" indent="-444500"/>
            <a:r>
              <a:rPr lang="es-CR" sz="1400" kern="50" dirty="0">
                <a:effectLst/>
                <a:latin typeface="Arial" panose="020B0604020202020204" pitchFamily="34" charset="0"/>
                <a:ea typeface="SimSun" panose="02010600030101010101" pitchFamily="2" charset="-122"/>
                <a:cs typeface="Arial" panose="020B0604020202020204" pitchFamily="34" charset="0"/>
              </a:rPr>
              <a:t>	Dos convocatorias anuales por matrícula asistida </a:t>
            </a:r>
            <a:endParaRPr lang="es-CR" sz="12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Según población meta del curso</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
        <p:nvSpPr>
          <p:cNvPr id="5" name="CuadroTexto 4">
            <a:extLst>
              <a:ext uri="{FF2B5EF4-FFF2-40B4-BE49-F238E27FC236}">
                <a16:creationId xmlns:a16="http://schemas.microsoft.com/office/drawing/2014/main" id="{C3710DF0-1DE7-81A4-C18C-E669576A567A}"/>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Tree>
    <p:extLst>
      <p:ext uri="{BB962C8B-B14F-4D97-AF65-F5344CB8AC3E}">
        <p14:creationId xmlns:p14="http://schemas.microsoft.com/office/powerpoint/2010/main" val="27772194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028519" cy="1015663"/>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Programa Educación Emocional</a:t>
            </a:r>
            <a:r>
              <a:rPr lang="es-CR" sz="2000" b="1" dirty="0">
                <a:effectLst/>
                <a:latin typeface="Arial" panose="020B0604020202020204" pitchFamily="34" charset="0"/>
                <a:cs typeface="Arial" panose="020B0604020202020204" pitchFamily="34" charset="0"/>
              </a:rPr>
              <a:t> </a:t>
            </a:r>
          </a:p>
          <a:p>
            <a:endParaRPr lang="es-CR" sz="2000" b="1" kern="50" dirty="0">
              <a:latin typeface="Arial" panose="020B0604020202020204" pitchFamily="34" charset="0"/>
              <a:ea typeface="SimSun" panose="02010600030101010101" pitchFamily="2" charset="-122"/>
              <a:cs typeface="Arial" panose="020B0604020202020204" pitchFamily="34" charset="0"/>
            </a:endParaRPr>
          </a:p>
          <a:p>
            <a:pPr marL="800100" lvl="1" indent="-34290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Entrenamiento Emocional</a:t>
            </a: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
        <p:nvSpPr>
          <p:cNvPr id="5" name="CuadroTexto 4">
            <a:extLst>
              <a:ext uri="{FF2B5EF4-FFF2-40B4-BE49-F238E27FC236}">
                <a16:creationId xmlns:a16="http://schemas.microsoft.com/office/drawing/2014/main" id="{C3710DF0-1DE7-81A4-C18C-E669576A567A}"/>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Tree>
    <p:extLst>
      <p:ext uri="{BB962C8B-B14F-4D97-AF65-F5344CB8AC3E}">
        <p14:creationId xmlns:p14="http://schemas.microsoft.com/office/powerpoint/2010/main" val="33289909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4101936" y="1771255"/>
            <a:ext cx="7385872" cy="3170099"/>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Programa de especialización en Sistemas de Información</a:t>
            </a:r>
          </a:p>
          <a:p>
            <a:r>
              <a:rPr lang="es-CR" sz="1800" kern="50" dirty="0">
                <a:effectLst/>
                <a:latin typeface="Arial" panose="020B0604020202020204" pitchFamily="34" charset="0"/>
                <a:ea typeface="SimSun" panose="02010600030101010101" pitchFamily="2" charset="-122"/>
                <a:cs typeface="Arial" panose="020B0604020202020204" pitchFamily="34" charset="0"/>
              </a:rPr>
              <a:t>Cursos recién actualizados con nueva tecnología</a:t>
            </a: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Básico</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Actualizaciones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Autorizaciones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Aprobaciones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Administradores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Auditoria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Boletas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FICO</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Sistema de Depósitos Judiciales (SDJ)- Códigos</a:t>
            </a:r>
            <a:endParaRPr lang="es-CR"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797071"/>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
        <p:nvSpPr>
          <p:cNvPr id="5" name="CuadroTexto 4">
            <a:extLst>
              <a:ext uri="{FF2B5EF4-FFF2-40B4-BE49-F238E27FC236}">
                <a16:creationId xmlns:a16="http://schemas.microsoft.com/office/drawing/2014/main" id="{C3710DF0-1DE7-81A4-C18C-E669576A567A}"/>
              </a:ext>
            </a:extLst>
          </p:cNvPr>
          <p:cNvSpPr txBox="1"/>
          <p:nvPr/>
        </p:nvSpPr>
        <p:spPr>
          <a:xfrm>
            <a:off x="353011" y="5713555"/>
            <a:ext cx="2127314" cy="800219"/>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a:p>
            <a:pPr algn="ctr"/>
            <a:r>
              <a:rPr lang="es-CR" sz="1400" kern="50" dirty="0">
                <a:solidFill>
                  <a:schemeClr val="bg1"/>
                </a:solidFill>
                <a:ea typeface="SimSun" panose="02010600030101010101" pitchFamily="2" charset="-122"/>
              </a:rPr>
              <a:t>Dos convocatorias</a:t>
            </a:r>
          </a:p>
          <a:p>
            <a:pPr algn="ctr"/>
            <a:r>
              <a:rPr lang="es-CR" sz="1400" kern="50" dirty="0">
                <a:solidFill>
                  <a:schemeClr val="bg1"/>
                </a:solidFill>
                <a:ea typeface="SimSun" panose="02010600030101010101" pitchFamily="2" charset="-122"/>
              </a:rPr>
              <a:t>por mes en </a:t>
            </a:r>
            <a:r>
              <a:rPr lang="es-CR" sz="1400" kern="50" dirty="0" err="1">
                <a:solidFill>
                  <a:schemeClr val="bg1"/>
                </a:solidFill>
                <a:ea typeface="SimSun" panose="02010600030101010101" pitchFamily="2" charset="-122"/>
              </a:rPr>
              <a:t>Automatrícula</a:t>
            </a:r>
            <a:r>
              <a:rPr lang="es-CR" sz="1400" kern="50" dirty="0">
                <a:solidFill>
                  <a:schemeClr val="bg1"/>
                </a:solidFill>
                <a:ea typeface="SimSun" panose="02010600030101010101" pitchFamily="2" charset="-122"/>
              </a:rPr>
              <a:t> </a:t>
            </a:r>
          </a:p>
        </p:txBody>
      </p:sp>
    </p:spTree>
    <p:extLst>
      <p:ext uri="{BB962C8B-B14F-4D97-AF65-F5344CB8AC3E}">
        <p14:creationId xmlns:p14="http://schemas.microsoft.com/office/powerpoint/2010/main" val="9070008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A85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707063" y="1373905"/>
            <a:ext cx="8196575" cy="4124206"/>
          </a:xfrm>
          <a:prstGeom prst="rect">
            <a:avLst/>
          </a:prstGeom>
          <a:noFill/>
        </p:spPr>
        <p:txBody>
          <a:bodyPr wrap="square" rtlCol="0">
            <a:spAutoFit/>
          </a:bodyPr>
          <a:lstStyle/>
          <a:p>
            <a:r>
              <a:rPr lang="es-CR" sz="2000" b="1" kern="50" dirty="0">
                <a:effectLst/>
                <a:latin typeface="Arial" panose="020B0604020202020204" pitchFamily="34" charset="0"/>
                <a:ea typeface="SimSun" panose="02010600030101010101" pitchFamily="2" charset="-122"/>
                <a:cs typeface="Arial" panose="020B0604020202020204" pitchFamily="34" charset="0"/>
              </a:rPr>
              <a:t>Cursos nuevos para implementar</a:t>
            </a:r>
          </a:p>
          <a:p>
            <a:endParaRPr lang="es-CR" kern="50" dirty="0">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Atención integral de Niñas, Niños y Adolescentes en los procesos judiciales </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Historia de las poblaciones africanas, negras, afrocaribeñas y afrodescendientes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Desafío PJ Verde</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Derechos de las personas menores de edad en conflicto con la ley</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Atención a Personas Víctimas y Testigos </a:t>
            </a:r>
            <a:r>
              <a:rPr lang="es-CR" sz="1100" kern="50" dirty="0">
                <a:effectLst/>
                <a:highlight>
                  <a:srgbClr val="F2A200"/>
                </a:highlight>
                <a:latin typeface="Arial" panose="020B0604020202020204" pitchFamily="34" charset="0"/>
                <a:ea typeface="SimSun" panose="02010600030101010101" pitchFamily="2" charset="-122"/>
                <a:cs typeface="Arial" panose="020B0604020202020204" pitchFamily="34" charset="0"/>
              </a:rPr>
              <a:t>(Actualización de tecnología)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GICA </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Migración y refugio </a:t>
            </a:r>
            <a:r>
              <a:rPr lang="es-CR" sz="1100" kern="50" dirty="0">
                <a:effectLst/>
                <a:highlight>
                  <a:srgbClr val="F2A200"/>
                </a:highlight>
                <a:latin typeface="Arial" panose="020B0604020202020204" pitchFamily="34" charset="0"/>
                <a:ea typeface="SimSun" panose="02010600030101010101" pitchFamily="2" charset="-122"/>
                <a:cs typeface="Arial" panose="020B0604020202020204" pitchFamily="34" charset="0"/>
              </a:rPr>
              <a:t>(Actualización de tecnología)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SIGAO</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Código de Ética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Sensibilización y procedimiento para el otorgamiento de ayudas económicas a la población indígena</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Proceso Archivístico para despachos Judiciales</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Actualización curso Hostigamiento Sexual</a:t>
            </a:r>
          </a:p>
          <a:p>
            <a:pPr marL="742950" lvl="1" indent="-285750">
              <a:buFont typeface="Arial" panose="020B0604020202020204" pitchFamily="34" charset="0"/>
              <a:buChar char="•"/>
            </a:pPr>
            <a:r>
              <a:rPr lang="es-CR" sz="1600" kern="50" dirty="0">
                <a:effectLst/>
                <a:latin typeface="Arial" panose="020B0604020202020204" pitchFamily="34" charset="0"/>
                <a:ea typeface="SimSun" panose="02010600030101010101" pitchFamily="2" charset="-122"/>
                <a:cs typeface="Arial" panose="020B0604020202020204" pitchFamily="34" charset="0"/>
              </a:rPr>
              <a:t>Teletrabajo</a:t>
            </a:r>
            <a:endParaRPr lang="es-CR" sz="1800" kern="50" dirty="0">
              <a:effectLst/>
              <a:latin typeface="Arial" panose="020B0604020202020204" pitchFamily="34" charset="0"/>
              <a:ea typeface="SimSun" panose="02010600030101010101" pitchFamily="2" charset="-122"/>
              <a:cs typeface="Arial" panose="020B0604020202020204" pitchFamily="34" charset="0"/>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8593153" y="5987684"/>
            <a:ext cx="4582694" cy="338554"/>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Toda la población judicial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84384" y="5949715"/>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4572001" y="253531"/>
            <a:ext cx="6358758"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IMPLEMENTACIÓN DE CURSOS VIRTUALES</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
        <p:nvSpPr>
          <p:cNvPr id="5" name="CuadroTexto 4">
            <a:extLst>
              <a:ext uri="{FF2B5EF4-FFF2-40B4-BE49-F238E27FC236}">
                <a16:creationId xmlns:a16="http://schemas.microsoft.com/office/drawing/2014/main" id="{C3710DF0-1DE7-81A4-C18C-E669576A567A}"/>
              </a:ext>
            </a:extLst>
          </p:cNvPr>
          <p:cNvSpPr txBox="1"/>
          <p:nvPr/>
        </p:nvSpPr>
        <p:spPr>
          <a:xfrm>
            <a:off x="459675" y="5713555"/>
            <a:ext cx="1913985" cy="369332"/>
          </a:xfrm>
          <a:prstGeom prst="rect">
            <a:avLst/>
          </a:prstGeom>
          <a:noFill/>
        </p:spPr>
        <p:txBody>
          <a:bodyPr wrap="none" rtlCol="0">
            <a:spAutoFit/>
          </a:bodyPr>
          <a:lstStyle/>
          <a:p>
            <a:pPr algn="ctr"/>
            <a:r>
              <a:rPr lang="es-CR" kern="50" dirty="0">
                <a:solidFill>
                  <a:schemeClr val="bg1"/>
                </a:solidFill>
                <a:ea typeface="SimSun" panose="02010600030101010101" pitchFamily="2" charset="-122"/>
              </a:rPr>
              <a:t>Enero – Diciembre</a:t>
            </a:r>
          </a:p>
        </p:txBody>
      </p:sp>
    </p:spTree>
    <p:extLst>
      <p:ext uri="{BB962C8B-B14F-4D97-AF65-F5344CB8AC3E}">
        <p14:creationId xmlns:p14="http://schemas.microsoft.com/office/powerpoint/2010/main" val="28527378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9C07306-50F2-FD30-9309-EA14517DE9B7}"/>
              </a:ext>
            </a:extLst>
          </p:cNvPr>
          <p:cNvSpPr/>
          <p:nvPr/>
        </p:nvSpPr>
        <p:spPr>
          <a:xfrm>
            <a:off x="-84085" y="0"/>
            <a:ext cx="12276085"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 name="Rectángulo 3">
            <a:extLst>
              <a:ext uri="{FF2B5EF4-FFF2-40B4-BE49-F238E27FC236}">
                <a16:creationId xmlns:a16="http://schemas.microsoft.com/office/drawing/2014/main" id="{879E50CC-CB6C-0E66-9D7E-FF8A688D90D9}"/>
              </a:ext>
            </a:extLst>
          </p:cNvPr>
          <p:cNvSpPr/>
          <p:nvPr/>
        </p:nvSpPr>
        <p:spPr>
          <a:xfrm>
            <a:off x="540541" y="0"/>
            <a:ext cx="5276193"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CuadroTexto 6">
            <a:extLst>
              <a:ext uri="{FF2B5EF4-FFF2-40B4-BE49-F238E27FC236}">
                <a16:creationId xmlns:a16="http://schemas.microsoft.com/office/drawing/2014/main" id="{F1ECF8DF-D209-26CB-194E-EB43DD46980A}"/>
              </a:ext>
            </a:extLst>
          </p:cNvPr>
          <p:cNvSpPr txBox="1"/>
          <p:nvPr/>
        </p:nvSpPr>
        <p:spPr>
          <a:xfrm>
            <a:off x="7110932" y="3810673"/>
            <a:ext cx="3216522" cy="400110"/>
          </a:xfrm>
          <a:prstGeom prst="rect">
            <a:avLst/>
          </a:prstGeom>
          <a:noFill/>
        </p:spPr>
        <p:txBody>
          <a:bodyPr wrap="none" rtlCol="0">
            <a:spAutoFit/>
          </a:bodyPr>
          <a:lstStyle/>
          <a:p>
            <a:r>
              <a:rPr lang="es-CR" sz="2000" dirty="0">
                <a:solidFill>
                  <a:schemeClr val="bg1"/>
                </a:solidFill>
                <a:latin typeface="+mj-lt"/>
              </a:rPr>
              <a:t>PLAN DE CAPACITACIÓN 2023</a:t>
            </a:r>
          </a:p>
        </p:txBody>
      </p:sp>
      <p:sp>
        <p:nvSpPr>
          <p:cNvPr id="8" name="CuadroTexto 7">
            <a:extLst>
              <a:ext uri="{FF2B5EF4-FFF2-40B4-BE49-F238E27FC236}">
                <a16:creationId xmlns:a16="http://schemas.microsoft.com/office/drawing/2014/main" id="{28BF4926-98D3-A738-B45F-E2B03D8354AB}"/>
              </a:ext>
            </a:extLst>
          </p:cNvPr>
          <p:cNvSpPr txBox="1"/>
          <p:nvPr/>
        </p:nvSpPr>
        <p:spPr>
          <a:xfrm>
            <a:off x="5816735" y="2411404"/>
            <a:ext cx="4609528" cy="954107"/>
          </a:xfrm>
          <a:prstGeom prst="rect">
            <a:avLst/>
          </a:prstGeom>
          <a:noFill/>
        </p:spPr>
        <p:txBody>
          <a:bodyPr wrap="square" rtlCol="0">
            <a:spAutoFit/>
          </a:bodyPr>
          <a:lstStyle/>
          <a:p>
            <a:pPr algn="r"/>
            <a:r>
              <a:rPr lang="es-CR" sz="2800" b="1" dirty="0">
                <a:solidFill>
                  <a:schemeClr val="bg1"/>
                </a:solidFill>
                <a:latin typeface="Arial Black" panose="020B0604020202020204" pitchFamily="34" charset="0"/>
                <a:cs typeface="Arial Black" panose="020B0604020202020204" pitchFamily="34" charset="0"/>
              </a:rPr>
              <a:t>ÁREA DE GESTIÓN</a:t>
            </a:r>
          </a:p>
          <a:p>
            <a:pPr algn="r"/>
            <a:r>
              <a:rPr lang="es-CR" sz="2800" b="1" dirty="0">
                <a:solidFill>
                  <a:schemeClr val="bg1"/>
                </a:solidFill>
                <a:latin typeface="Arial Black" panose="020B0604020202020204" pitchFamily="34" charset="0"/>
                <a:cs typeface="Arial Black" panose="020B0604020202020204" pitchFamily="34" charset="0"/>
              </a:rPr>
              <a:t>ADMINISTRATIVA</a:t>
            </a:r>
            <a:endParaRPr lang="es-CR" sz="6600" b="1" dirty="0">
              <a:solidFill>
                <a:schemeClr val="bg1"/>
              </a:solidFill>
              <a:latin typeface="Arial Black" panose="020B0604020202020204" pitchFamily="34" charset="0"/>
              <a:cs typeface="Arial Black" panose="020B0604020202020204" pitchFamily="34" charset="0"/>
            </a:endParaRPr>
          </a:p>
        </p:txBody>
      </p:sp>
      <p:pic>
        <p:nvPicPr>
          <p:cNvPr id="9" name="Gráfico 8" descr="Group contorno">
            <a:extLst>
              <a:ext uri="{FF2B5EF4-FFF2-40B4-BE49-F238E27FC236}">
                <a16:creationId xmlns:a16="http://schemas.microsoft.com/office/drawing/2014/main" id="{05AA593B-77CA-9876-0CE0-4D666BF28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10744" y="2277573"/>
            <a:ext cx="1221767" cy="1221767"/>
          </a:xfrm>
          <a:prstGeom prst="rect">
            <a:avLst/>
          </a:prstGeom>
        </p:spPr>
      </p:pic>
      <p:pic>
        <p:nvPicPr>
          <p:cNvPr id="5" name="Picture 2" descr="Socios con grandes piezas de rompecabezas vector gratuito">
            <a:extLst>
              <a:ext uri="{FF2B5EF4-FFF2-40B4-BE49-F238E27FC236}">
                <a16:creationId xmlns:a16="http://schemas.microsoft.com/office/drawing/2014/main" id="{962C86E1-23BE-3035-1EA3-57D347900F5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11556"/>
          <a:stretch/>
        </p:blipFill>
        <p:spPr bwMode="auto">
          <a:xfrm>
            <a:off x="582203" y="1560443"/>
            <a:ext cx="5192291" cy="2802310"/>
          </a:xfrm>
          <a:prstGeom prst="roundRect">
            <a:avLst>
              <a:gd name="adj" fmla="val 8594"/>
            </a:avLst>
          </a:prstGeom>
          <a:solidFill>
            <a:srgbClr val="FFFFFF">
              <a:shade val="85000"/>
            </a:srgbClr>
          </a:solidFill>
          <a:ln>
            <a:noFill/>
          </a:ln>
          <a:effectLst>
            <a:reflection blurRad="12700" stA="30000" endPos="26000" dist="5000" dir="5400000" sy="-100000" algn="bl" rotWithShape="0"/>
          </a:effectLst>
        </p:spPr>
      </p:pic>
    </p:spTree>
    <p:extLst>
      <p:ext uri="{BB962C8B-B14F-4D97-AF65-F5344CB8AC3E}">
        <p14:creationId xmlns:p14="http://schemas.microsoft.com/office/powerpoint/2010/main" val="34250170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993930" y="2123090"/>
            <a:ext cx="7315200" cy="1938992"/>
          </a:xfrm>
          <a:prstGeom prst="rect">
            <a:avLst/>
          </a:prstGeom>
          <a:noFill/>
        </p:spPr>
        <p:txBody>
          <a:bodyPr wrap="square" rtlCol="0">
            <a:spAutoFit/>
          </a:bodyPr>
          <a:lstStyle/>
          <a:p>
            <a:pPr algn="just"/>
            <a:r>
              <a:rPr lang="es-CR" sz="2400" kern="50" dirty="0">
                <a:effectLst/>
                <a:latin typeface="Arial" panose="020B0604020202020204" pitchFamily="34" charset="0"/>
                <a:ea typeface="SimSun" panose="02010600030101010101" pitchFamily="2" charset="-122"/>
                <a:cs typeface="Arial" panose="020B0604020202020204" pitchFamily="34" charset="0"/>
              </a:rPr>
              <a:t>Seguimiento del plan de mentorías para la atención del plan de capacitación del personal Técnico especializado 5 y 6 en Mantenimiento de todo el país según diagnóstico realizado en 2018 y 2019 y los recursos disponibles.</a:t>
            </a:r>
            <a:r>
              <a:rPr lang="es-CR" sz="2400" dirty="0">
                <a:effectLst/>
                <a:latin typeface="Arial" panose="020B0604020202020204" pitchFamily="34" charset="0"/>
                <a:cs typeface="Arial" panose="020B0604020202020204" pitchFamily="34" charset="0"/>
              </a:rPr>
              <a:t> </a:t>
            </a:r>
            <a:endParaRPr lang="es-CR" sz="24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3809511" cy="738664"/>
          </a:xfrm>
          <a:prstGeom prst="rect">
            <a:avLst/>
          </a:prstGeom>
        </p:spPr>
        <p:txBody>
          <a:bodyPr wrap="square">
            <a:spAutoFit/>
          </a:bodyPr>
          <a:lstStyle/>
          <a:p>
            <a:r>
              <a:rPr lang="es-CR" sz="1400" kern="50" dirty="0">
                <a:latin typeface="Arial" panose="020B0604020202020204" pitchFamily="34" charset="0"/>
                <a:ea typeface="SimSun" panose="02010600030101010101" pitchFamily="2" charset="-122"/>
                <a:cs typeface="Arial" panose="020B0604020202020204" pitchFamily="34" charset="0"/>
              </a:rPr>
              <a:t>Personal obrero especializado 5 y 6 de Administraciones Regionales y del I Circuito Judicial de San José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2400161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3139321"/>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Gestión de becas de los programas presupuestarios:</a:t>
            </a:r>
          </a:p>
          <a:p>
            <a:pPr>
              <a:spcAft>
                <a:spcPts val="0"/>
              </a:spcAft>
            </a:pPr>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marL="342900" indent="-342900">
              <a:spcAft>
                <a:spcPts val="0"/>
              </a:spcAft>
              <a:buFont typeface="Arial" panose="020B0604020202020204" pitchFamily="34" charset="0"/>
              <a:buChar char="•"/>
            </a:pPr>
            <a:r>
              <a:rPr lang="es-CR" sz="2000" b="1" kern="50" dirty="0">
                <a:effectLst/>
                <a:latin typeface="Arial" panose="020B0604020202020204" pitchFamily="34" charset="0"/>
                <a:ea typeface="SimSun" panose="02010600030101010101" pitchFamily="2" charset="-122"/>
                <a:cs typeface="Arial" panose="020B0604020202020204" pitchFamily="34" charset="0"/>
              </a:rPr>
              <a:t>926 </a:t>
            </a:r>
            <a:r>
              <a:rPr lang="es-CR" sz="2000" kern="50" dirty="0">
                <a:latin typeface="Arial" panose="020B0604020202020204" pitchFamily="34" charset="0"/>
                <a:ea typeface="SimSun" panose="02010600030101010101" pitchFamily="2" charset="-122"/>
                <a:cs typeface="Arial" panose="020B0604020202020204" pitchFamily="34" charset="0"/>
              </a:rPr>
              <a:t>Dirección y Administración </a:t>
            </a:r>
          </a:p>
          <a:p>
            <a:pPr marL="342900" indent="-342900">
              <a:spcAft>
                <a:spcPts val="0"/>
              </a:spcAft>
              <a:buFont typeface="Arial" panose="020B0604020202020204" pitchFamily="34" charset="0"/>
              <a:buChar char="•"/>
            </a:pPr>
            <a:r>
              <a:rPr lang="es-CR" sz="2000" b="1" kern="50" dirty="0">
                <a:effectLst/>
                <a:latin typeface="Arial" panose="020B0604020202020204" pitchFamily="34" charset="0"/>
                <a:ea typeface="SimSun" panose="02010600030101010101" pitchFamily="2" charset="-122"/>
                <a:cs typeface="Arial" panose="020B0604020202020204" pitchFamily="34" charset="0"/>
              </a:rPr>
              <a:t>927 </a:t>
            </a:r>
            <a:r>
              <a:rPr lang="es-CR" sz="2000" kern="50" dirty="0">
                <a:effectLst/>
                <a:latin typeface="Arial" panose="020B0604020202020204" pitchFamily="34" charset="0"/>
                <a:ea typeface="SimSun" panose="02010600030101010101" pitchFamily="2" charset="-122"/>
                <a:cs typeface="Arial" panose="020B0604020202020204" pitchFamily="34" charset="0"/>
              </a:rPr>
              <a:t>Judicatura</a:t>
            </a:r>
          </a:p>
          <a:p>
            <a:pPr marL="342900" indent="-342900">
              <a:spcAft>
                <a:spcPts val="0"/>
              </a:spcAft>
              <a:buFont typeface="Arial" panose="020B0604020202020204" pitchFamily="34" charset="0"/>
              <a:buChar char="•"/>
            </a:pPr>
            <a:r>
              <a:rPr lang="es-CR" sz="2000" b="1" kern="50" dirty="0">
                <a:latin typeface="Arial" panose="020B0604020202020204" pitchFamily="34" charset="0"/>
                <a:ea typeface="SimSun" panose="02010600030101010101" pitchFamily="2" charset="-122"/>
                <a:cs typeface="Arial" panose="020B0604020202020204" pitchFamily="34" charset="0"/>
              </a:rPr>
              <a:t>928</a:t>
            </a:r>
            <a:r>
              <a:rPr lang="es-CR" sz="2000" kern="50" dirty="0">
                <a:latin typeface="Arial" panose="020B0604020202020204" pitchFamily="34" charset="0"/>
                <a:ea typeface="SimSun" panose="02010600030101010101" pitchFamily="2" charset="-122"/>
                <a:cs typeface="Arial" panose="020B0604020202020204" pitchFamily="34" charset="0"/>
              </a:rPr>
              <a:t> OIJ</a:t>
            </a: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342900" indent="-342900">
              <a:spcAft>
                <a:spcPts val="0"/>
              </a:spcAft>
              <a:buFont typeface="Arial" panose="020B0604020202020204" pitchFamily="34" charset="0"/>
              <a:buChar char="•"/>
            </a:pPr>
            <a:r>
              <a:rPr lang="es-CR" sz="2000" b="1" kern="50" dirty="0">
                <a:latin typeface="Arial" panose="020B0604020202020204" pitchFamily="34" charset="0"/>
                <a:ea typeface="SimSun" panose="02010600030101010101" pitchFamily="2" charset="-122"/>
                <a:cs typeface="Arial" panose="020B0604020202020204" pitchFamily="34" charset="0"/>
              </a:rPr>
              <a:t>929</a:t>
            </a:r>
            <a:r>
              <a:rPr lang="es-CR" sz="2000" kern="50" dirty="0">
                <a:latin typeface="Arial" panose="020B0604020202020204" pitchFamily="34" charset="0"/>
                <a:ea typeface="SimSun" panose="02010600030101010101" pitchFamily="2" charset="-122"/>
                <a:cs typeface="Arial" panose="020B0604020202020204" pitchFamily="34" charset="0"/>
              </a:rPr>
              <a:t> Ministerio Público</a:t>
            </a:r>
          </a:p>
          <a:p>
            <a:pPr marL="342900" indent="-342900">
              <a:spcAft>
                <a:spcPts val="0"/>
              </a:spcAft>
              <a:buFont typeface="Arial" panose="020B0604020202020204" pitchFamily="34" charset="0"/>
              <a:buChar char="•"/>
            </a:pPr>
            <a:r>
              <a:rPr lang="es-CR" sz="2000" b="1" kern="50" dirty="0">
                <a:latin typeface="Arial" panose="020B0604020202020204" pitchFamily="34" charset="0"/>
                <a:ea typeface="SimSun" panose="02010600030101010101" pitchFamily="2" charset="-122"/>
                <a:cs typeface="Arial" panose="020B0604020202020204" pitchFamily="34" charset="0"/>
              </a:rPr>
              <a:t>930</a:t>
            </a:r>
            <a:r>
              <a:rPr lang="es-CR" sz="2000" kern="50" dirty="0">
                <a:latin typeface="Arial" panose="020B0604020202020204" pitchFamily="34" charset="0"/>
                <a:ea typeface="SimSun" panose="02010600030101010101" pitchFamily="2" charset="-122"/>
                <a:cs typeface="Arial" panose="020B0604020202020204" pitchFamily="34" charset="0"/>
              </a:rPr>
              <a:t> Defensa Pública</a:t>
            </a:r>
          </a:p>
          <a:p>
            <a:pPr marL="342900" indent="-342900">
              <a:spcAft>
                <a:spcPts val="0"/>
              </a:spcAft>
              <a:buFont typeface="Arial" panose="020B0604020202020204" pitchFamily="34" charset="0"/>
              <a:buChar char="•"/>
            </a:pPr>
            <a:r>
              <a:rPr lang="es-CR" sz="2000" b="1" kern="50">
                <a:latin typeface="Arial" panose="020B0604020202020204" pitchFamily="34" charset="0"/>
                <a:ea typeface="SimSun" panose="02010600030101010101" pitchFamily="2" charset="-122"/>
                <a:cs typeface="Arial" panose="020B0604020202020204" pitchFamily="34" charset="0"/>
              </a:rPr>
              <a:t>950</a:t>
            </a:r>
            <a:r>
              <a:rPr lang="es-CR" sz="2000" kern="50">
                <a:latin typeface="Arial" panose="020B0604020202020204" pitchFamily="34" charset="0"/>
                <a:ea typeface="SimSun" panose="02010600030101010101" pitchFamily="2" charset="-122"/>
                <a:cs typeface="Arial" panose="020B0604020202020204" pitchFamily="34" charset="0"/>
              </a:rPr>
              <a:t> OAPVD</a:t>
            </a:r>
            <a:endParaRPr lang="es-CR" sz="2000" kern="50" dirty="0">
              <a:latin typeface="Arial" panose="020B0604020202020204" pitchFamily="34" charset="0"/>
              <a:ea typeface="SimSun" panose="02010600030101010101" pitchFamily="2" charset="-122"/>
              <a:cs typeface="Arial" panose="020B0604020202020204" pitchFamily="34" charset="0"/>
            </a:endParaRPr>
          </a:p>
          <a:p>
            <a:pPr marL="342900" indent="-342900">
              <a:spcAft>
                <a:spcPts val="0"/>
              </a:spcAft>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a:spcAft>
                <a:spcPts val="0"/>
              </a:spcAft>
            </a:pPr>
            <a:endParaRPr lang="es-CR" kern="50" dirty="0">
              <a:latin typeface="Cambria" panose="02040503050406030204" pitchFamily="18" charset="0"/>
              <a:ea typeface="SimSun" panose="02010600030101010101" pitchFamily="2" charset="-122"/>
              <a:cs typeface="Calibri" panose="020F050202020403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20"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830997"/>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Población judicial en general que cumple los requisitos y pertenece al programa presupuestario que otorga la beca</a:t>
            </a:r>
            <a:endParaRPr lang="es-CR" sz="1400" kern="50" dirty="0">
              <a:effectLst/>
              <a:latin typeface="Arial" panose="020B0604020202020204" pitchFamily="34" charset="0"/>
              <a:ea typeface="SimSun" panose="02010600030101010101" pitchFamily="2" charset="-122"/>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96770"/>
            <a:ext cx="3857297" cy="646331"/>
          </a:xfrm>
          <a:prstGeom prst="rect">
            <a:avLst/>
          </a:prstGeom>
        </p:spPr>
        <p:txBody>
          <a:bodyPr wrap="square">
            <a:spAutoFit/>
          </a:bodyPr>
          <a:lstStyle/>
          <a:p>
            <a:pPr algn="r"/>
            <a:r>
              <a:rPr lang="es-CR" sz="1800" b="1" dirty="0">
                <a:solidFill>
                  <a:schemeClr val="bg1"/>
                </a:solidFill>
                <a:latin typeface="Arial Black" panose="020B0604020202020204" pitchFamily="34" charset="0"/>
                <a:cs typeface="Arial Black" panose="020B0604020202020204" pitchFamily="34" charset="0"/>
              </a:rPr>
              <a:t>ÁREA DE GESTIÓN</a:t>
            </a:r>
          </a:p>
          <a:p>
            <a:pPr algn="r"/>
            <a:r>
              <a:rPr lang="es-CR" sz="1800" b="1" dirty="0">
                <a:solidFill>
                  <a:schemeClr val="bg1"/>
                </a:solidFill>
                <a:latin typeface="Arial Black" panose="020B0604020202020204" pitchFamily="34" charset="0"/>
                <a:cs typeface="Arial Black" panose="020B0604020202020204" pitchFamily="34" charset="0"/>
              </a:rPr>
              <a:t>ADMINISTRATIVA</a:t>
            </a:r>
            <a:endParaRPr lang="es-CR" sz="4800" b="1" dirty="0">
              <a:solidFill>
                <a:schemeClr val="bg1"/>
              </a:solidFill>
              <a:latin typeface="Arial Black" panose="020B0604020202020204" pitchFamily="34" charset="0"/>
              <a:cs typeface="Arial Black" panose="020B0604020202020204" pitchFamily="34" charset="0"/>
            </a:endParaRP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11473141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855906" y="2186434"/>
            <a:ext cx="8053558" cy="3200876"/>
          </a:xfrm>
          <a:prstGeom prst="rect">
            <a:avLst/>
          </a:prstGeom>
          <a:noFill/>
        </p:spPr>
        <p:txBody>
          <a:bodyPr wrap="square" rtlCol="0">
            <a:spAutoFit/>
          </a:bodyPr>
          <a:lstStyle/>
          <a:p>
            <a:pPr>
              <a:spcAft>
                <a:spcPts val="0"/>
              </a:spcAft>
            </a:pPr>
            <a:r>
              <a:rPr lang="es-CR" sz="2000" b="1" kern="50" dirty="0">
                <a:effectLst/>
                <a:latin typeface="Arial" panose="020B0604020202020204" pitchFamily="34" charset="0"/>
                <a:ea typeface="SimSun" panose="02010600030101010101" pitchFamily="2" charset="-122"/>
                <a:cs typeface="Arial" panose="020B0604020202020204" pitchFamily="34" charset="0"/>
              </a:rPr>
              <a:t>Presupuesto para contratar por la 10701:</a:t>
            </a:r>
          </a:p>
          <a:p>
            <a:pPr>
              <a:spcAft>
                <a:spcPts val="0"/>
              </a:spcAft>
            </a:pPr>
            <a:endParaRPr lang="es-CR" sz="2000" b="1" kern="50" dirty="0">
              <a:effectLst/>
              <a:latin typeface="Arial" panose="020B0604020202020204" pitchFamily="34" charset="0"/>
              <a:ea typeface="SimSun" panose="02010600030101010101" pitchFamily="2" charset="-122"/>
              <a:cs typeface="Arial" panose="020B0604020202020204" pitchFamily="34" charset="0"/>
            </a:endParaRPr>
          </a:p>
          <a:p>
            <a:pPr>
              <a:spcAft>
                <a:spcPts val="0"/>
              </a:spcAft>
            </a:pPr>
            <a:r>
              <a:rPr lang="es-419" sz="1800" b="1" dirty="0">
                <a:effectLst/>
                <a:latin typeface="Arial" panose="020B0604020202020204" pitchFamily="34" charset="0"/>
                <a:ea typeface="Calibri" panose="020F0502020204030204" pitchFamily="34" charset="0"/>
              </a:rPr>
              <a:t>₡ 29 666 164,80  (Si se aprueban las ME propuestas)</a:t>
            </a:r>
          </a:p>
          <a:p>
            <a:pPr>
              <a:spcAft>
                <a:spcPts val="0"/>
              </a:spcAft>
            </a:pPr>
            <a:r>
              <a:rPr lang="es-419" b="1" kern="50" dirty="0">
                <a:latin typeface="Arial" panose="020B0604020202020204" pitchFamily="34" charset="0"/>
                <a:ea typeface="SimSun" panose="02010600030101010101" pitchFamily="2" charset="-122"/>
                <a:cs typeface="Arial" panose="020B0604020202020204" pitchFamily="34" charset="0"/>
              </a:rPr>
              <a:t>Actualmente se cuenta con un presupuesto de solo </a:t>
            </a:r>
            <a:r>
              <a:rPr lang="es-419" sz="1800" b="1" dirty="0">
                <a:effectLst/>
                <a:latin typeface="Arial" panose="020B0604020202020204" pitchFamily="34" charset="0"/>
                <a:ea typeface="Calibri" panose="020F0502020204030204" pitchFamily="34" charset="0"/>
              </a:rPr>
              <a:t>₡ </a:t>
            </a:r>
            <a:r>
              <a:rPr lang="es-419" b="1" kern="50" dirty="0">
                <a:latin typeface="Arial" panose="020B0604020202020204" pitchFamily="34" charset="0"/>
                <a:ea typeface="SimSun" panose="02010600030101010101" pitchFamily="2" charset="-122"/>
                <a:cs typeface="Arial" panose="020B0604020202020204" pitchFamily="34" charset="0"/>
              </a:rPr>
              <a:t>11 000 000.00</a:t>
            </a:r>
          </a:p>
          <a:p>
            <a:pPr>
              <a:spcAft>
                <a:spcPts val="0"/>
              </a:spcAft>
            </a:pPr>
            <a:endParaRPr lang="es-419" sz="2000" b="1" kern="50" dirty="0">
              <a:effectLst/>
              <a:latin typeface="Arial" panose="020B0604020202020204" pitchFamily="34" charset="0"/>
              <a:ea typeface="SimSun" panose="02010600030101010101" pitchFamily="2" charset="-122"/>
              <a:cs typeface="Arial" panose="020B0604020202020204" pitchFamily="34" charset="0"/>
            </a:endParaRPr>
          </a:p>
          <a:p>
            <a:pPr>
              <a:spcAft>
                <a:spcPts val="0"/>
              </a:spcAft>
            </a:pPr>
            <a:r>
              <a:rPr lang="es-419" sz="2000" b="1" kern="50" dirty="0">
                <a:latin typeface="Arial" panose="020B0604020202020204" pitchFamily="34" charset="0"/>
                <a:ea typeface="SimSun" panose="02010600030101010101" pitchFamily="2" charset="-122"/>
                <a:cs typeface="Arial" panose="020B0604020202020204" pitchFamily="34" charset="0"/>
              </a:rPr>
              <a:t>Según lo proyectado y las obligaciones institucionales el presupuesto que se requiere es de:</a:t>
            </a:r>
          </a:p>
          <a:p>
            <a:pPr>
              <a:spcAft>
                <a:spcPts val="0"/>
              </a:spcAft>
            </a:pPr>
            <a:endParaRPr lang="es-419" sz="2000" b="1" kern="50" dirty="0">
              <a:effectLst/>
              <a:latin typeface="Arial" panose="020B0604020202020204" pitchFamily="34" charset="0"/>
              <a:ea typeface="SimSun" panose="02010600030101010101" pitchFamily="2" charset="-122"/>
              <a:cs typeface="Arial" panose="020B0604020202020204" pitchFamily="34" charset="0"/>
            </a:endParaRPr>
          </a:p>
          <a:p>
            <a:pPr algn="ctr">
              <a:spcAft>
                <a:spcPts val="0"/>
              </a:spcAft>
            </a:pPr>
            <a:r>
              <a:rPr lang="es-419" sz="2800" b="1" i="0" u="none" strike="noStrike" dirty="0">
                <a:solidFill>
                  <a:srgbClr val="000000"/>
                </a:solidFill>
                <a:effectLst/>
                <a:latin typeface="Calibri" panose="020F0502020204030204" pitchFamily="34" charset="0"/>
              </a:rPr>
              <a:t>₡67,476,000.00</a:t>
            </a:r>
            <a:endParaRPr lang="es-CR" sz="2800" kern="50" dirty="0">
              <a:effectLst/>
              <a:latin typeface="Arial" panose="020B0604020202020204" pitchFamily="34" charset="0"/>
              <a:ea typeface="SimSun" panose="02010600030101010101" pitchFamily="2" charset="-122"/>
              <a:cs typeface="Arial" panose="020B0604020202020204" pitchFamily="34" charset="0"/>
            </a:endParaRPr>
          </a:p>
          <a:p>
            <a:pPr>
              <a:spcAft>
                <a:spcPts val="0"/>
              </a:spcAft>
            </a:pPr>
            <a:endParaRPr lang="es-CR" kern="50" dirty="0">
              <a:latin typeface="Cambria" panose="02040503050406030204" pitchFamily="18" charset="0"/>
              <a:ea typeface="SimSun" panose="02010600030101010101" pitchFamily="2" charset="-122"/>
              <a:cs typeface="Calibri" panose="020F050202020403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20"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Diciembre </a:t>
            </a:r>
            <a:endParaRPr lang="es-CR" sz="2400" dirty="0">
              <a:solidFill>
                <a:schemeClr val="bg1"/>
              </a:solidFill>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64841" y="4414784"/>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96770"/>
            <a:ext cx="3857297" cy="646331"/>
          </a:xfrm>
          <a:prstGeom prst="rect">
            <a:avLst/>
          </a:prstGeom>
        </p:spPr>
        <p:txBody>
          <a:bodyPr wrap="square">
            <a:spAutoFit/>
          </a:bodyPr>
          <a:lstStyle/>
          <a:p>
            <a:pPr algn="r"/>
            <a:r>
              <a:rPr lang="es-CR" sz="1800" b="1" dirty="0">
                <a:solidFill>
                  <a:schemeClr val="bg1"/>
                </a:solidFill>
                <a:latin typeface="Arial Black" panose="020B0604020202020204" pitchFamily="34" charset="0"/>
                <a:cs typeface="Arial Black" panose="020B0604020202020204" pitchFamily="34" charset="0"/>
              </a:rPr>
              <a:t>ÁREA DE GESTIÓN</a:t>
            </a:r>
          </a:p>
          <a:p>
            <a:pPr algn="r"/>
            <a:r>
              <a:rPr lang="es-CR" sz="1800" b="1" dirty="0">
                <a:solidFill>
                  <a:schemeClr val="bg1"/>
                </a:solidFill>
                <a:latin typeface="Arial Black" panose="020B0604020202020204" pitchFamily="34" charset="0"/>
                <a:cs typeface="Arial Black" panose="020B0604020202020204" pitchFamily="34" charset="0"/>
              </a:rPr>
              <a:t>ADMINISTRATIVA</a:t>
            </a:r>
            <a:endParaRPr lang="es-CR" sz="4800" b="1" dirty="0">
              <a:solidFill>
                <a:schemeClr val="bg1"/>
              </a:solidFill>
              <a:latin typeface="Arial Black" panose="020B0604020202020204" pitchFamily="34" charset="0"/>
              <a:cs typeface="Arial Black" panose="020B0604020202020204" pitchFamily="34" charset="0"/>
            </a:endParaRP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02266101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F9C07306-50F2-FD30-9309-EA14517DE9B7}"/>
              </a:ext>
            </a:extLst>
          </p:cNvPr>
          <p:cNvSpPr/>
          <p:nvPr/>
        </p:nvSpPr>
        <p:spPr>
          <a:xfrm>
            <a:off x="-84085" y="0"/>
            <a:ext cx="12276085"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 name="Rectángulo 3">
            <a:extLst>
              <a:ext uri="{FF2B5EF4-FFF2-40B4-BE49-F238E27FC236}">
                <a16:creationId xmlns:a16="http://schemas.microsoft.com/office/drawing/2014/main" id="{879E50CC-CB6C-0E66-9D7E-FF8A688D90D9}"/>
              </a:ext>
            </a:extLst>
          </p:cNvPr>
          <p:cNvSpPr/>
          <p:nvPr/>
        </p:nvSpPr>
        <p:spPr>
          <a:xfrm>
            <a:off x="6245602" y="0"/>
            <a:ext cx="5276193"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7" name="CuadroTexto 6">
            <a:extLst>
              <a:ext uri="{FF2B5EF4-FFF2-40B4-BE49-F238E27FC236}">
                <a16:creationId xmlns:a16="http://schemas.microsoft.com/office/drawing/2014/main" id="{F1ECF8DF-D209-26CB-194E-EB43DD46980A}"/>
              </a:ext>
            </a:extLst>
          </p:cNvPr>
          <p:cNvSpPr txBox="1"/>
          <p:nvPr/>
        </p:nvSpPr>
        <p:spPr>
          <a:xfrm>
            <a:off x="7548254" y="5987343"/>
            <a:ext cx="3216522" cy="400110"/>
          </a:xfrm>
          <a:prstGeom prst="rect">
            <a:avLst/>
          </a:prstGeom>
          <a:noFill/>
        </p:spPr>
        <p:txBody>
          <a:bodyPr wrap="none" rtlCol="0">
            <a:spAutoFit/>
          </a:bodyPr>
          <a:lstStyle/>
          <a:p>
            <a:r>
              <a:rPr lang="es-CR" sz="2000" dirty="0">
                <a:solidFill>
                  <a:schemeClr val="bg1"/>
                </a:solidFill>
                <a:latin typeface="+mj-lt"/>
              </a:rPr>
              <a:t>PLAN DE CAPACITACIÓN 2023</a:t>
            </a:r>
          </a:p>
        </p:txBody>
      </p:sp>
      <p:pic>
        <p:nvPicPr>
          <p:cNvPr id="2" name="Imagen 1">
            <a:extLst>
              <a:ext uri="{FF2B5EF4-FFF2-40B4-BE49-F238E27FC236}">
                <a16:creationId xmlns:a16="http://schemas.microsoft.com/office/drawing/2014/main" id="{B8841644-24F2-D6A7-8D94-C26298CAA10B}"/>
              </a:ext>
            </a:extLst>
          </p:cNvPr>
          <p:cNvPicPr>
            <a:picLocks noChangeAspect="1"/>
          </p:cNvPicPr>
          <p:nvPr/>
        </p:nvPicPr>
        <p:blipFill rotWithShape="1">
          <a:blip r:embed="rId2">
            <a:extLst>
              <a:ext uri="{28A0092B-C50C-407E-A947-70E740481C1C}">
                <a14:useLocalDpi xmlns:a14="http://schemas.microsoft.com/office/drawing/2010/main" val="0"/>
              </a:ext>
            </a:extLst>
          </a:blip>
          <a:srcRect l="5687" t="7724" r="7413" b="34124"/>
          <a:stretch/>
        </p:blipFill>
        <p:spPr>
          <a:xfrm>
            <a:off x="6473989" y="905057"/>
            <a:ext cx="4778065" cy="3197334"/>
          </a:xfrm>
          <a:prstGeom prst="roundRect">
            <a:avLst>
              <a:gd name="adj" fmla="val 25296"/>
            </a:avLst>
          </a:prstGeom>
          <a:solidFill>
            <a:srgbClr val="FFFFFF">
              <a:shade val="85000"/>
            </a:srgbClr>
          </a:solidFill>
          <a:ln>
            <a:noFill/>
          </a:ln>
          <a:effectLst>
            <a:reflection blurRad="12700" stA="38000" endPos="28000" dist="5000" dir="5400000" sy="-100000" algn="bl" rotWithShape="0"/>
          </a:effectLst>
        </p:spPr>
      </p:pic>
      <p:sp>
        <p:nvSpPr>
          <p:cNvPr id="6" name="Rectángulo 5">
            <a:extLst>
              <a:ext uri="{FF2B5EF4-FFF2-40B4-BE49-F238E27FC236}">
                <a16:creationId xmlns:a16="http://schemas.microsoft.com/office/drawing/2014/main" id="{029DE7E1-C3EF-DA07-7077-B9E4F18C39B4}"/>
              </a:ext>
            </a:extLst>
          </p:cNvPr>
          <p:cNvSpPr/>
          <p:nvPr/>
        </p:nvSpPr>
        <p:spPr>
          <a:xfrm>
            <a:off x="7849231" y="5255186"/>
            <a:ext cx="2464136" cy="523220"/>
          </a:xfrm>
          <a:prstGeom prst="rect">
            <a:avLst/>
          </a:prstGeom>
        </p:spPr>
        <p:txBody>
          <a:bodyPr wrap="none">
            <a:spAutoFit/>
          </a:bodyPr>
          <a:lstStyle/>
          <a:p>
            <a:r>
              <a:rPr lang="es-CR" sz="2800" b="1" dirty="0">
                <a:solidFill>
                  <a:schemeClr val="bg1"/>
                </a:solidFill>
                <a:latin typeface="Arial" panose="020B0604020202020204" pitchFamily="34" charset="0"/>
                <a:cs typeface="Arial" panose="020B0604020202020204" pitchFamily="34" charset="0"/>
              </a:rPr>
              <a:t>Octubre 2023</a:t>
            </a:r>
            <a:endParaRPr lang="es-CR" sz="2800" dirty="0">
              <a:solidFill>
                <a:schemeClr val="bg1"/>
              </a:solidFill>
              <a:latin typeface="Arial" panose="020B0604020202020204" pitchFamily="34" charset="0"/>
              <a:cs typeface="Arial" panose="020B0604020202020204" pitchFamily="34" charset="0"/>
            </a:endParaRPr>
          </a:p>
        </p:txBody>
      </p:sp>
      <p:sp>
        <p:nvSpPr>
          <p:cNvPr id="10" name="CuadroTexto 9">
            <a:extLst>
              <a:ext uri="{FF2B5EF4-FFF2-40B4-BE49-F238E27FC236}">
                <a16:creationId xmlns:a16="http://schemas.microsoft.com/office/drawing/2014/main" id="{22575EE0-4A70-820D-6923-E205C6437872}"/>
              </a:ext>
            </a:extLst>
          </p:cNvPr>
          <p:cNvSpPr txBox="1"/>
          <p:nvPr/>
        </p:nvSpPr>
        <p:spPr>
          <a:xfrm>
            <a:off x="434770" y="1496798"/>
            <a:ext cx="5511629" cy="3600986"/>
          </a:xfrm>
          <a:prstGeom prst="rect">
            <a:avLst/>
          </a:prstGeom>
          <a:noFill/>
        </p:spPr>
        <p:txBody>
          <a:bodyPr wrap="square" rtlCol="0">
            <a:spAutoFit/>
          </a:bodyPr>
          <a:lstStyle/>
          <a:p>
            <a:r>
              <a:rPr lang="es-CR" b="1" dirty="0">
                <a:solidFill>
                  <a:schemeClr val="bg1"/>
                </a:solidFill>
              </a:rPr>
              <a:t>Responsables:</a:t>
            </a:r>
            <a:endParaRPr lang="es-CR" dirty="0">
              <a:solidFill>
                <a:schemeClr val="bg1"/>
              </a:solidFill>
            </a:endParaRPr>
          </a:p>
          <a:p>
            <a:r>
              <a:rPr lang="es-CR" dirty="0">
                <a:solidFill>
                  <a:schemeClr val="bg1"/>
                </a:solidFill>
              </a:rPr>
              <a:t> </a:t>
            </a:r>
          </a:p>
          <a:p>
            <a:r>
              <a:rPr lang="es-CR" sz="1600" b="1" dirty="0">
                <a:solidFill>
                  <a:schemeClr val="bg1"/>
                </a:solidFill>
              </a:rPr>
              <a:t>Directora:</a:t>
            </a:r>
            <a:r>
              <a:rPr lang="es-CR" sz="1600" dirty="0">
                <a:solidFill>
                  <a:schemeClr val="bg1"/>
                </a:solidFill>
              </a:rPr>
              <a:t> Máster Roxana Arrieta Meléndez</a:t>
            </a:r>
          </a:p>
          <a:p>
            <a:r>
              <a:rPr lang="es-CR" sz="1600" b="1" dirty="0">
                <a:solidFill>
                  <a:schemeClr val="bg1"/>
                </a:solidFill>
              </a:rPr>
              <a:t>Subdirectora: </a:t>
            </a:r>
            <a:r>
              <a:rPr lang="es-CR" sz="1600" dirty="0">
                <a:solidFill>
                  <a:schemeClr val="bg1"/>
                </a:solidFill>
              </a:rPr>
              <a:t>Licda. </a:t>
            </a:r>
            <a:r>
              <a:rPr lang="es-CR" sz="1600" dirty="0" err="1">
                <a:solidFill>
                  <a:schemeClr val="bg1"/>
                </a:solidFill>
              </a:rPr>
              <a:t>Waiman</a:t>
            </a:r>
            <a:r>
              <a:rPr lang="es-CR" sz="1600" dirty="0">
                <a:solidFill>
                  <a:schemeClr val="bg1"/>
                </a:solidFill>
              </a:rPr>
              <a:t> </a:t>
            </a:r>
            <a:r>
              <a:rPr lang="es-CR" sz="1600" dirty="0" err="1">
                <a:solidFill>
                  <a:schemeClr val="bg1"/>
                </a:solidFill>
              </a:rPr>
              <a:t>Hin</a:t>
            </a:r>
            <a:r>
              <a:rPr lang="es-CR" sz="1600" dirty="0">
                <a:solidFill>
                  <a:schemeClr val="bg1"/>
                </a:solidFill>
              </a:rPr>
              <a:t> Herrera </a:t>
            </a:r>
          </a:p>
          <a:p>
            <a:r>
              <a:rPr lang="es-CR" sz="1600" b="1" dirty="0">
                <a:solidFill>
                  <a:schemeClr val="bg1"/>
                </a:solidFill>
              </a:rPr>
              <a:t>Jefatura:</a:t>
            </a:r>
            <a:r>
              <a:rPr lang="es-CR" sz="1600" dirty="0">
                <a:solidFill>
                  <a:schemeClr val="bg1"/>
                </a:solidFill>
              </a:rPr>
              <a:t> Licda. </a:t>
            </a:r>
            <a:r>
              <a:rPr lang="es-CR" sz="1600" dirty="0" err="1">
                <a:solidFill>
                  <a:schemeClr val="bg1"/>
                </a:solidFill>
              </a:rPr>
              <a:t>Cheryl</a:t>
            </a:r>
            <a:r>
              <a:rPr lang="es-CR" sz="1600" dirty="0">
                <a:solidFill>
                  <a:schemeClr val="bg1"/>
                </a:solidFill>
              </a:rPr>
              <a:t> Bolaños Madrigal</a:t>
            </a:r>
          </a:p>
          <a:p>
            <a:r>
              <a:rPr lang="es-CR" sz="1600" dirty="0">
                <a:solidFill>
                  <a:schemeClr val="bg1"/>
                </a:solidFill>
              </a:rPr>
              <a:t> </a:t>
            </a:r>
          </a:p>
          <a:p>
            <a:r>
              <a:rPr lang="es-CR" sz="1600" b="1" dirty="0">
                <a:solidFill>
                  <a:schemeClr val="bg1"/>
                </a:solidFill>
              </a:rPr>
              <a:t> </a:t>
            </a:r>
            <a:endParaRPr lang="es-CR" sz="1600" dirty="0">
              <a:solidFill>
                <a:schemeClr val="bg1"/>
              </a:solidFill>
            </a:endParaRPr>
          </a:p>
          <a:p>
            <a:r>
              <a:rPr lang="es-CR" sz="1600" b="1" dirty="0">
                <a:solidFill>
                  <a:schemeClr val="bg1"/>
                </a:solidFill>
              </a:rPr>
              <a:t>Coordinación:</a:t>
            </a:r>
          </a:p>
          <a:p>
            <a:r>
              <a:rPr lang="es-CR" sz="1600" dirty="0">
                <a:solidFill>
                  <a:schemeClr val="bg1"/>
                </a:solidFill>
              </a:rPr>
              <a:t>Lic. Luis Javier Fallas Monge; Licda. </a:t>
            </a:r>
            <a:r>
              <a:rPr lang="es-CR" sz="1600" dirty="0" err="1">
                <a:solidFill>
                  <a:schemeClr val="bg1"/>
                </a:solidFill>
              </a:rPr>
              <a:t>Ivannia</a:t>
            </a:r>
            <a:r>
              <a:rPr lang="es-CR" sz="1600" dirty="0">
                <a:solidFill>
                  <a:schemeClr val="bg1"/>
                </a:solidFill>
              </a:rPr>
              <a:t> Navarro Cruz; </a:t>
            </a:r>
          </a:p>
          <a:p>
            <a:r>
              <a:rPr lang="es-CR" sz="1600" dirty="0">
                <a:solidFill>
                  <a:schemeClr val="bg1"/>
                </a:solidFill>
              </a:rPr>
              <a:t>Máster Jeannette Durán Alemán y Lic. Pablo Álvarez Arias</a:t>
            </a:r>
          </a:p>
          <a:p>
            <a:r>
              <a:rPr lang="es-CR" sz="1600" dirty="0">
                <a:solidFill>
                  <a:schemeClr val="bg1"/>
                </a:solidFill>
              </a:rPr>
              <a:t> </a:t>
            </a:r>
          </a:p>
          <a:p>
            <a:r>
              <a:rPr lang="es-CR" sz="1600" b="1" dirty="0">
                <a:solidFill>
                  <a:schemeClr val="bg1"/>
                </a:solidFill>
              </a:rPr>
              <a:t>Gestoras de capacitación:</a:t>
            </a:r>
          </a:p>
          <a:p>
            <a:r>
              <a:rPr lang="es-CR" sz="1600" dirty="0">
                <a:solidFill>
                  <a:schemeClr val="bg1"/>
                </a:solidFill>
              </a:rPr>
              <a:t>Licda. Natalie Gamboa Barrantes, Licda. Karla Alpízar Salazar, Licda. Rocío Monge Rojas, Máster Jeannette Durán Alemán</a:t>
            </a:r>
          </a:p>
        </p:txBody>
      </p:sp>
    </p:spTree>
    <p:extLst>
      <p:ext uri="{BB962C8B-B14F-4D97-AF65-F5344CB8AC3E}">
        <p14:creationId xmlns:p14="http://schemas.microsoft.com/office/powerpoint/2010/main" val="4101822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539352" y="1292773"/>
            <a:ext cx="8053558" cy="3662541"/>
          </a:xfrm>
          <a:prstGeom prst="rect">
            <a:avLst/>
          </a:prstGeom>
          <a:noFill/>
        </p:spPr>
        <p:txBody>
          <a:bodyPr wrap="square" rtlCol="0">
            <a:spAutoFit/>
          </a:bodyPr>
          <a:lstStyle/>
          <a:p>
            <a:pPr algn="just"/>
            <a:r>
              <a:rPr lang="es-CR" sz="2000" b="1" kern="50" dirty="0">
                <a:effectLst/>
                <a:latin typeface="Arial" panose="020B0604020202020204" pitchFamily="34" charset="0"/>
                <a:ea typeface="SimSun" panose="02010600030101010101" pitchFamily="2" charset="-122"/>
                <a:cs typeface="Arial" panose="020B0604020202020204" pitchFamily="34" charset="0"/>
              </a:rPr>
              <a:t>Ejecución de estrategia de acompañamiento al proceso de rediseño del modelo penal. </a:t>
            </a:r>
          </a:p>
          <a:p>
            <a:pPr algn="just"/>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2 a 4  talleres de sensibilización para la gestión del cambio a oficinas que inician el proceso de rediseño. (Cronograma pendiente)</a:t>
            </a:r>
          </a:p>
          <a:p>
            <a:pPr marL="742950" lvl="1" indent="-285750">
              <a:buFont typeface="Arial" panose="020B0604020202020204" pitchFamily="34" charset="0"/>
              <a:buChar char="•"/>
            </a:pPr>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742950" lvl="1" indent="-285750">
              <a:buFont typeface="Arial" panose="020B0604020202020204" pitchFamily="34" charset="0"/>
              <a:buChar char="•"/>
            </a:pPr>
            <a:r>
              <a:rPr lang="es-CR" sz="2000" kern="50" dirty="0">
                <a:effectLst/>
                <a:latin typeface="Arial" panose="020B0604020202020204" pitchFamily="34" charset="0"/>
                <a:ea typeface="SimSun" panose="02010600030101010101" pitchFamily="2" charset="-122"/>
                <a:cs typeface="Arial" panose="020B0604020202020204" pitchFamily="34" charset="0"/>
              </a:rPr>
              <a:t>Continuación de la ejecución de la propuesta de capacitación para los Equipos de mejora: 4 matrículas asistidas de HD y 3 de entrenamiento emocional. </a:t>
            </a:r>
          </a:p>
          <a:p>
            <a:pPr algn="just"/>
            <a:endParaRPr lang="es-CR" kern="50" dirty="0">
              <a:latin typeface="Arial" panose="020B0604020202020204" pitchFamily="34" charset="0"/>
              <a:ea typeface="SimSun" panose="02010600030101010101" pitchFamily="2" charset="-122"/>
              <a:cs typeface="Arial" panose="020B0604020202020204" pitchFamily="34" charset="0"/>
            </a:endParaRPr>
          </a:p>
          <a:p>
            <a:pPr algn="just"/>
            <a:endParaRPr lang="es-CR" sz="14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4582694" cy="584775"/>
          </a:xfrm>
          <a:prstGeom prst="rect">
            <a:avLst/>
          </a:prstGeom>
        </p:spPr>
        <p:txBody>
          <a:bodyPr wrap="square">
            <a:spAutoFit/>
          </a:bodyPr>
          <a:lstStyle/>
          <a:p>
            <a:r>
              <a:rPr lang="es-CR" sz="1600" kern="50" dirty="0">
                <a:effectLst/>
                <a:latin typeface="Arial" panose="020B0604020202020204" pitchFamily="34" charset="0"/>
                <a:ea typeface="SimSun" panose="02010600030101010101" pitchFamily="2" charset="-122"/>
                <a:cs typeface="Arial" panose="020B0604020202020204" pitchFamily="34" charset="0"/>
              </a:rPr>
              <a:t>Personas colaboradoras de oficinas en rediseño - Equipos de mejora </a:t>
            </a:r>
            <a:endParaRPr lang="es-CR" sz="1200" dirty="0">
              <a:latin typeface="Arial" panose="020B0604020202020204" pitchFamily="34" charset="0"/>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22142541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993930" y="2123090"/>
            <a:ext cx="7315200" cy="1200329"/>
          </a:xfrm>
          <a:prstGeom prst="rect">
            <a:avLst/>
          </a:prstGeom>
          <a:noFill/>
        </p:spPr>
        <p:txBody>
          <a:bodyPr wrap="square" rtlCol="0">
            <a:spAutoFit/>
          </a:bodyPr>
          <a:lstStyle/>
          <a:p>
            <a:pPr algn="just"/>
            <a:r>
              <a:rPr lang="es-CR" sz="2400" kern="50" dirty="0">
                <a:latin typeface="Arial" panose="020B0604020202020204" pitchFamily="34" charset="0"/>
                <a:ea typeface="SimSun" panose="02010600030101010101" pitchFamily="2" charset="-122"/>
                <a:cs typeface="Arial" panose="020B0604020202020204" pitchFamily="34" charset="0"/>
              </a:rPr>
              <a:t>Diseño y ejecución de diagnóstico de necesidades de capacitación para la Jurisdicción Agraria sujeto a entrada en vigor de la ley. </a:t>
            </a: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821277"/>
            <a:ext cx="3809511" cy="307777"/>
          </a:xfrm>
          <a:prstGeom prst="rect">
            <a:avLst/>
          </a:prstGeom>
        </p:spPr>
        <p:txBody>
          <a:bodyPr wrap="square">
            <a:spAutoFit/>
          </a:bodyPr>
          <a:lstStyle/>
          <a:p>
            <a:r>
              <a:rPr lang="es-CR" sz="1400" kern="50" dirty="0">
                <a:latin typeface="Arial" panose="020B0604020202020204" pitchFamily="34" charset="0"/>
                <a:ea typeface="SimSun" panose="02010600030101010101" pitchFamily="2" charset="-122"/>
                <a:cs typeface="Arial" panose="020B0604020202020204" pitchFamily="34" charset="0"/>
              </a:rPr>
              <a:t>Personal que labora en la Jurisdicción Agraria </a:t>
            </a: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175" y="575910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3744509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43A299A8-932F-14BB-4AA0-B04CFAB53539}"/>
              </a:ext>
            </a:extLst>
          </p:cNvPr>
          <p:cNvSpPr/>
          <p:nvPr/>
        </p:nvSpPr>
        <p:spPr>
          <a:xfrm>
            <a:off x="0" y="830376"/>
            <a:ext cx="2911366" cy="602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1" name="Rectángulo 10">
            <a:extLst>
              <a:ext uri="{FF2B5EF4-FFF2-40B4-BE49-F238E27FC236}">
                <a16:creationId xmlns:a16="http://schemas.microsoft.com/office/drawing/2014/main" id="{E3377426-9E2E-8046-936E-755C41A60CA2}"/>
              </a:ext>
            </a:extLst>
          </p:cNvPr>
          <p:cNvSpPr/>
          <p:nvPr/>
        </p:nvSpPr>
        <p:spPr>
          <a:xfrm>
            <a:off x="0" y="0"/>
            <a:ext cx="12192000" cy="830376"/>
          </a:xfrm>
          <a:prstGeom prst="rect">
            <a:avLst/>
          </a:prstGeom>
          <a:solidFill>
            <a:srgbClr val="46A8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dondear rectángulo de esquina del mismo lado 17">
            <a:extLst>
              <a:ext uri="{FF2B5EF4-FFF2-40B4-BE49-F238E27FC236}">
                <a16:creationId xmlns:a16="http://schemas.microsoft.com/office/drawing/2014/main" id="{C5986725-8F10-9DAB-F7C1-1FBE801DCDAE}"/>
              </a:ext>
            </a:extLst>
          </p:cNvPr>
          <p:cNvSpPr/>
          <p:nvPr/>
        </p:nvSpPr>
        <p:spPr>
          <a:xfrm rot="10800000">
            <a:off x="704193" y="0"/>
            <a:ext cx="1431587" cy="2585545"/>
          </a:xfrm>
          <a:prstGeom prst="round2SameRect">
            <a:avLst/>
          </a:prstGeom>
          <a:solidFill>
            <a:srgbClr val="F2A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8" name="CuadroTexto 7">
            <a:extLst>
              <a:ext uri="{FF2B5EF4-FFF2-40B4-BE49-F238E27FC236}">
                <a16:creationId xmlns:a16="http://schemas.microsoft.com/office/drawing/2014/main" id="{F4AA9F04-55A1-409D-B38D-96C6C85FBF59}"/>
              </a:ext>
            </a:extLst>
          </p:cNvPr>
          <p:cNvSpPr txBox="1"/>
          <p:nvPr/>
        </p:nvSpPr>
        <p:spPr>
          <a:xfrm>
            <a:off x="3539352" y="1292773"/>
            <a:ext cx="8053558" cy="3693319"/>
          </a:xfrm>
          <a:prstGeom prst="rect">
            <a:avLst/>
          </a:prstGeom>
          <a:noFill/>
        </p:spPr>
        <p:txBody>
          <a:bodyPr wrap="square" rtlCol="0">
            <a:spAutoFit/>
          </a:bodyPr>
          <a:lstStyle/>
          <a:p>
            <a:pPr algn="just"/>
            <a:r>
              <a:rPr lang="es-CR" sz="2000" b="1" kern="50" dirty="0">
                <a:latin typeface="Arial" panose="020B0604020202020204" pitchFamily="34" charset="0"/>
                <a:ea typeface="SimSun" panose="02010600030101010101" pitchFamily="2" charset="-122"/>
                <a:cs typeface="Arial" panose="020B0604020202020204" pitchFamily="34" charset="0"/>
              </a:rPr>
              <a:t>Acceso a la Justicia: Discapacidad </a:t>
            </a:r>
          </a:p>
          <a:p>
            <a:pPr algn="just"/>
            <a:endParaRPr lang="es-CR" sz="2000" kern="50" dirty="0">
              <a:effectLst/>
              <a:latin typeface="Arial" panose="020B0604020202020204" pitchFamily="34" charset="0"/>
              <a:ea typeface="SimSun" panose="02010600030101010101" pitchFamily="2" charset="-122"/>
              <a:cs typeface="Arial" panose="020B0604020202020204" pitchFamily="34" charset="0"/>
            </a:endParaRPr>
          </a:p>
          <a:p>
            <a:pPr marL="285750" indent="-285750">
              <a:spcAft>
                <a:spcPts val="0"/>
              </a:spcAft>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Dos actividades de sensibilización en relación con la atención de personas con discapacidad </a:t>
            </a:r>
          </a:p>
          <a:p>
            <a:pPr>
              <a:spcAft>
                <a:spcPts val="0"/>
              </a:spcAft>
            </a:pPr>
            <a:endParaRPr lang="es-CR" kern="50" dirty="0">
              <a:latin typeface="Arial" panose="020B0604020202020204" pitchFamily="34" charset="0"/>
              <a:ea typeface="SimSun" panose="02010600030101010101" pitchFamily="2" charset="-122"/>
              <a:cs typeface="Arial" panose="020B0604020202020204" pitchFamily="34" charset="0"/>
            </a:endParaRPr>
          </a:p>
          <a:p>
            <a:pPr marL="285750" indent="-285750">
              <a:spcAft>
                <a:spcPts val="0"/>
              </a:spcAft>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Refrescamiento y/o actualización en lengua de señas costarricense (LESCO)</a:t>
            </a:r>
          </a:p>
          <a:p>
            <a:pPr marL="285750" indent="-285750">
              <a:spcAft>
                <a:spcPts val="0"/>
              </a:spcAft>
              <a:buFont typeface="Arial" panose="020B0604020202020204" pitchFamily="34" charset="0"/>
              <a:buChar char="•"/>
            </a:pPr>
            <a:endParaRPr lang="es-CR" sz="1800" kern="50" dirty="0">
              <a:effectLst/>
              <a:latin typeface="Arial" panose="020B0604020202020204" pitchFamily="34" charset="0"/>
              <a:ea typeface="SimSun" panose="02010600030101010101" pitchFamily="2" charset="-122"/>
              <a:cs typeface="Arial" panose="020B0604020202020204" pitchFamily="34" charset="0"/>
            </a:endParaRPr>
          </a:p>
          <a:p>
            <a:pPr marL="285750" indent="-285750">
              <a:buFont typeface="Arial" panose="020B0604020202020204" pitchFamily="34" charset="0"/>
              <a:buChar char="•"/>
            </a:pPr>
            <a:r>
              <a:rPr lang="es-CR" kern="50" dirty="0">
                <a:latin typeface="Arial" panose="020B0604020202020204" pitchFamily="34" charset="0"/>
                <a:ea typeface="SimSun" panose="02010600030101010101" pitchFamily="2" charset="-122"/>
                <a:cs typeface="Arial" panose="020B0604020202020204" pitchFamily="34" charset="0"/>
              </a:rPr>
              <a:t>Seguimiento al plan de trabajo propuesto para la certificación en interpretación de la lengua de señas costarricense (LESCO)</a:t>
            </a:r>
          </a:p>
          <a:p>
            <a:pPr marL="285750" indent="-285750">
              <a:buFont typeface="Arial" panose="020B0604020202020204" pitchFamily="34" charset="0"/>
              <a:buChar char="•"/>
            </a:pPr>
            <a:endParaRPr lang="es-CR" sz="1800" kern="50" dirty="0">
              <a:effectLst/>
              <a:latin typeface="Arial" panose="020B0604020202020204" pitchFamily="34" charset="0"/>
              <a:ea typeface="SimSun" panose="02010600030101010101" pitchFamily="2" charset="-122"/>
              <a:cs typeface="Arial" panose="020B0604020202020204" pitchFamily="34" charset="0"/>
            </a:endParaRPr>
          </a:p>
          <a:p>
            <a:pPr marL="285750" indent="-285750" algn="just">
              <a:buFont typeface="Arial" panose="020B0604020202020204" pitchFamily="34" charset="0"/>
              <a:buChar char="•"/>
            </a:pPr>
            <a:endParaRPr lang="es-CR" kern="50" dirty="0">
              <a:latin typeface="Arial" panose="020B0604020202020204" pitchFamily="34" charset="0"/>
              <a:ea typeface="SimSun" panose="02010600030101010101" pitchFamily="2" charset="-122"/>
              <a:cs typeface="Arial" panose="020B0604020202020204" pitchFamily="34" charset="0"/>
            </a:endParaRPr>
          </a:p>
          <a:p>
            <a:pPr algn="just"/>
            <a:endParaRPr lang="es-CR" sz="1400" dirty="0">
              <a:latin typeface="Arial" panose="020B0604020202020204" pitchFamily="34" charset="0"/>
              <a:cs typeface="Arial" panose="020B0604020202020204" pitchFamily="34" charset="0"/>
            </a:endParaRPr>
          </a:p>
        </p:txBody>
      </p:sp>
      <p:sp>
        <p:nvSpPr>
          <p:cNvPr id="9" name="CuadroTexto 8">
            <a:extLst>
              <a:ext uri="{FF2B5EF4-FFF2-40B4-BE49-F238E27FC236}">
                <a16:creationId xmlns:a16="http://schemas.microsoft.com/office/drawing/2014/main" id="{69B675B2-BDF9-4F68-A567-9E3C1B1CC8D4}"/>
              </a:ext>
            </a:extLst>
          </p:cNvPr>
          <p:cNvSpPr txBox="1"/>
          <p:nvPr/>
        </p:nvSpPr>
        <p:spPr>
          <a:xfrm>
            <a:off x="433216" y="5713555"/>
            <a:ext cx="1966885" cy="369332"/>
          </a:xfrm>
          <a:prstGeom prst="rect">
            <a:avLst/>
          </a:prstGeom>
          <a:noFill/>
        </p:spPr>
        <p:txBody>
          <a:bodyPr wrap="none" rtlCol="0">
            <a:spAutoFit/>
          </a:bodyPr>
          <a:lstStyle/>
          <a:p>
            <a:pPr algn="ctr"/>
            <a:r>
              <a:rPr lang="es-CR" sz="1800" kern="50" dirty="0">
                <a:solidFill>
                  <a:schemeClr val="bg1"/>
                </a:solidFill>
                <a:effectLst/>
                <a:ea typeface="SimSun" panose="02010600030101010101" pitchFamily="2" charset="-122"/>
              </a:rPr>
              <a:t>Enero – D</a:t>
            </a:r>
            <a:r>
              <a:rPr lang="es-CR" kern="50" dirty="0">
                <a:solidFill>
                  <a:schemeClr val="bg1"/>
                </a:solidFill>
                <a:ea typeface="SimSun" panose="02010600030101010101" pitchFamily="2" charset="-122"/>
              </a:rPr>
              <a:t>ic</a:t>
            </a:r>
            <a:r>
              <a:rPr lang="es-CR" sz="1800" kern="50" dirty="0">
                <a:solidFill>
                  <a:schemeClr val="bg1"/>
                </a:solidFill>
                <a:effectLst/>
                <a:ea typeface="SimSun" panose="02010600030101010101" pitchFamily="2" charset="-122"/>
              </a:rPr>
              <a:t>iembre </a:t>
            </a:r>
            <a:endParaRPr lang="es-CR" sz="2400" dirty="0">
              <a:solidFill>
                <a:schemeClr val="bg1"/>
              </a:solidFill>
            </a:endParaRPr>
          </a:p>
        </p:txBody>
      </p:sp>
      <p:sp>
        <p:nvSpPr>
          <p:cNvPr id="4" name="Rectángulo 3">
            <a:extLst>
              <a:ext uri="{FF2B5EF4-FFF2-40B4-BE49-F238E27FC236}">
                <a16:creationId xmlns:a16="http://schemas.microsoft.com/office/drawing/2014/main" id="{3F5C2B9C-D446-6B49-91C1-BD4684D63775}"/>
              </a:ext>
            </a:extLst>
          </p:cNvPr>
          <p:cNvSpPr/>
          <p:nvPr/>
        </p:nvSpPr>
        <p:spPr>
          <a:xfrm>
            <a:off x="7320944" y="5021057"/>
            <a:ext cx="4582694" cy="1384995"/>
          </a:xfrm>
          <a:prstGeom prst="rect">
            <a:avLst/>
          </a:prstGeom>
        </p:spPr>
        <p:txBody>
          <a:bodyPr wrap="square">
            <a:spAutoFit/>
          </a:bodyPr>
          <a:lstStyle/>
          <a:p>
            <a:pPr>
              <a:spcAft>
                <a:spcPts val="0"/>
              </a:spcAft>
            </a:pPr>
            <a:r>
              <a:rPr lang="es-CR" sz="1400" kern="50" dirty="0">
                <a:effectLst/>
                <a:latin typeface="Arial" panose="020B0604020202020204" pitchFamily="34" charset="0"/>
                <a:ea typeface="SimSun" panose="02010600030101010101" pitchFamily="2" charset="-122"/>
                <a:cs typeface="Arial" panose="020B0604020202020204" pitchFamily="34" charset="0"/>
              </a:rPr>
              <a:t>Población judicial que atiende personas usuarias.</a:t>
            </a:r>
          </a:p>
          <a:p>
            <a:pPr>
              <a:spcAft>
                <a:spcPts val="0"/>
              </a:spcAft>
            </a:pPr>
            <a:r>
              <a:rPr lang="es-CR" sz="1400" kern="50" dirty="0">
                <a:effectLst/>
                <a:latin typeface="Arial" panose="020B0604020202020204" pitchFamily="34" charset="0"/>
                <a:ea typeface="SimSun" panose="02010600030101010101" pitchFamily="2" charset="-122"/>
                <a:cs typeface="Arial" panose="020B0604020202020204" pitchFamily="34" charset="0"/>
              </a:rPr>
              <a:t> </a:t>
            </a:r>
          </a:p>
          <a:p>
            <a:r>
              <a:rPr lang="es-CR" sz="1400" kern="50" dirty="0">
                <a:effectLst/>
                <a:latin typeface="Arial" panose="020B0604020202020204" pitchFamily="34" charset="0"/>
                <a:ea typeface="SimSun" panose="02010600030101010101" pitchFamily="2" charset="-122"/>
                <a:cs typeface="Arial" panose="020B0604020202020204" pitchFamily="34" charset="0"/>
              </a:rPr>
              <a:t> </a:t>
            </a:r>
          </a:p>
          <a:p>
            <a:r>
              <a:rPr lang="es-CR" sz="1400" kern="50" dirty="0">
                <a:effectLst/>
                <a:latin typeface="Arial" panose="020B0604020202020204" pitchFamily="34" charset="0"/>
                <a:ea typeface="SimSun" panose="02010600030101010101" pitchFamily="2" charset="-122"/>
                <a:cs typeface="Arial" panose="020B0604020202020204" pitchFamily="34" charset="0"/>
              </a:rPr>
              <a:t>Funcionarias y funcionarios del Poder Judicial que tengan aprobado el nivel IV en LESCO impartido por el Subproceso Gestión de la Capacitación</a:t>
            </a:r>
            <a:r>
              <a:rPr lang="es-CR" sz="1400" dirty="0">
                <a:effectLst/>
                <a:latin typeface="Arial" panose="020B0604020202020204" pitchFamily="34" charset="0"/>
                <a:cs typeface="Arial" panose="020B0604020202020204" pitchFamily="34" charset="0"/>
              </a:rPr>
              <a:t> </a:t>
            </a:r>
            <a:endParaRPr lang="es-CR" sz="1400" dirty="0">
              <a:latin typeface="Arial" panose="020B0604020202020204" pitchFamily="34" charset="0"/>
              <a:cs typeface="Arial" panose="020B0604020202020204" pitchFamily="34" charset="0"/>
            </a:endParaRPr>
          </a:p>
        </p:txBody>
      </p:sp>
      <p:pic>
        <p:nvPicPr>
          <p:cNvPr id="6" name="Gráfico 5" descr="Diana">
            <a:extLst>
              <a:ext uri="{FF2B5EF4-FFF2-40B4-BE49-F238E27FC236}">
                <a16:creationId xmlns:a16="http://schemas.microsoft.com/office/drawing/2014/main" id="{C1B63670-6783-3340-864B-F36E11F55F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58724" y="4994532"/>
            <a:ext cx="614737" cy="614737"/>
          </a:xfrm>
          <a:prstGeom prst="rect">
            <a:avLst/>
          </a:prstGeom>
        </p:spPr>
      </p:pic>
      <p:sp>
        <p:nvSpPr>
          <p:cNvPr id="15" name="Rectángulo 14">
            <a:extLst>
              <a:ext uri="{FF2B5EF4-FFF2-40B4-BE49-F238E27FC236}">
                <a16:creationId xmlns:a16="http://schemas.microsoft.com/office/drawing/2014/main" id="{D9741E27-C849-6D43-81D3-FF0FAC327AF2}"/>
              </a:ext>
            </a:extLst>
          </p:cNvPr>
          <p:cNvSpPr/>
          <p:nvPr/>
        </p:nvSpPr>
        <p:spPr>
          <a:xfrm>
            <a:off x="7073461" y="253531"/>
            <a:ext cx="3857297" cy="369332"/>
          </a:xfrm>
          <a:prstGeom prst="rect">
            <a:avLst/>
          </a:prstGeom>
        </p:spPr>
        <p:txBody>
          <a:bodyPr wrap="square">
            <a:spAutoFit/>
          </a:bodyPr>
          <a:lstStyle/>
          <a:p>
            <a:pPr algn="r"/>
            <a:r>
              <a:rPr lang="es-CR" b="1" kern="50" dirty="0">
                <a:solidFill>
                  <a:schemeClr val="bg1"/>
                </a:solidFill>
                <a:latin typeface="Arial Black" panose="020B0604020202020204" pitchFamily="34" charset="0"/>
                <a:ea typeface="STHupo" panose="020B0503020204020204" pitchFamily="2" charset="-122"/>
                <a:cs typeface="Arial Black" panose="020B0604020202020204" pitchFamily="34" charset="0"/>
              </a:rPr>
              <a:t>UNIDAD DE FORMACIÓN</a:t>
            </a:r>
          </a:p>
        </p:txBody>
      </p:sp>
      <p:pic>
        <p:nvPicPr>
          <p:cNvPr id="2" name="Gráfico 1" descr="Group contorno">
            <a:extLst>
              <a:ext uri="{FF2B5EF4-FFF2-40B4-BE49-F238E27FC236}">
                <a16:creationId xmlns:a16="http://schemas.microsoft.com/office/drawing/2014/main" id="{9525B429-5E8E-C922-46EE-F7B0611292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30455" y="28596"/>
            <a:ext cx="773183" cy="773183"/>
          </a:xfrm>
          <a:prstGeom prst="rect">
            <a:avLst/>
          </a:prstGeom>
        </p:spPr>
      </p:pic>
      <p:pic>
        <p:nvPicPr>
          <p:cNvPr id="12" name="Gráfico 11" descr="Flip calendar con relleno sólido">
            <a:extLst>
              <a:ext uri="{FF2B5EF4-FFF2-40B4-BE49-F238E27FC236}">
                <a16:creationId xmlns:a16="http://schemas.microsoft.com/office/drawing/2014/main" id="{ECBB9339-DAF7-97CF-B75A-BB2FE0405C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7572" y="4722153"/>
            <a:ext cx="914400" cy="914400"/>
          </a:xfrm>
          <a:prstGeom prst="rect">
            <a:avLst/>
          </a:prstGeom>
        </p:spPr>
      </p:pic>
      <p:pic>
        <p:nvPicPr>
          <p:cNvPr id="17" name="Gráfico 16" descr="Clipboard Checked con relleno sólido">
            <a:extLst>
              <a:ext uri="{FF2B5EF4-FFF2-40B4-BE49-F238E27FC236}">
                <a16:creationId xmlns:a16="http://schemas.microsoft.com/office/drawing/2014/main" id="{7044CC1B-B319-7B7C-4AB9-1F70C2257F6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49160" y="895064"/>
            <a:ext cx="1334995" cy="1334995"/>
          </a:xfrm>
          <a:prstGeom prst="rect">
            <a:avLst/>
          </a:prstGeom>
        </p:spPr>
      </p:pic>
    </p:spTree>
    <p:extLst>
      <p:ext uri="{BB962C8B-B14F-4D97-AF65-F5344CB8AC3E}">
        <p14:creationId xmlns:p14="http://schemas.microsoft.com/office/powerpoint/2010/main" val="927004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1743</TotalTime>
  <Words>2955</Words>
  <Application>Microsoft Office PowerPoint</Application>
  <PresentationFormat>Panorámica</PresentationFormat>
  <Paragraphs>525</Paragraphs>
  <Slides>62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62</vt:i4>
      </vt:variant>
    </vt:vector>
  </HeadingPairs>
  <TitlesOfParts>
    <vt:vector size="70" baseType="lpstr">
      <vt:lpstr>Arial</vt:lpstr>
      <vt:lpstr>Arial Black</vt:lpstr>
      <vt:lpstr>Calibri</vt:lpstr>
      <vt:lpstr>Calibri Light</vt:lpstr>
      <vt:lpstr>Cambria</vt:lpstr>
      <vt:lpstr>Symbol</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HENRY PADILLA</dc:creator>
  <cp:lastModifiedBy>Cheryl Bolaños Madrigal</cp:lastModifiedBy>
  <cp:revision>60</cp:revision>
  <dcterms:created xsi:type="dcterms:W3CDTF">2018-08-20T13:59:44Z</dcterms:created>
  <dcterms:modified xsi:type="dcterms:W3CDTF">2023-01-20T15:54:19Z</dcterms:modified>
</cp:coreProperties>
</file>